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73" r:id="rId3"/>
    <p:sldId id="274" r:id="rId4"/>
    <p:sldId id="257" r:id="rId5"/>
    <p:sldId id="259" r:id="rId6"/>
    <p:sldId id="261" r:id="rId7"/>
    <p:sldId id="263" r:id="rId8"/>
    <p:sldId id="265" r:id="rId9"/>
    <p:sldId id="267" r:id="rId10"/>
    <p:sldId id="268" r:id="rId11"/>
    <p:sldId id="270" r:id="rId12"/>
    <p:sldId id="272"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2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793264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Shape 54" descr="03_logo_white.png"/>
          <p:cNvPicPr preferRelativeResize="0"/>
          <p:nvPr/>
        </p:nvPicPr>
        <p:blipFill rotWithShape="1">
          <a:blip r:embed="rId4"/>
          <a:srcRect l="5803" r="9078"/>
          <a:stretch/>
        </p:blipFill>
        <p:spPr>
          <a:xfrm>
            <a:off x="1547664" y="265197"/>
            <a:ext cx="5829301" cy="3089100"/>
          </a:xfrm>
          <a:prstGeom prst="rect">
            <a:avLst/>
          </a:prstGeom>
          <a:noFill/>
          <a:ln>
            <a:noFill/>
          </a:ln>
        </p:spPr>
      </p:pic>
      <p:sp>
        <p:nvSpPr>
          <p:cNvPr id="55" name="Shape 55"/>
          <p:cNvSpPr txBox="1"/>
          <p:nvPr/>
        </p:nvSpPr>
        <p:spPr>
          <a:xfrm>
            <a:off x="827585" y="3106830"/>
            <a:ext cx="7488832" cy="96524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cs-CZ" sz="3200" b="1" dirty="0" smtClean="0">
                <a:solidFill>
                  <a:srgbClr val="FFFFFF"/>
                </a:solidFill>
                <a:latin typeface="Lato"/>
                <a:ea typeface="Lato"/>
                <a:cs typeface="Lato"/>
                <a:sym typeface="Lato"/>
              </a:rPr>
              <a:t>12.2. – 16.2.2018</a:t>
            </a:r>
          </a:p>
          <a:p>
            <a:pPr marL="0" lvl="0" indent="0" algn="ctr">
              <a:spcBef>
                <a:spcPts val="0"/>
              </a:spcBef>
              <a:spcAft>
                <a:spcPts val="0"/>
              </a:spcAft>
              <a:buNone/>
            </a:pPr>
            <a:r>
              <a:rPr lang="cs-CZ" sz="2400" dirty="0" smtClean="0">
                <a:solidFill>
                  <a:srgbClr val="FFFFFF"/>
                </a:solidFill>
                <a:latin typeface="Lato"/>
                <a:ea typeface="Lato"/>
                <a:cs typeface="Lato"/>
                <a:sym typeface="Lato"/>
              </a:rPr>
              <a:t>Sportovní a podnikatelská střední škola v Plzni</a:t>
            </a:r>
            <a:endParaRPr sz="2400" dirty="0">
              <a:solidFill>
                <a:srgbClr val="FFFFFF"/>
              </a:solidFill>
              <a:latin typeface="Lato"/>
              <a:ea typeface="Lato"/>
              <a:cs typeface="Lato"/>
              <a:sym typeface="Lato"/>
            </a:endParaRPr>
          </a:p>
        </p:txBody>
      </p:sp>
      <p:pic>
        <p:nvPicPr>
          <p:cNvPr id="56" name="Shape 56"/>
          <p:cNvPicPr preferRelativeResize="0"/>
          <p:nvPr/>
        </p:nvPicPr>
        <p:blipFill>
          <a:blip r:embed="rId5">
            <a:alphaModFix/>
          </a:blip>
          <a:stretch>
            <a:fillRect/>
          </a:stretch>
        </p:blipFill>
        <p:spPr>
          <a:xfrm>
            <a:off x="361825" y="4560190"/>
            <a:ext cx="1615201" cy="2302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Mari Merabishvili</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Georgia</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 </a:t>
            </a:r>
            <a:r>
              <a:rPr lang="en" sz="1800" dirty="0">
                <a:solidFill>
                  <a:srgbClr val="FFFFFF"/>
                </a:solidFill>
                <a:latin typeface="Lato"/>
                <a:ea typeface="Lato"/>
                <a:cs typeface="Lato"/>
                <a:sym typeface="Lato"/>
              </a:rPr>
              <a:t>I like working with kids, travelling with foreign</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people and learning new things. </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I have heard you have many castles</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in Czech republic so I am looking forward to see them.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Also I would love to taste your best beer. Anyway I am really excited to see you all.</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164" name="Shape 164"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165" name="Shape 165"/>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166" name="Shape 166"/>
          <p:cNvPicPr preferRelativeResize="0">
            <a:picLocks noChangeAspect="1"/>
          </p:cNvPicPr>
          <p:nvPr/>
        </p:nvPicPr>
        <p:blipFill rotWithShape="1">
          <a:blip r:embed="rId6">
            <a:alphaModFix/>
          </a:blip>
          <a:srcRect t="12284" b="23228"/>
          <a:stretch/>
        </p:blipFill>
        <p:spPr>
          <a:xfrm>
            <a:off x="6597654" y="405190"/>
            <a:ext cx="2258277" cy="2598608"/>
          </a:xfrm>
          <a:prstGeom prst="rect">
            <a:avLst/>
          </a:prstGeom>
          <a:noFill/>
          <a:ln>
            <a:noFill/>
          </a:ln>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40664">
            <a:off x="6293249" y="487332"/>
            <a:ext cx="792000" cy="528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fill="hold"/>
                                        <p:tgtEl>
                                          <p:spTgt spid="166"/>
                                        </p:tgtEl>
                                        <p:attrNameLst>
                                          <p:attrName>ppt_x</p:attrName>
                                        </p:attrNameLst>
                                      </p:cBhvr>
                                      <p:tavLst>
                                        <p:tav tm="0">
                                          <p:val>
                                            <p:strVal val="1+#ppt_w/2"/>
                                          </p:val>
                                        </p:tav>
                                        <p:tav tm="100000">
                                          <p:val>
                                            <p:strVal val="#ppt_x"/>
                                          </p:val>
                                        </p:tav>
                                      </p:tavLst>
                                    </p:anim>
                                    <p:anim calcmode="lin" valueType="num">
                                      <p:cBhvr additive="base">
                                        <p:cTn id="12" dur="500" fill="hold"/>
                                        <p:tgtEl>
                                          <p:spTgt spid="16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Shape 179"/>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Ali Ogur</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Turkey</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a:t>
            </a:r>
            <a:r>
              <a:rPr lang="en" sz="1800" dirty="0">
                <a:solidFill>
                  <a:srgbClr val="FFFFFF"/>
                </a:solidFill>
                <a:latin typeface="Lato"/>
                <a:ea typeface="Lato"/>
                <a:cs typeface="Lato"/>
                <a:sym typeface="Lato"/>
              </a:rPr>
              <a:t> travelling, exploring new things,  books, history</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Don’t give up your passion or</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 dreams. It could be anything. People like say you can’t do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this when you say your dreams. because they are jealous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you if you can.and they thinking of impossible.</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182" name="Shape 182"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183" name="Shape 183"/>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1537" t="30110" r="21351" b="18433"/>
          <a:stretch/>
        </p:blipFill>
        <p:spPr bwMode="auto">
          <a:xfrm>
            <a:off x="6405289" y="411510"/>
            <a:ext cx="2415183" cy="276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6866">
            <a:off x="6229834" y="473348"/>
            <a:ext cx="792000" cy="528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1+#ppt_w/2"/>
                                          </p:val>
                                        </p:tav>
                                        <p:tav tm="100000">
                                          <p:val>
                                            <p:strVal val="#ppt_x"/>
                                          </p:val>
                                        </p:tav>
                                      </p:tavLst>
                                    </p:anim>
                                    <p:anim calcmode="lin" valueType="num">
                                      <p:cBhvr additive="base">
                                        <p:cTn id="12" dur="500" fill="hold"/>
                                        <p:tgtEl>
                                          <p:spTgt spid="409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pic>
        <p:nvPicPr>
          <p:cNvPr id="197" name="Shape 197" descr="03_logo_white.png"/>
          <p:cNvPicPr preferRelativeResize="0"/>
          <p:nvPr/>
        </p:nvPicPr>
        <p:blipFill rotWithShape="1">
          <a:blip r:embed="rId4">
            <a:alphaModFix/>
          </a:blip>
          <a:srcRect l="7086" r="9950"/>
          <a:stretch/>
        </p:blipFill>
        <p:spPr>
          <a:xfrm>
            <a:off x="251520" y="265197"/>
            <a:ext cx="5717475" cy="3089100"/>
          </a:xfrm>
          <a:prstGeom prst="rect">
            <a:avLst/>
          </a:prstGeom>
          <a:noFill/>
          <a:ln>
            <a:noFill/>
          </a:ln>
        </p:spPr>
      </p:pic>
      <p:sp>
        <p:nvSpPr>
          <p:cNvPr id="198" name="Shape 198"/>
          <p:cNvSpPr txBox="1"/>
          <p:nvPr/>
        </p:nvSpPr>
        <p:spPr>
          <a:xfrm>
            <a:off x="2902650" y="3594950"/>
            <a:ext cx="3338700" cy="6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solidFill>
                  <a:srgbClr val="FFFFFF"/>
                </a:solidFill>
                <a:latin typeface="Lato"/>
                <a:ea typeface="Lato"/>
                <a:cs typeface="Lato"/>
                <a:sym typeface="Lato"/>
              </a:rPr>
              <a:t>2018 </a:t>
            </a:r>
            <a:endParaRPr sz="2400" dirty="0">
              <a:solidFill>
                <a:srgbClr val="FFFFFF"/>
              </a:solidFill>
              <a:latin typeface="Lato"/>
              <a:ea typeface="Lato"/>
              <a:cs typeface="Lato"/>
              <a:sym typeface="Lato"/>
            </a:endParaRPr>
          </a:p>
          <a:p>
            <a:pPr marL="0" lvl="0" indent="0" algn="ctr" rtl="0">
              <a:spcBef>
                <a:spcPts val="0"/>
              </a:spcBef>
              <a:spcAft>
                <a:spcPts val="0"/>
              </a:spcAft>
              <a:buNone/>
            </a:pPr>
            <a:endParaRPr sz="2400" dirty="0">
              <a:solidFill>
                <a:srgbClr val="FFFFFF"/>
              </a:solidFill>
              <a:latin typeface="Lato"/>
              <a:ea typeface="Lato"/>
              <a:cs typeface="Lato"/>
              <a:sym typeface="Lato"/>
            </a:endParaRPr>
          </a:p>
        </p:txBody>
      </p:sp>
      <p:pic>
        <p:nvPicPr>
          <p:cNvPr id="199" name="Shape 199"/>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7903" y="915566"/>
            <a:ext cx="1896545" cy="1896545"/>
          </a:xfrm>
          <a:prstGeom prst="ellipse">
            <a:avLst/>
          </a:prstGeom>
          <a:noFill/>
          <a:ln>
            <a:noFill/>
          </a:ln>
        </p:spPr>
      </p:pic>
      <p:sp>
        <p:nvSpPr>
          <p:cNvPr id="6" name="TextovéPole 5"/>
          <p:cNvSpPr txBox="1"/>
          <p:nvPr/>
        </p:nvSpPr>
        <p:spPr>
          <a:xfrm>
            <a:off x="6012160" y="1514277"/>
            <a:ext cx="432048" cy="769441"/>
          </a:xfrm>
          <a:prstGeom prst="rect">
            <a:avLst/>
          </a:prstGeom>
          <a:noFill/>
        </p:spPr>
        <p:txBody>
          <a:bodyPr wrap="square" rtlCol="0">
            <a:spAutoFit/>
          </a:bodyPr>
          <a:lstStyle/>
          <a:p>
            <a:r>
              <a:rPr lang="cs-CZ" sz="4400" b="1" dirty="0" smtClean="0">
                <a:solidFill>
                  <a:schemeClr val="bg1"/>
                </a:solidFill>
              </a:rPr>
              <a:t>+</a:t>
            </a:r>
            <a:endParaRPr lang="cs-CZ" sz="4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p:cTn id="17" dur="500" fill="hold"/>
                                        <p:tgtEl>
                                          <p:spTgt spid="198"/>
                                        </p:tgtEl>
                                        <p:attrNameLst>
                                          <p:attrName>ppt_w</p:attrName>
                                        </p:attrNameLst>
                                      </p:cBhvr>
                                      <p:tavLst>
                                        <p:tav tm="0">
                                          <p:val>
                                            <p:fltVal val="0"/>
                                          </p:val>
                                        </p:tav>
                                        <p:tav tm="100000">
                                          <p:val>
                                            <p:strVal val="#ppt_w"/>
                                          </p:val>
                                        </p:tav>
                                      </p:tavLst>
                                    </p:anim>
                                    <p:anim calcmode="lin" valueType="num">
                                      <p:cBhvr>
                                        <p:cTn id="18" dur="500" fill="hold"/>
                                        <p:tgtEl>
                                          <p:spTgt spid="198"/>
                                        </p:tgtEl>
                                        <p:attrNameLst>
                                          <p:attrName>ppt_h</p:attrName>
                                        </p:attrNameLst>
                                      </p:cBhvr>
                                      <p:tavLst>
                                        <p:tav tm="0">
                                          <p:val>
                                            <p:fltVal val="0"/>
                                          </p:val>
                                        </p:tav>
                                        <p:tav tm="100000">
                                          <p:val>
                                            <p:strVal val="#ppt_h"/>
                                          </p:val>
                                        </p:tav>
                                      </p:tavLst>
                                    </p:anim>
                                    <p:animEffect transition="in" filter="fade">
                                      <p:cBhvr>
                                        <p:cTn id="19"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5" name="Shape 55"/>
          <p:cNvSpPr txBox="1"/>
          <p:nvPr/>
        </p:nvSpPr>
        <p:spPr>
          <a:xfrm>
            <a:off x="467544" y="627534"/>
            <a:ext cx="8208912" cy="3816424"/>
          </a:xfrm>
          <a:prstGeom prst="rect">
            <a:avLst/>
          </a:prstGeom>
          <a:noFill/>
          <a:ln>
            <a:noFill/>
          </a:ln>
        </p:spPr>
        <p:txBody>
          <a:bodyPr spcFirstLastPara="1" wrap="square" lIns="91425" tIns="91425" rIns="91425" bIns="91425" anchor="t" anchorCtr="0">
            <a:noAutofit/>
          </a:bodyPr>
          <a:lstStyle/>
          <a:p>
            <a:pPr lvl="0" algn="ctr"/>
            <a:r>
              <a:rPr lang="cs-CZ" sz="2400" dirty="0" smtClean="0">
                <a:solidFill>
                  <a:srgbClr val="FFFFFF"/>
                </a:solidFill>
                <a:latin typeface="Lato"/>
                <a:ea typeface="Lato"/>
                <a:cs typeface="Lato"/>
                <a:sym typeface="Lato"/>
              </a:rPr>
              <a:t>12</a:t>
            </a:r>
            <a:r>
              <a:rPr lang="cs-CZ" sz="2400" dirty="0">
                <a:solidFill>
                  <a:srgbClr val="FFFFFF"/>
                </a:solidFill>
                <a:latin typeface="Lato"/>
                <a:ea typeface="Lato"/>
                <a:cs typeface="Lato"/>
                <a:sym typeface="Lato"/>
              </a:rPr>
              <a:t>. </a:t>
            </a:r>
            <a:r>
              <a:rPr lang="cs-CZ" sz="2400" dirty="0" smtClean="0">
                <a:solidFill>
                  <a:srgbClr val="FFFFFF"/>
                </a:solidFill>
                <a:latin typeface="Lato"/>
                <a:ea typeface="Lato"/>
                <a:cs typeface="Lato"/>
                <a:sym typeface="Lato"/>
              </a:rPr>
              <a:t>února </a:t>
            </a:r>
            <a:r>
              <a:rPr lang="cs-CZ" sz="2400" dirty="0">
                <a:solidFill>
                  <a:srgbClr val="FFFFFF"/>
                </a:solidFill>
                <a:latin typeface="Lato"/>
                <a:ea typeface="Lato"/>
                <a:cs typeface="Lato"/>
                <a:sym typeface="Lato"/>
              </a:rPr>
              <a:t>2018 odstartuje ve škole projekt Edison, který potrvá do pátku 16. </a:t>
            </a:r>
            <a:r>
              <a:rPr lang="cs-CZ" sz="2400" dirty="0" smtClean="0">
                <a:solidFill>
                  <a:srgbClr val="FFFFFF"/>
                </a:solidFill>
                <a:latin typeface="Lato"/>
                <a:ea typeface="Lato"/>
                <a:cs typeface="Lato"/>
                <a:sym typeface="Lato"/>
              </a:rPr>
              <a:t>února 2018.</a:t>
            </a:r>
          </a:p>
          <a:p>
            <a:pPr lvl="0" algn="ctr"/>
            <a:r>
              <a:rPr lang="cs-CZ" sz="2400" dirty="0" smtClean="0">
                <a:solidFill>
                  <a:srgbClr val="FFFFFF"/>
                </a:solidFill>
                <a:latin typeface="Lato"/>
                <a:ea typeface="Lato"/>
                <a:cs typeface="Lato"/>
                <a:sym typeface="Lato"/>
              </a:rPr>
              <a:t>Jedná </a:t>
            </a:r>
            <a:r>
              <a:rPr lang="cs-CZ" sz="2400" dirty="0">
                <a:solidFill>
                  <a:srgbClr val="FFFFFF"/>
                </a:solidFill>
                <a:latin typeface="Lato"/>
                <a:ea typeface="Lato"/>
                <a:cs typeface="Lato"/>
                <a:sym typeface="Lato"/>
              </a:rPr>
              <a:t>se o pobyt 8</a:t>
            </a:r>
            <a:r>
              <a:rPr lang="cs-CZ" sz="2400" dirty="0" smtClean="0">
                <a:solidFill>
                  <a:srgbClr val="FFFFFF"/>
                </a:solidFill>
                <a:latin typeface="Lato"/>
                <a:ea typeface="Lato"/>
                <a:cs typeface="Lato"/>
                <a:sym typeface="Lato"/>
              </a:rPr>
              <a:t> </a:t>
            </a:r>
            <a:r>
              <a:rPr lang="cs-CZ" sz="2400" dirty="0">
                <a:solidFill>
                  <a:srgbClr val="FFFFFF"/>
                </a:solidFill>
                <a:latin typeface="Lato"/>
                <a:ea typeface="Lato"/>
                <a:cs typeface="Lato"/>
                <a:sym typeface="Lato"/>
              </a:rPr>
              <a:t>zahraničních stážistů – vysokoškoláků z různých koutů </a:t>
            </a:r>
            <a:r>
              <a:rPr lang="cs-CZ" sz="2400" dirty="0" smtClean="0">
                <a:solidFill>
                  <a:srgbClr val="FFFFFF"/>
                </a:solidFill>
                <a:latin typeface="Lato"/>
                <a:ea typeface="Lato"/>
                <a:cs typeface="Lato"/>
                <a:sym typeface="Lato"/>
              </a:rPr>
              <a:t>světa.</a:t>
            </a:r>
          </a:p>
          <a:p>
            <a:pPr lvl="0" algn="ctr"/>
            <a:r>
              <a:rPr lang="cs-CZ" sz="2400" dirty="0" smtClean="0">
                <a:solidFill>
                  <a:srgbClr val="FFFFFF"/>
                </a:solidFill>
                <a:latin typeface="Lato"/>
                <a:ea typeface="Lato"/>
                <a:cs typeface="Lato"/>
                <a:sym typeface="Lato"/>
              </a:rPr>
              <a:t>V </a:t>
            </a:r>
            <a:r>
              <a:rPr lang="cs-CZ" sz="2400" dirty="0">
                <a:solidFill>
                  <a:srgbClr val="FFFFFF"/>
                </a:solidFill>
                <a:latin typeface="Lato"/>
                <a:ea typeface="Lato"/>
                <a:cs typeface="Lato"/>
                <a:sym typeface="Lato"/>
              </a:rPr>
              <a:t>dopoledním a odpoledním programu se průběžně během celého týdne zahraniční studenti vystřídají </a:t>
            </a:r>
            <a:r>
              <a:rPr lang="cs-CZ" sz="2400" dirty="0" smtClean="0">
                <a:solidFill>
                  <a:srgbClr val="FFFFFF"/>
                </a:solidFill>
                <a:latin typeface="Lato"/>
                <a:ea typeface="Lato"/>
                <a:cs typeface="Lato"/>
                <a:sym typeface="Lato"/>
              </a:rPr>
              <a:t>ve všech </a:t>
            </a:r>
            <a:r>
              <a:rPr lang="cs-CZ" sz="2400" dirty="0">
                <a:solidFill>
                  <a:srgbClr val="FFFFFF"/>
                </a:solidFill>
                <a:latin typeface="Lato"/>
                <a:ea typeface="Lato"/>
                <a:cs typeface="Lato"/>
                <a:sym typeface="Lato"/>
              </a:rPr>
              <a:t>třídách a představí žákům svoji zemi, kulturu, </a:t>
            </a:r>
            <a:r>
              <a:rPr lang="cs-CZ" sz="2400" dirty="0" smtClean="0">
                <a:solidFill>
                  <a:srgbClr val="FFFFFF"/>
                </a:solidFill>
                <a:latin typeface="Lato"/>
                <a:ea typeface="Lato"/>
                <a:cs typeface="Lato"/>
                <a:sym typeface="Lato"/>
              </a:rPr>
              <a:t>zvyky…</a:t>
            </a:r>
          </a:p>
          <a:p>
            <a:pPr lvl="0" algn="ctr"/>
            <a:endParaRPr lang="cs-CZ" sz="2400" dirty="0" smtClean="0">
              <a:solidFill>
                <a:srgbClr val="FFFFFF"/>
              </a:solidFill>
              <a:latin typeface="Lato"/>
              <a:ea typeface="Lato"/>
              <a:cs typeface="Lato"/>
              <a:sym typeface="Lato"/>
            </a:endParaRPr>
          </a:p>
          <a:p>
            <a:pPr lvl="0" algn="ctr"/>
            <a:r>
              <a:rPr lang="cs-CZ" sz="2400" b="1" dirty="0" smtClean="0">
                <a:solidFill>
                  <a:srgbClr val="FFFFFF"/>
                </a:solidFill>
                <a:latin typeface="Lato"/>
                <a:ea typeface="Lato"/>
                <a:cs typeface="Lato"/>
                <a:sym typeface="Lato"/>
              </a:rPr>
              <a:t>Komunikačním </a:t>
            </a:r>
            <a:r>
              <a:rPr lang="cs-CZ" sz="2400" b="1" dirty="0">
                <a:solidFill>
                  <a:srgbClr val="FFFFFF"/>
                </a:solidFill>
                <a:latin typeface="Lato"/>
                <a:ea typeface="Lato"/>
                <a:cs typeface="Lato"/>
                <a:sym typeface="Lato"/>
              </a:rPr>
              <a:t>jazykem bude angličtina</a:t>
            </a:r>
            <a:r>
              <a:rPr lang="cs-CZ" sz="2400" b="1" dirty="0" smtClean="0">
                <a:solidFill>
                  <a:srgbClr val="FFFFFF"/>
                </a:solidFill>
                <a:latin typeface="Lato"/>
                <a:ea typeface="Lato"/>
                <a:cs typeface="Lato"/>
                <a:sym typeface="Lato"/>
              </a:rPr>
              <a:t>.</a:t>
            </a:r>
            <a:endParaRPr lang="cs-CZ" sz="2400" b="1" dirty="0">
              <a:solidFill>
                <a:srgbClr val="FFFFFF"/>
              </a:solidFill>
              <a:latin typeface="Lato"/>
              <a:ea typeface="Lato"/>
              <a:cs typeface="Lato"/>
              <a:sym typeface="Lato"/>
            </a:endParaRPr>
          </a:p>
        </p:txBody>
      </p:sp>
      <p:pic>
        <p:nvPicPr>
          <p:cNvPr id="56" name="Shape 56"/>
          <p:cNvPicPr preferRelativeResize="0"/>
          <p:nvPr/>
        </p:nvPicPr>
        <p:blipFill>
          <a:blip r:embed="rId4">
            <a:alphaModFix/>
          </a:blip>
          <a:stretch>
            <a:fillRect/>
          </a:stretch>
        </p:blipFill>
        <p:spPr>
          <a:xfrm>
            <a:off x="361825" y="4560190"/>
            <a:ext cx="1615201" cy="230286"/>
          </a:xfrm>
          <a:prstGeom prst="rect">
            <a:avLst/>
          </a:prstGeom>
          <a:noFill/>
          <a:ln>
            <a:noFill/>
          </a:ln>
        </p:spPr>
      </p:pic>
    </p:spTree>
    <p:extLst>
      <p:ext uri="{BB962C8B-B14F-4D97-AF65-F5344CB8AC3E}">
        <p14:creationId xmlns:p14="http://schemas.microsoft.com/office/powerpoint/2010/main" val="200242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5" name="Shape 55"/>
          <p:cNvSpPr txBox="1"/>
          <p:nvPr/>
        </p:nvSpPr>
        <p:spPr>
          <a:xfrm>
            <a:off x="467544" y="627534"/>
            <a:ext cx="8208912" cy="3816424"/>
          </a:xfrm>
          <a:prstGeom prst="rect">
            <a:avLst/>
          </a:prstGeom>
          <a:noFill/>
          <a:ln>
            <a:noFill/>
          </a:ln>
        </p:spPr>
        <p:txBody>
          <a:bodyPr spcFirstLastPara="1" wrap="square" lIns="91425" tIns="91425" rIns="91425" bIns="91425" anchor="ctr" anchorCtr="1">
            <a:noAutofit/>
          </a:bodyPr>
          <a:lstStyle/>
          <a:p>
            <a:pPr lvl="0" algn="ctr"/>
            <a:r>
              <a:rPr lang="cs-CZ" sz="2400" dirty="0" smtClean="0">
                <a:solidFill>
                  <a:srgbClr val="FFFFFF"/>
                </a:solidFill>
                <a:latin typeface="Lato"/>
                <a:ea typeface="Lato"/>
                <a:cs typeface="Lato"/>
                <a:sym typeface="Lato"/>
              </a:rPr>
              <a:t>Škola </a:t>
            </a:r>
            <a:r>
              <a:rPr lang="cs-CZ" sz="2400" dirty="0">
                <a:solidFill>
                  <a:srgbClr val="FFFFFF"/>
                </a:solidFill>
                <a:latin typeface="Lato"/>
                <a:ea typeface="Lato"/>
                <a:cs typeface="Lato"/>
                <a:sym typeface="Lato"/>
              </a:rPr>
              <a:t>si od projektu slibuje především rozšíření obzoru žáků, podpoření jejich chuti cestovat a poznávat nové </a:t>
            </a:r>
            <a:r>
              <a:rPr lang="cs-CZ" sz="2400" dirty="0" smtClean="0">
                <a:solidFill>
                  <a:srgbClr val="FFFFFF"/>
                </a:solidFill>
                <a:latin typeface="Lato"/>
                <a:ea typeface="Lato"/>
                <a:cs typeface="Lato"/>
                <a:sym typeface="Lato"/>
              </a:rPr>
              <a:t>kultury, procvičení anglického jazyka </a:t>
            </a:r>
            <a:r>
              <a:rPr lang="cs-CZ" sz="2400" dirty="0">
                <a:solidFill>
                  <a:srgbClr val="FFFFFF"/>
                </a:solidFill>
                <a:latin typeface="Lato"/>
                <a:ea typeface="Lato"/>
                <a:cs typeface="Lato"/>
                <a:sym typeface="Lato"/>
              </a:rPr>
              <a:t>a </a:t>
            </a:r>
            <a:r>
              <a:rPr lang="cs-CZ" sz="2400" dirty="0" smtClean="0">
                <a:solidFill>
                  <a:srgbClr val="FFFFFF"/>
                </a:solidFill>
                <a:latin typeface="Lato"/>
                <a:ea typeface="Lato"/>
                <a:cs typeface="Lato"/>
                <a:sym typeface="Lato"/>
              </a:rPr>
              <a:t>hlavně </a:t>
            </a:r>
            <a:r>
              <a:rPr lang="cs-CZ" sz="2400" dirty="0">
                <a:solidFill>
                  <a:srgbClr val="FFFFFF"/>
                </a:solidFill>
                <a:latin typeface="Lato"/>
                <a:ea typeface="Lato"/>
                <a:cs typeface="Lato"/>
                <a:sym typeface="Lato"/>
              </a:rPr>
              <a:t>ztrátu strachu z neznámého. </a:t>
            </a:r>
          </a:p>
        </p:txBody>
      </p:sp>
      <p:pic>
        <p:nvPicPr>
          <p:cNvPr id="56" name="Shape 56"/>
          <p:cNvPicPr preferRelativeResize="0"/>
          <p:nvPr/>
        </p:nvPicPr>
        <p:blipFill>
          <a:blip r:embed="rId4">
            <a:alphaModFix/>
          </a:blip>
          <a:stretch>
            <a:fillRect/>
          </a:stretch>
        </p:blipFill>
        <p:spPr>
          <a:xfrm>
            <a:off x="361825" y="4560190"/>
            <a:ext cx="1615201" cy="230286"/>
          </a:xfrm>
          <a:prstGeom prst="rect">
            <a:avLst/>
          </a:prstGeom>
          <a:noFill/>
          <a:ln>
            <a:noFill/>
          </a:ln>
        </p:spPr>
      </p:pic>
    </p:spTree>
    <p:extLst>
      <p:ext uri="{BB962C8B-B14F-4D97-AF65-F5344CB8AC3E}">
        <p14:creationId xmlns:p14="http://schemas.microsoft.com/office/powerpoint/2010/main" val="2091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Shape 61"/>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Maria Camila Echeverri</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Colombia</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a:t>
            </a:r>
            <a:r>
              <a:rPr lang="en" sz="1800" dirty="0">
                <a:solidFill>
                  <a:srgbClr val="FFFFFF"/>
                </a:solidFill>
                <a:latin typeface="Lato"/>
                <a:ea typeface="Lato"/>
                <a:cs typeface="Lato"/>
                <a:sym typeface="Lato"/>
              </a:rPr>
              <a:t> I really like traveling and getting to know new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cultures and places , I like to talk with people and share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my personal experiences, I also like going to the </a:t>
            </a:r>
            <a:r>
              <a:rPr lang="en" sz="1800" dirty="0" smtClean="0">
                <a:solidFill>
                  <a:srgbClr val="FFFFFF"/>
                </a:solidFill>
                <a:latin typeface="Lato"/>
                <a:ea typeface="Lato"/>
                <a:cs typeface="Lato"/>
                <a:sym typeface="Lato"/>
              </a:rPr>
              <a:t>beach,</a:t>
            </a: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r>
              <a:rPr lang="en" sz="1800" dirty="0" smtClean="0">
                <a:solidFill>
                  <a:srgbClr val="FFFFFF"/>
                </a:solidFill>
                <a:latin typeface="Lato"/>
                <a:ea typeface="Lato"/>
                <a:cs typeface="Lato"/>
                <a:sym typeface="Lato"/>
              </a:rPr>
              <a:t>I </a:t>
            </a:r>
            <a:r>
              <a:rPr lang="en" sz="1800" dirty="0">
                <a:solidFill>
                  <a:srgbClr val="FFFFFF"/>
                </a:solidFill>
                <a:latin typeface="Lato"/>
                <a:ea typeface="Lato"/>
                <a:cs typeface="Lato"/>
                <a:sym typeface="Lato"/>
              </a:rPr>
              <a:t>love animals, especially dogs and all the desserts and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sweet food.</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Its to always keep an open mind and to try to learn as much about their country as the culture of other countries, to be always kind no matter where the person comes from. and to make many friends around the world</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64" name="Shape 64"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65" name="Shape 65"/>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66" name="Shape 66"/>
          <p:cNvPicPr preferRelativeResize="0">
            <a:picLocks noChangeAspect="1"/>
          </p:cNvPicPr>
          <p:nvPr/>
        </p:nvPicPr>
        <p:blipFill rotWithShape="1">
          <a:blip r:embed="rId6">
            <a:alphaModFix/>
            <a:extLst>
              <a:ext uri="{BEBA8EAE-BF5A-486C-A8C5-ECC9F3942E4B}">
                <a14:imgProps xmlns:a14="http://schemas.microsoft.com/office/drawing/2010/main">
                  <a14:imgLayer r:embed="rId7">
                    <a14:imgEffect>
                      <a14:brightnessContrast contrast="20000"/>
                    </a14:imgEffect>
                  </a14:imgLayer>
                </a14:imgProps>
              </a:ext>
            </a:extLst>
          </a:blip>
          <a:srcRect l="64549" t="25751" b="18987"/>
          <a:stretch/>
        </p:blipFill>
        <p:spPr>
          <a:xfrm>
            <a:off x="6187085" y="339502"/>
            <a:ext cx="2633387" cy="3024336"/>
          </a:xfrm>
          <a:prstGeom prst="rect">
            <a:avLst/>
          </a:prstGeom>
          <a:noFill/>
          <a:ln>
            <a:noFill/>
          </a:ln>
        </p:spPr>
      </p:pic>
      <p:pic>
        <p:nvPicPr>
          <p:cNvPr id="2" name="Obráze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466153">
            <a:off x="6142921" y="381517"/>
            <a:ext cx="792000" cy="528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1+#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Anna Zeladina</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Russia</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a:t>
            </a:r>
            <a:r>
              <a:rPr lang="en" sz="1800" dirty="0">
                <a:solidFill>
                  <a:srgbClr val="FFFFFF"/>
                </a:solidFill>
                <a:latin typeface="Lato"/>
                <a:ea typeface="Lato"/>
                <a:cs typeface="Lato"/>
                <a:sym typeface="Lato"/>
              </a:rPr>
              <a:t> I like history of art, literature and exploring</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new places.</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I am really glad to be part of the</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project and I hope to see you soon.</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82" name="Shape 82"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83" name="Shape 83"/>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6428" t="20580" r="10149" b="15595"/>
          <a:stretch/>
        </p:blipFill>
        <p:spPr bwMode="auto">
          <a:xfrm>
            <a:off x="6210494" y="339502"/>
            <a:ext cx="2621805" cy="30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30925">
            <a:off x="6098432" y="367228"/>
            <a:ext cx="792000" cy="528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1+#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Shape 97"/>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Mechergui Oussama</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Tunissia</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 </a:t>
            </a:r>
            <a:r>
              <a:rPr lang="en" sz="1800" dirty="0">
                <a:solidFill>
                  <a:srgbClr val="FFFFFF"/>
                </a:solidFill>
                <a:latin typeface="Lato"/>
                <a:ea typeface="Lato"/>
                <a:cs typeface="Lato"/>
                <a:sym typeface="Lato"/>
              </a:rPr>
              <a:t>traveling , backpacking music and sports</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Live free and make your own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adventure</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100" name="Shape 100"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101" name="Shape 101"/>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9583" t="18433" r="6667" b="13825"/>
          <a:stretch/>
        </p:blipFill>
        <p:spPr bwMode="auto">
          <a:xfrm>
            <a:off x="6199511" y="322506"/>
            <a:ext cx="2632788" cy="318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26230">
            <a:off x="6061111" y="377687"/>
            <a:ext cx="792000" cy="528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1+#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Shape 115"/>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Huang Ting Yu - Jessie</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Taiwan</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a:t>
            </a:r>
            <a:r>
              <a:rPr lang="en" sz="1800" dirty="0">
                <a:solidFill>
                  <a:srgbClr val="FFFFFF"/>
                </a:solidFill>
                <a:latin typeface="Lato"/>
                <a:ea typeface="Lato"/>
                <a:cs typeface="Lato"/>
                <a:sym typeface="Lato"/>
              </a:rPr>
              <a:t> I like to traveling,listen to music,tasting</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smtClean="0">
                <a:solidFill>
                  <a:srgbClr val="FFFFFF"/>
                </a:solidFill>
                <a:latin typeface="Lato"/>
                <a:ea typeface="Lato"/>
                <a:cs typeface="Lato"/>
                <a:sym typeface="Lato"/>
              </a:rPr>
              <a:t>delicious </a:t>
            </a:r>
            <a:r>
              <a:rPr lang="en" sz="1800" dirty="0">
                <a:solidFill>
                  <a:srgbClr val="FFFFFF"/>
                </a:solidFill>
                <a:latin typeface="Lato"/>
                <a:ea typeface="Lato"/>
                <a:cs typeface="Lato"/>
                <a:sym typeface="Lato"/>
              </a:rPr>
              <a:t>food</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Hi everyone nice to meet you,</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hope you'll like the Taiwan's culture which I sharing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and have great time with you guys!</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118" name="Shape 118"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119" name="Shape 119"/>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1539" t="20045" r="17777" b="15669"/>
          <a:stretch/>
        </p:blipFill>
        <p:spPr bwMode="auto">
          <a:xfrm>
            <a:off x="6300192" y="339502"/>
            <a:ext cx="2532107" cy="319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5378">
            <a:off x="8099913" y="328882"/>
            <a:ext cx="792000" cy="527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1+#ppt_w/2"/>
                                          </p:val>
                                        </p:tav>
                                        <p:tav tm="100000">
                                          <p:val>
                                            <p:strVal val="#ppt_x"/>
                                          </p:val>
                                        </p:tav>
                                      </p:tavLst>
                                    </p:anim>
                                    <p:anim calcmode="lin" valueType="num">
                                      <p:cBhvr additive="base">
                                        <p:cTn id="12" dur="500" fill="hold"/>
                                        <p:tgtEl>
                                          <p:spTgt spid="307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Shape 133"/>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Lee Xuemin - Millee</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a:t>
            </a:r>
            <a:r>
              <a:rPr lang="en" sz="1800" dirty="0">
                <a:solidFill>
                  <a:srgbClr val="FFFFFF"/>
                </a:solidFill>
                <a:latin typeface="Lato"/>
                <a:ea typeface="Lato"/>
                <a:cs typeface="Lato"/>
                <a:sym typeface="Lato"/>
              </a:rPr>
              <a:t> China</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a:t>
            </a:r>
            <a:r>
              <a:rPr lang="en" sz="1800" dirty="0">
                <a:solidFill>
                  <a:srgbClr val="FFFFFF"/>
                </a:solidFill>
                <a:latin typeface="Lato"/>
                <a:ea typeface="Lato"/>
                <a:cs typeface="Lato"/>
                <a:sym typeface="Lato"/>
              </a:rPr>
              <a:t> I like music, movies, photography, travelling.</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a:t>
            </a:r>
            <a:r>
              <a:rPr lang="en" sz="1800" dirty="0">
                <a:solidFill>
                  <a:srgbClr val="FFFFFF"/>
                </a:solidFill>
                <a:latin typeface="Lato"/>
                <a:ea typeface="Lato"/>
                <a:cs typeface="Lato"/>
                <a:sym typeface="Lato"/>
              </a:rPr>
              <a:t> I am really happy and glad that</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smtClean="0">
                <a:solidFill>
                  <a:srgbClr val="FFFFFF"/>
                </a:solidFill>
                <a:latin typeface="Lato"/>
                <a:ea typeface="Lato"/>
                <a:cs typeface="Lato"/>
                <a:sym typeface="Lato"/>
              </a:rPr>
              <a:t>I </a:t>
            </a:r>
            <a:r>
              <a:rPr lang="en" sz="1800" dirty="0">
                <a:solidFill>
                  <a:srgbClr val="FFFFFF"/>
                </a:solidFill>
                <a:latin typeface="Lato"/>
                <a:ea typeface="Lato"/>
                <a:cs typeface="Lato"/>
                <a:sym typeface="Lato"/>
              </a:rPr>
              <a:t>have the opportunity to be your teacher, to show you</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smtClean="0">
                <a:solidFill>
                  <a:srgbClr val="FFFFFF"/>
                </a:solidFill>
                <a:latin typeface="Lato"/>
                <a:ea typeface="Lato"/>
                <a:cs typeface="Lato"/>
                <a:sym typeface="Lato"/>
              </a:rPr>
              <a:t>about </a:t>
            </a:r>
            <a:r>
              <a:rPr lang="en" sz="1800" dirty="0">
                <a:solidFill>
                  <a:srgbClr val="FFFFFF"/>
                </a:solidFill>
                <a:latin typeface="Lato"/>
                <a:ea typeface="Lato"/>
                <a:cs typeface="Lato"/>
                <a:sym typeface="Lato"/>
              </a:rPr>
              <a:t>my country, China. And of course, I want to learn</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smtClean="0">
                <a:solidFill>
                  <a:srgbClr val="FFFFFF"/>
                </a:solidFill>
                <a:latin typeface="Lato"/>
                <a:ea typeface="Lato"/>
                <a:cs typeface="Lato"/>
                <a:sym typeface="Lato"/>
              </a:rPr>
              <a:t>something </a:t>
            </a:r>
            <a:r>
              <a:rPr lang="en" sz="1800" dirty="0">
                <a:solidFill>
                  <a:srgbClr val="FFFFFF"/>
                </a:solidFill>
                <a:latin typeface="Lato"/>
                <a:ea typeface="Lato"/>
                <a:cs typeface="Lato"/>
                <a:sym typeface="Lato"/>
              </a:rPr>
              <a:t>about Czech Republic from you guys. Hopefully, I can be not just your teacher, but your friend:* looking forward to meeting you all with my suitcase full of Chinese specialties!</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136" name="Shape 136"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137" name="Shape 137"/>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138" name="Shape 138"/>
          <p:cNvPicPr preferRelativeResize="0">
            <a:picLocks noChangeAspect="1"/>
          </p:cNvPicPr>
          <p:nvPr/>
        </p:nvPicPr>
        <p:blipFill rotWithShape="1">
          <a:blip r:embed="rId6">
            <a:alphaModFix/>
          </a:blip>
          <a:srcRect l="40010" t="32171" r="1037"/>
          <a:stretch/>
        </p:blipFill>
        <p:spPr>
          <a:xfrm>
            <a:off x="6372200" y="411510"/>
            <a:ext cx="2411726" cy="2775182"/>
          </a:xfrm>
          <a:prstGeom prst="rect">
            <a:avLst/>
          </a:prstGeom>
          <a:noFill/>
          <a:ln>
            <a:noFill/>
          </a:ln>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86224">
            <a:off x="8081689" y="455018"/>
            <a:ext cx="792000" cy="527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500" fill="hold"/>
                                        <p:tgtEl>
                                          <p:spTgt spid="138"/>
                                        </p:tgtEl>
                                        <p:attrNameLst>
                                          <p:attrName>ppt_x</p:attrName>
                                        </p:attrNameLst>
                                      </p:cBhvr>
                                      <p:tavLst>
                                        <p:tav tm="0">
                                          <p:val>
                                            <p:strVal val="1+#ppt_w/2"/>
                                          </p:val>
                                        </p:tav>
                                        <p:tav tm="100000">
                                          <p:val>
                                            <p:strVal val="#ppt_x"/>
                                          </p:val>
                                        </p:tav>
                                      </p:tavLst>
                                    </p:anim>
                                    <p:anim calcmode="lin" valueType="num">
                                      <p:cBhvr additive="base">
                                        <p:cTn id="12" dur="500" fill="hold"/>
                                        <p:tgtEl>
                                          <p:spTgt spid="1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Shape 151"/>
          <p:cNvSpPr txBox="1">
            <a:spLocks noGrp="1"/>
          </p:cNvSpPr>
          <p:nvPr>
            <p:ph type="subTitle" idx="1"/>
          </p:nvPr>
        </p:nvSpPr>
        <p:spPr>
          <a:xfrm>
            <a:off x="311700" y="430875"/>
            <a:ext cx="8520600" cy="43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Lato"/>
                <a:ea typeface="Lato"/>
                <a:cs typeface="Lato"/>
                <a:sym typeface="Lato"/>
              </a:rPr>
              <a:t>Name: </a:t>
            </a:r>
            <a:r>
              <a:rPr lang="en" sz="3000" b="1" dirty="0">
                <a:solidFill>
                  <a:srgbClr val="FFFFFF"/>
                </a:solidFill>
                <a:latin typeface="Lato"/>
                <a:ea typeface="Lato"/>
                <a:cs typeface="Lato"/>
                <a:sym typeface="Lato"/>
              </a:rPr>
              <a:t>Jonathan Christ Allen</a:t>
            </a:r>
            <a:endParaRPr sz="3000" b="1" dirty="0">
              <a:solidFill>
                <a:srgbClr val="FFFFFF"/>
              </a:solidFill>
              <a:latin typeface="Lato"/>
              <a:ea typeface="Lato"/>
              <a:cs typeface="Lato"/>
              <a:sym typeface="Lato"/>
            </a:endParaRPr>
          </a:p>
          <a:p>
            <a:pPr marL="0" lvl="0" indent="0" algn="l" rtl="0">
              <a:spcBef>
                <a:spcPts val="0"/>
              </a:spcBef>
              <a:spcAft>
                <a:spcPts val="0"/>
              </a:spcAft>
              <a:buNone/>
            </a:pPr>
            <a:endParaRPr sz="24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Country: </a:t>
            </a:r>
            <a:r>
              <a:rPr lang="en" sz="1800" dirty="0">
                <a:solidFill>
                  <a:srgbClr val="FFFFFF"/>
                </a:solidFill>
                <a:latin typeface="Lato"/>
                <a:ea typeface="Lato"/>
                <a:cs typeface="Lato"/>
                <a:sym typeface="Lato"/>
              </a:rPr>
              <a:t>Indonesia</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Hobbies: </a:t>
            </a:r>
            <a:r>
              <a:rPr lang="en" sz="1800" dirty="0">
                <a:solidFill>
                  <a:srgbClr val="FFFFFF"/>
                </a:solidFill>
                <a:latin typeface="Lato"/>
                <a:ea typeface="Lato"/>
                <a:cs typeface="Lato"/>
                <a:sym typeface="Lato"/>
              </a:rPr>
              <a:t>I Like to climb mountains, go travel to parts of </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the world, make new friends, and singing</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lang="cs-CZ" sz="1800" dirty="0" smtClean="0">
              <a:solidFill>
                <a:srgbClr val="FFFFFF"/>
              </a:solidFill>
              <a:latin typeface="Lato"/>
              <a:ea typeface="Lato"/>
              <a:cs typeface="Lato"/>
              <a:sym typeface="Lato"/>
            </a:endParaRPr>
          </a:p>
          <a:p>
            <a:pPr marL="0" lvl="0" indent="0" algn="l" rtl="0">
              <a:spcBef>
                <a:spcPts val="0"/>
              </a:spcBef>
              <a:spcAft>
                <a:spcPts val="0"/>
              </a:spcAft>
              <a:buNone/>
            </a:pP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b="1" dirty="0">
                <a:solidFill>
                  <a:srgbClr val="FFFFFF"/>
                </a:solidFill>
                <a:latin typeface="Lato"/>
                <a:ea typeface="Lato"/>
                <a:cs typeface="Lato"/>
                <a:sym typeface="Lato"/>
              </a:rPr>
              <a:t>Message for students: </a:t>
            </a:r>
            <a:r>
              <a:rPr lang="en" sz="1800" dirty="0">
                <a:solidFill>
                  <a:srgbClr val="FFFFFF"/>
                </a:solidFill>
                <a:latin typeface="Lato"/>
                <a:ea typeface="Lato"/>
                <a:cs typeface="Lato"/>
                <a:sym typeface="Lato"/>
              </a:rPr>
              <a:t>I hope we can work together</a:t>
            </a:r>
            <a:endParaRPr sz="1800" dirty="0">
              <a:solidFill>
                <a:srgbClr val="FFFFFF"/>
              </a:solidFill>
              <a:latin typeface="Lato"/>
              <a:ea typeface="Lato"/>
              <a:cs typeface="Lato"/>
              <a:sym typeface="Lato"/>
            </a:endParaRPr>
          </a:p>
          <a:p>
            <a:pPr marL="0" lvl="0" indent="0" algn="l" rtl="0">
              <a:spcBef>
                <a:spcPts val="0"/>
              </a:spcBef>
              <a:spcAft>
                <a:spcPts val="0"/>
              </a:spcAft>
              <a:buNone/>
            </a:pPr>
            <a:r>
              <a:rPr lang="en" sz="1800" dirty="0">
                <a:solidFill>
                  <a:srgbClr val="FFFFFF"/>
                </a:solidFill>
                <a:latin typeface="Lato"/>
                <a:ea typeface="Lato"/>
                <a:cs typeface="Lato"/>
                <a:sym typeface="Lato"/>
              </a:rPr>
              <a:t> well and be friends.</a:t>
            </a:r>
            <a:endParaRPr sz="1800"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endParaRPr>
          </a:p>
        </p:txBody>
      </p:sp>
      <p:pic>
        <p:nvPicPr>
          <p:cNvPr id="154" name="Shape 154" descr="03_logo_white.png"/>
          <p:cNvPicPr preferRelativeResize="0"/>
          <p:nvPr/>
        </p:nvPicPr>
        <p:blipFill rotWithShape="1">
          <a:blip r:embed="rId4">
            <a:alphaModFix/>
          </a:blip>
          <a:srcRect/>
          <a:stretch/>
        </p:blipFill>
        <p:spPr>
          <a:xfrm>
            <a:off x="7068997" y="4160500"/>
            <a:ext cx="1763302" cy="790400"/>
          </a:xfrm>
          <a:prstGeom prst="rect">
            <a:avLst/>
          </a:prstGeom>
          <a:noFill/>
          <a:ln>
            <a:noFill/>
          </a:ln>
        </p:spPr>
      </p:pic>
      <p:pic>
        <p:nvPicPr>
          <p:cNvPr id="155" name="Shape 155"/>
          <p:cNvPicPr preferRelativeResize="0"/>
          <p:nvPr/>
        </p:nvPicPr>
        <p:blipFill>
          <a:blip r:embed="rId5">
            <a:alphaModFix/>
          </a:blip>
          <a:stretch>
            <a:fillRect/>
          </a:stretch>
        </p:blipFill>
        <p:spPr>
          <a:xfrm>
            <a:off x="361825" y="4560190"/>
            <a:ext cx="1615201" cy="230286"/>
          </a:xfrm>
          <a:prstGeom prst="rect">
            <a:avLst/>
          </a:prstGeom>
          <a:noFill/>
          <a:ln>
            <a:noFill/>
          </a:ln>
        </p:spPr>
      </p:pic>
      <p:pic>
        <p:nvPicPr>
          <p:cNvPr id="156" name="Shape 156" descr="Macintosh HD:Users:Jon:Pictures:Photo Booth Library:Pictures:Photo on 12-8-17 at 10.30 AM.jpg"/>
          <p:cNvPicPr preferRelativeResize="0">
            <a:picLocks noChangeAspect="1"/>
          </p:cNvPicPr>
          <p:nvPr/>
        </p:nvPicPr>
        <p:blipFill rotWithShape="1">
          <a:blip r:embed="rId6">
            <a:alphaModFix/>
          </a:blip>
          <a:srcRect l="19794" t="-2560" r="25770" b="-691"/>
          <a:stretch/>
        </p:blipFill>
        <p:spPr>
          <a:xfrm>
            <a:off x="6391275" y="339502"/>
            <a:ext cx="2392649" cy="3096344"/>
          </a:xfrm>
          <a:prstGeom prst="rect">
            <a:avLst/>
          </a:prstGeom>
          <a:noFill/>
          <a:ln>
            <a:noFill/>
          </a:ln>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34849">
            <a:off x="6181048" y="456149"/>
            <a:ext cx="792000" cy="527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500" fill="hold"/>
                                        <p:tgtEl>
                                          <p:spTgt spid="156"/>
                                        </p:tgtEl>
                                        <p:attrNameLst>
                                          <p:attrName>ppt_x</p:attrName>
                                        </p:attrNameLst>
                                      </p:cBhvr>
                                      <p:tavLst>
                                        <p:tav tm="0">
                                          <p:val>
                                            <p:strVal val="1+#ppt_w/2"/>
                                          </p:val>
                                        </p:tav>
                                        <p:tav tm="100000">
                                          <p:val>
                                            <p:strVal val="#ppt_x"/>
                                          </p:val>
                                        </p:tav>
                                      </p:tavLst>
                                    </p:anim>
                                    <p:anim calcmode="lin" valueType="num">
                                      <p:cBhvr additive="base">
                                        <p:cTn id="12" dur="500" fill="hold"/>
                                        <p:tgtEl>
                                          <p:spTgt spid="1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597</Words>
  <Application>Microsoft Office PowerPoint</Application>
  <PresentationFormat>Předvádění na obrazovce (16:9)</PresentationFormat>
  <Paragraphs>94</Paragraphs>
  <Slides>12</Slides>
  <Notes>12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Lato</vt:lpstr>
      <vt:lpstr>Simple Light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administrator</dc:creator>
  <cp:lastModifiedBy>Uživatel systému Windows</cp:lastModifiedBy>
  <cp:revision>10</cp:revision>
  <dcterms:modified xsi:type="dcterms:W3CDTF">2018-02-07T08:08:32Z</dcterms:modified>
</cp:coreProperties>
</file>