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37"/>
  </p:notesMasterIdLst>
  <p:sldIdLst>
    <p:sldId id="261" r:id="rId2"/>
    <p:sldId id="294" r:id="rId3"/>
    <p:sldId id="301" r:id="rId4"/>
    <p:sldId id="308" r:id="rId5"/>
    <p:sldId id="300" r:id="rId6"/>
    <p:sldId id="270" r:id="rId7"/>
    <p:sldId id="295" r:id="rId8"/>
    <p:sldId id="296" r:id="rId9"/>
    <p:sldId id="305" r:id="rId10"/>
    <p:sldId id="306" r:id="rId11"/>
    <p:sldId id="302" r:id="rId12"/>
    <p:sldId id="309" r:id="rId13"/>
    <p:sldId id="262" r:id="rId14"/>
    <p:sldId id="297" r:id="rId15"/>
    <p:sldId id="298" r:id="rId16"/>
    <p:sldId id="299" r:id="rId17"/>
    <p:sldId id="320" r:id="rId18"/>
    <p:sldId id="303" r:id="rId19"/>
    <p:sldId id="304" r:id="rId20"/>
    <p:sldId id="311" r:id="rId21"/>
    <p:sldId id="312" r:id="rId22"/>
    <p:sldId id="313" r:id="rId23"/>
    <p:sldId id="326" r:id="rId24"/>
    <p:sldId id="314" r:id="rId25"/>
    <p:sldId id="316" r:id="rId26"/>
    <p:sldId id="317" r:id="rId27"/>
    <p:sldId id="321" r:id="rId28"/>
    <p:sldId id="319" r:id="rId29"/>
    <p:sldId id="325" r:id="rId30"/>
    <p:sldId id="322" r:id="rId31"/>
    <p:sldId id="323" r:id="rId32"/>
    <p:sldId id="324" r:id="rId33"/>
    <p:sldId id="310" r:id="rId34"/>
    <p:sldId id="280" r:id="rId35"/>
    <p:sldId id="285" r:id="rId36"/>
  </p:sldIdLst>
  <p:sldSz cx="9144000" cy="6858000" type="screen4x3"/>
  <p:notesSz cx="9926638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4" autoAdjust="0"/>
    <p:restoredTop sz="94684" autoAdjust="0"/>
  </p:normalViewPr>
  <p:slideViewPr>
    <p:cSldViewPr>
      <p:cViewPr varScale="1">
        <p:scale>
          <a:sx n="54" d="100"/>
          <a:sy n="54" d="100"/>
        </p:scale>
        <p:origin x="11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8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17F06-6552-4F14-BF16-BB7A2139BC2B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248025" y="514350"/>
            <a:ext cx="3430588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4" y="3257550"/>
            <a:ext cx="794131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0154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8" y="6513910"/>
            <a:ext cx="430154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14898-5FB6-4381-A24D-7623C5F931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368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A9A1B2-5D2C-41D8-B396-253C3C4AE427}" type="slidenum">
              <a:rPr lang="en-GB" smtClean="0">
                <a:solidFill>
                  <a:prstClr val="black"/>
                </a:solidFill>
              </a:rPr>
              <a:pPr eaLnBrk="1" hangingPunct="1"/>
              <a:t>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634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AE21EC-69A1-4031-B5DF-2742F3F1544C}" type="slidenum">
              <a:rPr lang="en-GB" smtClean="0">
                <a:solidFill>
                  <a:prstClr val="black"/>
                </a:solidFill>
              </a:rPr>
              <a:pPr eaLnBrk="1" hangingPunct="1"/>
              <a:t>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47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AE21EC-69A1-4031-B5DF-2742F3F1544C}" type="slidenum">
              <a:rPr lang="en-GB" smtClean="0">
                <a:solidFill>
                  <a:prstClr val="black"/>
                </a:solidFill>
              </a:rPr>
              <a:pPr eaLnBrk="1" hangingPunct="1"/>
              <a:t>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156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A9A1B2-5D2C-41D8-B396-253C3C4AE427}" type="slidenum">
              <a:rPr lang="en-GB" smtClean="0">
                <a:solidFill>
                  <a:prstClr val="black"/>
                </a:solidFill>
              </a:rPr>
              <a:pPr eaLnBrk="1" hangingPunct="1"/>
              <a:t>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269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A9A1B2-5D2C-41D8-B396-253C3C4AE427}" type="slidenum">
              <a:rPr lang="en-GB" smtClean="0">
                <a:solidFill>
                  <a:prstClr val="black"/>
                </a:solidFill>
              </a:rPr>
              <a:pPr eaLnBrk="1" hangingPunct="1"/>
              <a:t>21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110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A9A1B2-5D2C-41D8-B396-253C3C4AE427}" type="slidenum">
              <a:rPr lang="en-GB" smtClean="0">
                <a:solidFill>
                  <a:prstClr val="black"/>
                </a:solidFill>
              </a:rPr>
              <a:pPr eaLnBrk="1" hangingPunct="1"/>
              <a:t>22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416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D15D8-5B3F-4122-8A0A-ACAEEA7F9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2E9EFA29-31CA-DF68-1F20-B0BC7D6E1A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A9A1B2-5D2C-41D8-B396-253C3C4AE427}" type="slidenum">
              <a:rPr lang="en-GB" smtClean="0">
                <a:solidFill>
                  <a:prstClr val="black"/>
                </a:solidFill>
              </a:rPr>
              <a:pPr eaLnBrk="1" hangingPunct="1"/>
              <a:t>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38557A54-E875-C2A4-64F0-892FDFA883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0AB2CFC7-785E-0E36-D26F-87A4153A4C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765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A9A1B2-5D2C-41D8-B396-253C3C4AE427}" type="slidenum">
              <a:rPr lang="en-GB" smtClean="0">
                <a:solidFill>
                  <a:prstClr val="black"/>
                </a:solidFill>
              </a:rPr>
              <a:pPr eaLnBrk="1" hangingPunct="1"/>
              <a:t>24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030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A9A1B2-5D2C-41D8-B396-253C3C4AE427}" type="slidenum">
              <a:rPr lang="en-GB" smtClean="0">
                <a:solidFill>
                  <a:prstClr val="black"/>
                </a:solidFill>
              </a:rPr>
              <a:pPr eaLnBrk="1" hangingPunct="1"/>
              <a:t>25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478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A9A1B2-5D2C-41D8-B396-253C3C4AE427}" type="slidenum">
              <a:rPr lang="en-GB" smtClean="0">
                <a:solidFill>
                  <a:prstClr val="black"/>
                </a:solidFill>
              </a:rPr>
              <a:pPr eaLnBrk="1" hangingPunct="1"/>
              <a:t>26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071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A9A1B2-5D2C-41D8-B396-253C3C4AE427}" type="slidenum">
              <a:rPr lang="en-GB" smtClean="0">
                <a:solidFill>
                  <a:prstClr val="black"/>
                </a:solidFill>
              </a:rPr>
              <a:pPr eaLnBrk="1" hangingPunct="1"/>
              <a:t>27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839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A9A1B2-5D2C-41D8-B396-253C3C4AE427}" type="slidenum">
              <a:rPr lang="en-GB" smtClean="0">
                <a:solidFill>
                  <a:prstClr val="black"/>
                </a:solidFill>
              </a:rPr>
              <a:pPr eaLnBrk="1" hangingPunct="1"/>
              <a:t>10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083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A9A1B2-5D2C-41D8-B396-253C3C4AE427}" type="slidenum">
              <a:rPr lang="en-GB" smtClean="0">
                <a:solidFill>
                  <a:prstClr val="black"/>
                </a:solidFill>
              </a:rPr>
              <a:pPr eaLnBrk="1" hangingPunct="1"/>
              <a:t>28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92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12011-A36F-3EC4-CFE3-EE256B7C1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339B71EC-46E7-C177-C6A4-D7C89C214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A9A1B2-5D2C-41D8-B396-253C3C4AE427}" type="slidenum">
              <a:rPr lang="en-GB" smtClean="0">
                <a:solidFill>
                  <a:prstClr val="black"/>
                </a:solidFill>
              </a:rPr>
              <a:pPr eaLnBrk="1" hangingPunct="1"/>
              <a:t>29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F982EBDC-CC9D-15B8-F142-A216748A09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33562A68-C13D-E547-1B33-8C6F0115FC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0027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A9A1B2-5D2C-41D8-B396-253C3C4AE427}" type="slidenum">
              <a:rPr lang="en-GB" smtClean="0">
                <a:solidFill>
                  <a:prstClr val="black"/>
                </a:solidFill>
              </a:rPr>
              <a:pPr eaLnBrk="1" hangingPunct="1"/>
              <a:t>30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122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FC980-2FFF-4509-1DA3-8C0C0E239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C9010724-0799-14C1-2FCD-14F83F6CBB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A9A1B2-5D2C-41D8-B396-253C3C4AE427}" type="slidenum">
              <a:rPr lang="en-GB" smtClean="0">
                <a:solidFill>
                  <a:prstClr val="black"/>
                </a:solidFill>
              </a:rPr>
              <a:pPr eaLnBrk="1" hangingPunct="1"/>
              <a:t>31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BD418D81-268A-C21A-8D1E-F9E7DD2DDE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A2475143-586E-31C4-21D0-EDB72BF6C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0024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DC610-E6E6-86CB-E59F-ED486FB85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8BD1DF20-AA24-A90D-B66B-430FA6E0DA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A9A1B2-5D2C-41D8-B396-253C3C4AE427}" type="slidenum">
              <a:rPr lang="en-GB" smtClean="0">
                <a:solidFill>
                  <a:prstClr val="black"/>
                </a:solidFill>
              </a:rPr>
              <a:pPr eaLnBrk="1" hangingPunct="1"/>
              <a:t>32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0216C66F-C93F-4AFA-C3AA-3C5636E595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192D9EFD-BBB3-1262-B755-65F3C4AE78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4457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A9A1B2-5D2C-41D8-B396-253C3C4AE427}" type="slidenum">
              <a:rPr lang="en-GB" smtClean="0">
                <a:solidFill>
                  <a:prstClr val="black"/>
                </a:solidFill>
              </a:rPr>
              <a:pPr eaLnBrk="1" hangingPunct="1"/>
              <a:t>33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5046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DA6F1C-E9B0-4E5C-A892-50892A7C2B1A}" type="slidenum">
              <a:rPr lang="cs-CZ" smtClean="0"/>
              <a:pPr eaLnBrk="1" hangingPunct="1"/>
              <a:t>34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45FBA4-EB18-458C-BA73-9FD4E2BC22DA}" type="slidenum">
              <a:rPr lang="en-GB" smtClean="0"/>
              <a:pPr eaLnBrk="1" hangingPunct="1"/>
              <a:t>35</a:t>
            </a:fld>
            <a:endParaRPr lang="en-GB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A9A1B2-5D2C-41D8-B396-253C3C4AE427}" type="slidenum">
              <a:rPr lang="en-GB" smtClean="0">
                <a:solidFill>
                  <a:prstClr val="black"/>
                </a:solidFill>
              </a:rPr>
              <a:pPr eaLnBrk="1" hangingPunct="1"/>
              <a:t>11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705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A9A1B2-5D2C-41D8-B396-253C3C4AE427}" type="slidenum">
              <a:rPr lang="en-GB" smtClean="0">
                <a:solidFill>
                  <a:prstClr val="black"/>
                </a:solidFill>
              </a:rPr>
              <a:pPr eaLnBrk="1" hangingPunct="1"/>
              <a:t>12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98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AE21EC-69A1-4031-B5DF-2742F3F1544C}" type="slidenum">
              <a:rPr lang="en-GB" smtClean="0">
                <a:solidFill>
                  <a:prstClr val="black"/>
                </a:solidFill>
              </a:rPr>
              <a:pPr eaLnBrk="1" hangingPunct="1"/>
              <a:t>13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AE21EC-69A1-4031-B5DF-2742F3F1544C}" type="slidenum">
              <a:rPr lang="en-GB" smtClean="0">
                <a:solidFill>
                  <a:prstClr val="black"/>
                </a:solidFill>
              </a:rPr>
              <a:pPr eaLnBrk="1" hangingPunct="1"/>
              <a:t>14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649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AE21EC-69A1-4031-B5DF-2742F3F1544C}" type="slidenum">
              <a:rPr lang="en-GB" smtClean="0">
                <a:solidFill>
                  <a:prstClr val="black"/>
                </a:solidFill>
              </a:rPr>
              <a:pPr eaLnBrk="1" hangingPunct="1"/>
              <a:t>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040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AE21EC-69A1-4031-B5DF-2742F3F1544C}" type="slidenum">
              <a:rPr lang="en-GB" smtClean="0">
                <a:solidFill>
                  <a:prstClr val="black"/>
                </a:solidFill>
              </a:rPr>
              <a:pPr eaLnBrk="1" hangingPunct="1"/>
              <a:t>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099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AE21EC-69A1-4031-B5DF-2742F3F1544C}" type="slidenum">
              <a:rPr lang="en-GB" smtClean="0">
                <a:solidFill>
                  <a:prstClr val="black"/>
                </a:solidFill>
              </a:rPr>
              <a:pPr eaLnBrk="1" hangingPunct="1"/>
              <a:t>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104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3A9EC37C-3AFB-4A94-B5A7-ED72C005E12C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34A0CDF-4435-4F3F-88D1-46ED63E16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124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EC37C-3AFB-4A94-B5A7-ED72C005E12C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0CDF-4435-4F3F-88D1-46ED63E16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249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EC37C-3AFB-4A94-B5A7-ED72C005E12C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0CDF-4435-4F3F-88D1-46ED63E16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450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EC37C-3AFB-4A94-B5A7-ED72C005E12C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0CDF-4435-4F3F-88D1-46ED63E16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466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EC37C-3AFB-4A94-B5A7-ED72C005E12C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0CDF-4435-4F3F-88D1-46ED63E16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0509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EC37C-3AFB-4A94-B5A7-ED72C005E12C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0CDF-4435-4F3F-88D1-46ED63E16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4109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EC37C-3AFB-4A94-B5A7-ED72C005E12C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0CDF-4435-4F3F-88D1-46ED63E16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67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EC37C-3AFB-4A94-B5A7-ED72C005E12C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0CDF-4435-4F3F-88D1-46ED63E16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89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EC37C-3AFB-4A94-B5A7-ED72C005E12C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0CDF-4435-4F3F-88D1-46ED63E16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7587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EC37C-3AFB-4A94-B5A7-ED72C005E12C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34A0CDF-4435-4F3F-88D1-46ED63E16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563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3A9EC37C-3AFB-4A94-B5A7-ED72C005E12C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34A0CDF-4435-4F3F-88D1-46ED63E16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0201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3A9EC37C-3AFB-4A94-B5A7-ED72C005E12C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534A0CDF-4435-4F3F-88D1-46ED63E16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49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3413" y="3789040"/>
            <a:ext cx="4993482" cy="2592288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FFFFFF"/>
                </a:solidFill>
              </a:rPr>
              <a:t>SPORTOVNÍ</a:t>
            </a:r>
            <a:br>
              <a:rPr lang="cs-CZ" sz="5400" b="1" dirty="0">
                <a:solidFill>
                  <a:srgbClr val="FFFFFF"/>
                </a:solidFill>
              </a:rPr>
            </a:br>
            <a:r>
              <a:rPr lang="cs-CZ" sz="5400" b="1" dirty="0">
                <a:solidFill>
                  <a:srgbClr val="FFFFFF"/>
                </a:solidFill>
              </a:rPr>
              <a:t>A PODNIKATELSKÁ</a:t>
            </a:r>
            <a:br>
              <a:rPr lang="cs-CZ" sz="5400" b="1" dirty="0">
                <a:solidFill>
                  <a:srgbClr val="FFFFFF"/>
                </a:solidFill>
              </a:rPr>
            </a:br>
            <a:r>
              <a:rPr lang="cs-CZ" sz="5400" b="1" dirty="0">
                <a:solidFill>
                  <a:srgbClr val="FFFFFF"/>
                </a:solidFill>
              </a:rPr>
              <a:t>střední škola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FBB89B-2275-4C3C-9CED-2E9296F84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4708" y="0"/>
            <a:ext cx="34792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36C9BAB-28D4-410F-82C8-9E2A7FA90E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/>
          <a:stretch/>
        </p:blipFill>
        <p:spPr>
          <a:xfrm>
            <a:off x="5838887" y="241160"/>
            <a:ext cx="3127567" cy="19072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3BF93A4-451A-49BE-B8B1-A0DE3AA22D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" r="43294"/>
          <a:stretch/>
        </p:blipFill>
        <p:spPr>
          <a:xfrm rot="5400000">
            <a:off x="6250539" y="1865219"/>
            <a:ext cx="2304257" cy="312756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07DD42F-2164-4AE8-BE34-4381D49867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" r="5203"/>
          <a:stretch/>
        </p:blipFill>
        <p:spPr>
          <a:xfrm>
            <a:off x="5838893" y="4705770"/>
            <a:ext cx="3127561" cy="196359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AB31A59-59B9-4066-869B-9E9EF80007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0605">
            <a:off x="1211145" y="345295"/>
            <a:ext cx="3276208" cy="32762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1586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32657"/>
            <a:ext cx="7776864" cy="1296144"/>
          </a:xfrm>
        </p:spPr>
        <p:txBody>
          <a:bodyPr anchor="ctr">
            <a:norm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</a:rPr>
              <a:t>Školné na Sportovní a podnikatelské SŠ</a:t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8039202-EDDE-46AE-9FDD-138913E8E3F0}"/>
              </a:ext>
            </a:extLst>
          </p:cNvPr>
          <p:cNvSpPr/>
          <p:nvPr/>
        </p:nvSpPr>
        <p:spPr>
          <a:xfrm>
            <a:off x="-9833" y="0"/>
            <a:ext cx="9163666" cy="274604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9833 w 9153833"/>
              <a:gd name="connsiteY0" fmla="*/ 0 h 3002134"/>
              <a:gd name="connsiteX1" fmla="*/ 9153833 w 9153833"/>
              <a:gd name="connsiteY1" fmla="*/ 0 h 3002134"/>
              <a:gd name="connsiteX2" fmla="*/ 9153833 w 9153833"/>
              <a:gd name="connsiteY2" fmla="*/ 1556792 h 3002134"/>
              <a:gd name="connsiteX3" fmla="*/ 0 w 9153833"/>
              <a:gd name="connsiteY3" fmla="*/ 3002134 h 3002134"/>
              <a:gd name="connsiteX4" fmla="*/ 9833 w 9153833"/>
              <a:gd name="connsiteY4" fmla="*/ 0 h 3002134"/>
              <a:gd name="connsiteX0" fmla="*/ 9833 w 9163666"/>
              <a:gd name="connsiteY0" fmla="*/ 0 h 3002134"/>
              <a:gd name="connsiteX1" fmla="*/ 9153833 w 9163666"/>
              <a:gd name="connsiteY1" fmla="*/ 0 h 3002134"/>
              <a:gd name="connsiteX2" fmla="*/ 9163666 w 9163666"/>
              <a:gd name="connsiteY2" fmla="*/ 1202831 h 3002134"/>
              <a:gd name="connsiteX3" fmla="*/ 0 w 9163666"/>
              <a:gd name="connsiteY3" fmla="*/ 3002134 h 3002134"/>
              <a:gd name="connsiteX4" fmla="*/ 9833 w 9163666"/>
              <a:gd name="connsiteY4" fmla="*/ 0 h 30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666" h="3002134">
                <a:moveTo>
                  <a:pt x="9833" y="0"/>
                </a:moveTo>
                <a:lnTo>
                  <a:pt x="9153833" y="0"/>
                </a:lnTo>
                <a:cubicBezTo>
                  <a:pt x="9157111" y="400944"/>
                  <a:pt x="9160388" y="801887"/>
                  <a:pt x="9163666" y="1202831"/>
                </a:cubicBezTo>
                <a:lnTo>
                  <a:pt x="0" y="3002134"/>
                </a:lnTo>
                <a:cubicBezTo>
                  <a:pt x="3278" y="2001423"/>
                  <a:pt x="6555" y="1000711"/>
                  <a:pt x="98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4000" b="1" dirty="0"/>
              <a:t>PROČ PRÁVĚ K NÁM?</a:t>
            </a:r>
          </a:p>
          <a:p>
            <a:pPr algn="ctr"/>
            <a:endParaRPr lang="cs-CZ" sz="4000" b="1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31DCAD-7AB0-4CFF-BE05-784AFB2F4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780928"/>
            <a:ext cx="7848872" cy="3766185"/>
          </a:xfrm>
        </p:spPr>
        <p:txBody>
          <a:bodyPr>
            <a:normAutofit fontScale="92500" lnSpcReduction="10000"/>
          </a:bodyPr>
          <a:lstStyle/>
          <a:p>
            <a:pPr indent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FF0000"/>
                </a:solidFill>
              </a:rPr>
              <a:t> Protože</a:t>
            </a:r>
            <a:r>
              <a:rPr lang="cs-CZ" sz="2800" b="1" dirty="0"/>
              <a:t> nabízíme moderní vzdělávací zázemí ve vlastní budově v centru města.</a:t>
            </a:r>
          </a:p>
          <a:p>
            <a:pPr indent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FF0000"/>
                </a:solidFill>
              </a:rPr>
              <a:t> Protože</a:t>
            </a:r>
            <a:r>
              <a:rPr lang="cs-CZ" sz="2800" b="1" dirty="0"/>
              <a:t> máme víc než 30 let zkušeností se vzděláváním.</a:t>
            </a:r>
          </a:p>
          <a:p>
            <a:pPr indent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FF0000"/>
                </a:solidFill>
              </a:rPr>
              <a:t> Protože</a:t>
            </a:r>
            <a:r>
              <a:rPr lang="cs-CZ" sz="2800" b="1" dirty="0"/>
              <a:t> víme jak vás učit efektivně a moderně.</a:t>
            </a:r>
          </a:p>
          <a:p>
            <a:pPr indent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FF0000"/>
                </a:solidFill>
              </a:rPr>
              <a:t> Protože </a:t>
            </a:r>
            <a:r>
              <a:rPr lang="cs-CZ" sz="2800" b="1" dirty="0"/>
              <a:t>nabízíme možnost získání stipendia při dobrých studijních výsledcích.</a:t>
            </a:r>
          </a:p>
          <a:p>
            <a:pPr indent="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sz="2800" b="1" dirty="0"/>
              <a:t> </a:t>
            </a:r>
            <a:r>
              <a:rPr lang="cs-CZ" sz="2800" b="1" dirty="0">
                <a:solidFill>
                  <a:srgbClr val="FF0000"/>
                </a:solidFill>
              </a:rPr>
              <a:t>Protože </a:t>
            </a:r>
            <a:r>
              <a:rPr lang="cs-CZ" sz="2800" b="1" dirty="0"/>
              <a:t>nabízíme parádní sportovní zázemí.</a:t>
            </a:r>
          </a:p>
          <a:p>
            <a:pPr indent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b="1" dirty="0">
                <a:solidFill>
                  <a:schemeClr val="tx1"/>
                </a:solidFill>
              </a:rPr>
              <a:t>A hlavně</a:t>
            </a:r>
            <a:r>
              <a:rPr lang="cs-CZ" sz="2800" b="1" dirty="0">
                <a:solidFill>
                  <a:srgbClr val="FF0000"/>
                </a:solidFill>
              </a:rPr>
              <a:t> proto, že</a:t>
            </a:r>
            <a:r>
              <a:rPr lang="cs-CZ" sz="2800" b="1" dirty="0"/>
              <a:t> jsme školou, kam žáci chodí rádi.</a:t>
            </a:r>
          </a:p>
        </p:txBody>
      </p:sp>
    </p:spTree>
    <p:extLst>
      <p:ext uri="{BB962C8B-B14F-4D97-AF65-F5344CB8AC3E}">
        <p14:creationId xmlns:p14="http://schemas.microsoft.com/office/powerpoint/2010/main" val="4280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32657"/>
            <a:ext cx="7776864" cy="1296144"/>
          </a:xfrm>
        </p:spPr>
        <p:txBody>
          <a:bodyPr anchor="ctr">
            <a:norm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</a:rPr>
              <a:t>Školné na Sportovní a podnikatelské SŠ</a:t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8039202-EDDE-46AE-9FDD-138913E8E3F0}"/>
              </a:ext>
            </a:extLst>
          </p:cNvPr>
          <p:cNvSpPr/>
          <p:nvPr/>
        </p:nvSpPr>
        <p:spPr>
          <a:xfrm>
            <a:off x="-9833" y="-19664"/>
            <a:ext cx="9163666" cy="274604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9833 w 9153833"/>
              <a:gd name="connsiteY0" fmla="*/ 0 h 3002134"/>
              <a:gd name="connsiteX1" fmla="*/ 9153833 w 9153833"/>
              <a:gd name="connsiteY1" fmla="*/ 0 h 3002134"/>
              <a:gd name="connsiteX2" fmla="*/ 9153833 w 9153833"/>
              <a:gd name="connsiteY2" fmla="*/ 1556792 h 3002134"/>
              <a:gd name="connsiteX3" fmla="*/ 0 w 9153833"/>
              <a:gd name="connsiteY3" fmla="*/ 3002134 h 3002134"/>
              <a:gd name="connsiteX4" fmla="*/ 9833 w 9153833"/>
              <a:gd name="connsiteY4" fmla="*/ 0 h 3002134"/>
              <a:gd name="connsiteX0" fmla="*/ 9833 w 9163666"/>
              <a:gd name="connsiteY0" fmla="*/ 0 h 3002134"/>
              <a:gd name="connsiteX1" fmla="*/ 9153833 w 9163666"/>
              <a:gd name="connsiteY1" fmla="*/ 0 h 3002134"/>
              <a:gd name="connsiteX2" fmla="*/ 9163666 w 9163666"/>
              <a:gd name="connsiteY2" fmla="*/ 1202831 h 3002134"/>
              <a:gd name="connsiteX3" fmla="*/ 0 w 9163666"/>
              <a:gd name="connsiteY3" fmla="*/ 3002134 h 3002134"/>
              <a:gd name="connsiteX4" fmla="*/ 9833 w 9163666"/>
              <a:gd name="connsiteY4" fmla="*/ 0 h 30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666" h="3002134">
                <a:moveTo>
                  <a:pt x="9833" y="0"/>
                </a:moveTo>
                <a:lnTo>
                  <a:pt x="9153833" y="0"/>
                </a:lnTo>
                <a:cubicBezTo>
                  <a:pt x="9157111" y="400944"/>
                  <a:pt x="9160388" y="801887"/>
                  <a:pt x="9163666" y="1202831"/>
                </a:cubicBezTo>
                <a:lnTo>
                  <a:pt x="0" y="3002134"/>
                </a:lnTo>
                <a:cubicBezTo>
                  <a:pt x="3278" y="2001423"/>
                  <a:pt x="6555" y="1000711"/>
                  <a:pt x="98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4000" b="1" dirty="0"/>
              <a:t>DEN OTEVŘENÝCH DVEŘÍ</a:t>
            </a:r>
          </a:p>
          <a:p>
            <a:pPr algn="ctr"/>
            <a:endParaRPr lang="cs-CZ" sz="4000" b="1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04C2111-36F6-4F91-AA08-996BD5B58D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3568" y="2559050"/>
            <a:ext cx="5760640" cy="3678238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pátek 5. prosince 2025 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(13:00 – 17:00 hodin)</a:t>
            </a:r>
          </a:p>
          <a:p>
            <a:pPr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pátek 9. ledna 2026</a:t>
            </a:r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(13:00 – 17:00 hodin)</a:t>
            </a:r>
          </a:p>
          <a:p>
            <a:pPr marL="0" indent="0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120000"/>
              <a:buNone/>
            </a:pPr>
            <a:endParaRPr lang="cs-CZ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20000"/>
              <a:buNone/>
            </a:pP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Výběrové zkoušky pro fotbalisty: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20000"/>
              <a:buNone/>
            </a:pP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pátek 17. října 2025 </a:t>
            </a:r>
            <a:r>
              <a:rPr lang="cs-CZ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(od 9:30 hodin)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B82FCB8-39A6-44B2-990B-DE909DDCEB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0" t="6806" r="13743"/>
          <a:stretch/>
        </p:blipFill>
        <p:spPr>
          <a:xfrm>
            <a:off x="5836193" y="2292694"/>
            <a:ext cx="3272311" cy="416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6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3" grpId="0" animBg="1"/>
      <p:bldP spid="1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32657"/>
            <a:ext cx="7776864" cy="1296144"/>
          </a:xfrm>
        </p:spPr>
        <p:txBody>
          <a:bodyPr anchor="ctr">
            <a:norm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</a:rPr>
              <a:t>Školné na Sportovní a podnikatelské SŠ</a:t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8039202-EDDE-46AE-9FDD-138913E8E3F0}"/>
              </a:ext>
            </a:extLst>
          </p:cNvPr>
          <p:cNvSpPr/>
          <p:nvPr/>
        </p:nvSpPr>
        <p:spPr>
          <a:xfrm>
            <a:off x="-9833" y="0"/>
            <a:ext cx="9163666" cy="274604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9833 w 9153833"/>
              <a:gd name="connsiteY0" fmla="*/ 0 h 3002134"/>
              <a:gd name="connsiteX1" fmla="*/ 9153833 w 9153833"/>
              <a:gd name="connsiteY1" fmla="*/ 0 h 3002134"/>
              <a:gd name="connsiteX2" fmla="*/ 9153833 w 9153833"/>
              <a:gd name="connsiteY2" fmla="*/ 1556792 h 3002134"/>
              <a:gd name="connsiteX3" fmla="*/ 0 w 9153833"/>
              <a:gd name="connsiteY3" fmla="*/ 3002134 h 3002134"/>
              <a:gd name="connsiteX4" fmla="*/ 9833 w 9153833"/>
              <a:gd name="connsiteY4" fmla="*/ 0 h 3002134"/>
              <a:gd name="connsiteX0" fmla="*/ 9833 w 9163666"/>
              <a:gd name="connsiteY0" fmla="*/ 0 h 3002134"/>
              <a:gd name="connsiteX1" fmla="*/ 9153833 w 9163666"/>
              <a:gd name="connsiteY1" fmla="*/ 0 h 3002134"/>
              <a:gd name="connsiteX2" fmla="*/ 9163666 w 9163666"/>
              <a:gd name="connsiteY2" fmla="*/ 1202831 h 3002134"/>
              <a:gd name="connsiteX3" fmla="*/ 0 w 9163666"/>
              <a:gd name="connsiteY3" fmla="*/ 3002134 h 3002134"/>
              <a:gd name="connsiteX4" fmla="*/ 9833 w 9163666"/>
              <a:gd name="connsiteY4" fmla="*/ 0 h 30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666" h="3002134">
                <a:moveTo>
                  <a:pt x="9833" y="0"/>
                </a:moveTo>
                <a:lnTo>
                  <a:pt x="9153833" y="0"/>
                </a:lnTo>
                <a:cubicBezTo>
                  <a:pt x="9157111" y="400944"/>
                  <a:pt x="9160388" y="801887"/>
                  <a:pt x="9163666" y="1202831"/>
                </a:cubicBezTo>
                <a:lnTo>
                  <a:pt x="0" y="3002134"/>
                </a:lnTo>
                <a:cubicBezTo>
                  <a:pt x="3278" y="2001423"/>
                  <a:pt x="6555" y="1000711"/>
                  <a:pt x="98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4000" b="1" dirty="0"/>
              <a:t>Určitě budete znát někoho,</a:t>
            </a:r>
          </a:p>
          <a:p>
            <a:pPr algn="ctr"/>
            <a:r>
              <a:rPr lang="cs-CZ" sz="4000" b="1" dirty="0"/>
              <a:t>kdo u nás studoval!</a:t>
            </a:r>
          </a:p>
          <a:p>
            <a:pPr algn="ctr"/>
            <a:endParaRPr lang="cs-CZ" sz="4000" b="1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4B130D8-C916-4904-A5FE-ED365C9C492D}"/>
              </a:ext>
            </a:extLst>
          </p:cNvPr>
          <p:cNvSpPr txBox="1">
            <a:spLocks noChangeArrowheads="1"/>
          </p:cNvSpPr>
          <p:nvPr/>
        </p:nvSpPr>
        <p:spPr>
          <a:xfrm>
            <a:off x="467544" y="3429000"/>
            <a:ext cx="8208912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120000"/>
              <a:buFont typeface="+mj-lt"/>
              <a:buAutoNum type="arabicParenR"/>
            </a:pPr>
            <a:endParaRPr lang="cs-CZ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770CF4D-B9ED-4D91-9668-1DBD38CC5EE0}"/>
              </a:ext>
            </a:extLst>
          </p:cNvPr>
          <p:cNvSpPr txBox="1">
            <a:spLocks noChangeArrowheads="1"/>
          </p:cNvSpPr>
          <p:nvPr/>
        </p:nvSpPr>
        <p:spPr>
          <a:xfrm>
            <a:off x="467544" y="2746042"/>
            <a:ext cx="8208912" cy="3131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120000"/>
              <a:buNone/>
            </a:pPr>
            <a:r>
              <a:rPr 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 co třeba…</a:t>
            </a:r>
          </a:p>
        </p:txBody>
      </p:sp>
    </p:spTree>
    <p:extLst>
      <p:ext uri="{BB962C8B-B14F-4D97-AF65-F5344CB8AC3E}">
        <p14:creationId xmlns:p14="http://schemas.microsoft.com/office/powerpoint/2010/main" val="349461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832" y="3501008"/>
            <a:ext cx="5659854" cy="864096"/>
          </a:xfrm>
        </p:spPr>
        <p:txBody>
          <a:bodyPr anchor="ctr">
            <a:normAutofit/>
          </a:bodyPr>
          <a:lstStyle/>
          <a:p>
            <a:r>
              <a:rPr lang="cs-CZ" sz="4000" b="1" spc="0" dirty="0">
                <a:solidFill>
                  <a:srgbClr val="FF0000"/>
                </a:solidFill>
              </a:rPr>
              <a:t>Roman KREUZIGER</a:t>
            </a:r>
            <a:endParaRPr lang="cs-CZ" sz="1800" b="1" spc="0" dirty="0">
              <a:solidFill>
                <a:srgbClr val="FF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2987824" y="4149079"/>
            <a:ext cx="5731863" cy="2376265"/>
          </a:xfrm>
        </p:spPr>
        <p:txBody>
          <a:bodyPr anchor="ctr">
            <a:normAutofit/>
          </a:bodyPr>
          <a:lstStyle/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5.místo - Tour de France 2013</a:t>
            </a:r>
          </a:p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vítěz závodu kolem Švýcarska</a:t>
            </a:r>
          </a:p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účastník olympiády v Pekingu a Londýně</a:t>
            </a:r>
          </a:p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majitel cyklistické akademie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7"/>
          <a:stretch/>
        </p:blipFill>
        <p:spPr bwMode="auto">
          <a:xfrm>
            <a:off x="899592" y="3717032"/>
            <a:ext cx="1800000" cy="2473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ázek 3" descr="Obsah obrázku text, osoba&#10;&#10;Popis byl vytvořen automaticky">
            <a:extLst>
              <a:ext uri="{FF2B5EF4-FFF2-40B4-BE49-F238E27FC236}">
                <a16:creationId xmlns:a16="http://schemas.microsoft.com/office/drawing/2014/main" id="{2FE0CA34-56C0-4613-A60B-55466055B2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-2" r="47899" b="32199"/>
          <a:stretch/>
        </p:blipFill>
        <p:spPr>
          <a:xfrm>
            <a:off x="899592" y="764704"/>
            <a:ext cx="1800000" cy="2473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B06E73D-2632-4C41-9920-29F0C0ADCBA7}"/>
              </a:ext>
            </a:extLst>
          </p:cNvPr>
          <p:cNvSpPr txBox="1">
            <a:spLocks noChangeArrowheads="1"/>
          </p:cNvSpPr>
          <p:nvPr/>
        </p:nvSpPr>
        <p:spPr>
          <a:xfrm>
            <a:off x="3059832" y="525787"/>
            <a:ext cx="565985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spc="0" dirty="0">
                <a:solidFill>
                  <a:srgbClr val="FF0000"/>
                </a:solidFill>
              </a:rPr>
              <a:t>Jiří PELNÁŘ</a:t>
            </a:r>
            <a:endParaRPr lang="cs-CZ" sz="1800" b="1" spc="0" dirty="0">
              <a:solidFill>
                <a:srgbClr val="FF00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5219F35-48EB-43F1-B66E-9419A3BCACEE}"/>
              </a:ext>
            </a:extLst>
          </p:cNvPr>
          <p:cNvSpPr txBox="1">
            <a:spLocks noChangeArrowheads="1"/>
          </p:cNvSpPr>
          <p:nvPr/>
        </p:nvSpPr>
        <p:spPr>
          <a:xfrm>
            <a:off x="2987824" y="1221070"/>
            <a:ext cx="5731863" cy="2016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moderátor FC Viktoria Plzeň a české fotbalové reprezentace</a:t>
            </a:r>
          </a:p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moderátor </a:t>
            </a:r>
            <a:r>
              <a:rPr lang="cs-CZ" sz="2000" b="1" dirty="0" err="1">
                <a:solidFill>
                  <a:schemeClr val="tx1"/>
                </a:solidFill>
              </a:rPr>
              <a:t>Hitrádia</a:t>
            </a:r>
            <a:r>
              <a:rPr lang="cs-CZ" sz="2000" b="1" dirty="0">
                <a:solidFill>
                  <a:schemeClr val="tx1"/>
                </a:solidFill>
              </a:rPr>
              <a:t> FM Plus</a:t>
            </a:r>
          </a:p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 err="1">
                <a:solidFill>
                  <a:schemeClr val="tx1"/>
                </a:solidFill>
              </a:rPr>
              <a:t>speaker</a:t>
            </a:r>
            <a:r>
              <a:rPr lang="cs-CZ" sz="2000" b="1" dirty="0">
                <a:solidFill>
                  <a:schemeClr val="tx1"/>
                </a:solidFill>
              </a:rPr>
              <a:t> prestižních akcí (FED Cup, Davis Cup, Fotbalista roku)</a:t>
            </a:r>
          </a:p>
        </p:txBody>
      </p:sp>
    </p:spTree>
    <p:extLst>
      <p:ext uri="{BB962C8B-B14F-4D97-AF65-F5344CB8AC3E}">
        <p14:creationId xmlns:p14="http://schemas.microsoft.com/office/powerpoint/2010/main" val="181263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832" y="3501008"/>
            <a:ext cx="5659854" cy="864096"/>
          </a:xfrm>
        </p:spPr>
        <p:txBody>
          <a:bodyPr anchor="ctr">
            <a:normAutofit/>
          </a:bodyPr>
          <a:lstStyle/>
          <a:p>
            <a:r>
              <a:rPr lang="cs-CZ" sz="4000" b="1" spc="0" dirty="0">
                <a:solidFill>
                  <a:srgbClr val="FF0000"/>
                </a:solidFill>
              </a:rPr>
              <a:t>Dominik KUBALÍK</a:t>
            </a:r>
            <a:endParaRPr lang="cs-CZ" sz="1800" b="1" spc="0" dirty="0">
              <a:solidFill>
                <a:srgbClr val="FF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2987824" y="4149079"/>
            <a:ext cx="5731863" cy="2016703"/>
          </a:xfrm>
        </p:spPr>
        <p:txBody>
          <a:bodyPr anchor="ctr">
            <a:normAutofit/>
          </a:bodyPr>
          <a:lstStyle/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dříve hráč NHL – Ottawa </a:t>
            </a:r>
            <a:r>
              <a:rPr lang="cs-CZ" sz="2000" b="1" dirty="0" err="1">
                <a:solidFill>
                  <a:schemeClr val="tx1"/>
                </a:solidFill>
              </a:rPr>
              <a:t>Senators</a:t>
            </a:r>
            <a:endParaRPr lang="cs-CZ" sz="2000" b="1" dirty="0">
              <a:solidFill>
                <a:schemeClr val="tx1"/>
              </a:solidFill>
            </a:endParaRPr>
          </a:p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v současnosti hráč  švýcarského HC </a:t>
            </a:r>
            <a:r>
              <a:rPr lang="cs-CZ" sz="2000" b="1" dirty="0" err="1">
                <a:solidFill>
                  <a:schemeClr val="tx1"/>
                </a:solidFill>
              </a:rPr>
              <a:t>Ambrì-Piotta</a:t>
            </a:r>
            <a:endParaRPr lang="cs-CZ" sz="2000" b="1" dirty="0">
              <a:solidFill>
                <a:schemeClr val="tx1"/>
              </a:solidFill>
            </a:endParaRPr>
          </a:p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reprezentant ČR</a:t>
            </a:r>
          </a:p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Mistr světa v hokeji 2024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8" r="8098"/>
          <a:stretch/>
        </p:blipFill>
        <p:spPr bwMode="auto">
          <a:xfrm>
            <a:off x="899592" y="3717032"/>
            <a:ext cx="1800000" cy="2473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FE0CA34-56C0-4613-A60B-55466055B2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" b="4188"/>
          <a:stretch/>
        </p:blipFill>
        <p:spPr>
          <a:xfrm>
            <a:off x="899592" y="764704"/>
            <a:ext cx="1800000" cy="2473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B06E73D-2632-4C41-9920-29F0C0ADCBA7}"/>
              </a:ext>
            </a:extLst>
          </p:cNvPr>
          <p:cNvSpPr txBox="1">
            <a:spLocks noChangeArrowheads="1"/>
          </p:cNvSpPr>
          <p:nvPr/>
        </p:nvSpPr>
        <p:spPr>
          <a:xfrm>
            <a:off x="3059832" y="572999"/>
            <a:ext cx="565985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spc="0" dirty="0">
                <a:solidFill>
                  <a:srgbClr val="FF0000"/>
                </a:solidFill>
              </a:rPr>
              <a:t>Barbora STRÝCOVÁ</a:t>
            </a:r>
            <a:endParaRPr lang="cs-CZ" sz="1800" b="1" spc="0" dirty="0">
              <a:solidFill>
                <a:srgbClr val="FF00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5219F35-48EB-43F1-B66E-9419A3BCACEE}"/>
              </a:ext>
            </a:extLst>
          </p:cNvPr>
          <p:cNvSpPr txBox="1">
            <a:spLocks noChangeArrowheads="1"/>
          </p:cNvSpPr>
          <p:nvPr/>
        </p:nvSpPr>
        <p:spPr>
          <a:xfrm>
            <a:off x="2987824" y="1221070"/>
            <a:ext cx="5731863" cy="2016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3. na olympiádě v Rio de </a:t>
            </a:r>
            <a:r>
              <a:rPr lang="cs-CZ" sz="2000" b="1" dirty="0" err="1">
                <a:solidFill>
                  <a:schemeClr val="tx1"/>
                </a:solidFill>
              </a:rPr>
              <a:t>Janeiro</a:t>
            </a:r>
            <a:endParaRPr lang="cs-CZ" sz="2000" b="1" dirty="0">
              <a:solidFill>
                <a:schemeClr val="tx1"/>
              </a:solidFill>
            </a:endParaRPr>
          </a:p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5-násobná vítězka FED </a:t>
            </a:r>
            <a:r>
              <a:rPr lang="cs-CZ" sz="2000" b="1" dirty="0" err="1">
                <a:solidFill>
                  <a:schemeClr val="tx1"/>
                </a:solidFill>
              </a:rPr>
              <a:t>Cupu</a:t>
            </a:r>
            <a:endParaRPr lang="cs-CZ" sz="2000" b="1" dirty="0">
              <a:solidFill>
                <a:schemeClr val="tx1"/>
              </a:solidFill>
            </a:endParaRPr>
          </a:p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dvojnásobná vítězka Wimbledonu ve čtyřhře</a:t>
            </a:r>
          </a:p>
        </p:txBody>
      </p:sp>
    </p:spTree>
    <p:extLst>
      <p:ext uri="{BB962C8B-B14F-4D97-AF65-F5344CB8AC3E}">
        <p14:creationId xmlns:p14="http://schemas.microsoft.com/office/powerpoint/2010/main" val="18028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832" y="3501008"/>
            <a:ext cx="5659854" cy="864096"/>
          </a:xfrm>
        </p:spPr>
        <p:txBody>
          <a:bodyPr anchor="ctr">
            <a:normAutofit/>
          </a:bodyPr>
          <a:lstStyle/>
          <a:p>
            <a:r>
              <a:rPr lang="cs-CZ" sz="4000" b="1" spc="0" dirty="0">
                <a:solidFill>
                  <a:srgbClr val="FF0000"/>
                </a:solidFill>
              </a:rPr>
              <a:t>Miloš KRATOCHVÍL</a:t>
            </a:r>
            <a:endParaRPr lang="cs-CZ" sz="1800" b="1" spc="0" dirty="0">
              <a:solidFill>
                <a:srgbClr val="FF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2987824" y="4149079"/>
            <a:ext cx="5731863" cy="2016703"/>
          </a:xfrm>
        </p:spPr>
        <p:txBody>
          <a:bodyPr anchor="ctr">
            <a:normAutofit/>
          </a:bodyPr>
          <a:lstStyle/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hráč ligového týmu FC Spartak Trnava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r="741"/>
          <a:stretch/>
        </p:blipFill>
        <p:spPr bwMode="auto">
          <a:xfrm>
            <a:off x="899592" y="3717032"/>
            <a:ext cx="1800000" cy="2473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FE0CA34-56C0-4613-A60B-55466055B2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r="3108"/>
          <a:stretch/>
        </p:blipFill>
        <p:spPr>
          <a:xfrm>
            <a:off x="899592" y="764704"/>
            <a:ext cx="1800000" cy="2473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B06E73D-2632-4C41-9920-29F0C0ADCBA7}"/>
              </a:ext>
            </a:extLst>
          </p:cNvPr>
          <p:cNvSpPr txBox="1">
            <a:spLocks noChangeArrowheads="1"/>
          </p:cNvSpPr>
          <p:nvPr/>
        </p:nvSpPr>
        <p:spPr>
          <a:xfrm>
            <a:off x="3059832" y="572999"/>
            <a:ext cx="565985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spc="0" dirty="0">
                <a:solidFill>
                  <a:srgbClr val="FF0000"/>
                </a:solidFill>
              </a:rPr>
              <a:t>Patrik HROŠOVSKÝ</a:t>
            </a:r>
            <a:endParaRPr lang="cs-CZ" sz="1800" b="1" spc="0" dirty="0">
              <a:solidFill>
                <a:srgbClr val="FF00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5219F35-48EB-43F1-B66E-9419A3BCACEE}"/>
              </a:ext>
            </a:extLst>
          </p:cNvPr>
          <p:cNvSpPr txBox="1">
            <a:spLocks noChangeArrowheads="1"/>
          </p:cNvSpPr>
          <p:nvPr/>
        </p:nvSpPr>
        <p:spPr>
          <a:xfrm>
            <a:off x="2987824" y="1221070"/>
            <a:ext cx="5731863" cy="2016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reprezentant SR</a:t>
            </a:r>
          </a:p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dlouholetá opora FC Viktoria Plzeň</a:t>
            </a:r>
          </a:p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dnes hráč belgického GRC </a:t>
            </a:r>
            <a:r>
              <a:rPr lang="cs-CZ" sz="2000" b="1" dirty="0" err="1">
                <a:solidFill>
                  <a:schemeClr val="tx1"/>
                </a:solidFill>
              </a:rPr>
              <a:t>Genk</a:t>
            </a:r>
            <a:endParaRPr lang="cs-CZ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5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832" y="3501008"/>
            <a:ext cx="5659854" cy="864096"/>
          </a:xfrm>
        </p:spPr>
        <p:txBody>
          <a:bodyPr anchor="ctr">
            <a:normAutofit/>
          </a:bodyPr>
          <a:lstStyle/>
          <a:p>
            <a:r>
              <a:rPr lang="cs-CZ" sz="4000" b="1" spc="0" dirty="0">
                <a:solidFill>
                  <a:srgbClr val="FF0000"/>
                </a:solidFill>
              </a:rPr>
              <a:t>David JIŘÍČEK</a:t>
            </a:r>
            <a:endParaRPr lang="cs-CZ" sz="1800" b="1" spc="0" dirty="0">
              <a:solidFill>
                <a:srgbClr val="FF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2987824" y="4149079"/>
            <a:ext cx="5731863" cy="2016703"/>
          </a:xfrm>
        </p:spPr>
        <p:txBody>
          <a:bodyPr anchor="ctr">
            <a:normAutofit/>
          </a:bodyPr>
          <a:lstStyle/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hráč NHL – Minnesota </a:t>
            </a:r>
            <a:r>
              <a:rPr lang="cs-CZ" sz="2000" b="1" dirty="0" err="1">
                <a:solidFill>
                  <a:schemeClr val="tx1"/>
                </a:solidFill>
              </a:rPr>
              <a:t>Wild</a:t>
            </a:r>
            <a:endParaRPr lang="cs-CZ" sz="2000" b="1" dirty="0">
              <a:solidFill>
                <a:schemeClr val="tx1"/>
              </a:solidFill>
            </a:endParaRPr>
          </a:p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reprezentant ČR</a:t>
            </a:r>
          </a:p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Nováček TELH 2020/2021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r="13608"/>
          <a:stretch/>
        </p:blipFill>
        <p:spPr bwMode="auto">
          <a:xfrm>
            <a:off x="899592" y="3717032"/>
            <a:ext cx="1800000" cy="2473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FE0CA34-56C0-4613-A60B-55466055B2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6"/>
          <a:stretch>
            <a:fillRect/>
          </a:stretch>
        </p:blipFill>
        <p:spPr>
          <a:xfrm flipH="1">
            <a:off x="899592" y="764704"/>
            <a:ext cx="1800000" cy="2473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B06E73D-2632-4C41-9920-29F0C0ADCBA7}"/>
              </a:ext>
            </a:extLst>
          </p:cNvPr>
          <p:cNvSpPr txBox="1">
            <a:spLocks noChangeArrowheads="1"/>
          </p:cNvSpPr>
          <p:nvPr/>
        </p:nvSpPr>
        <p:spPr>
          <a:xfrm>
            <a:off x="3059832" y="572999"/>
            <a:ext cx="565985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spc="0" dirty="0">
                <a:solidFill>
                  <a:srgbClr val="FF0000"/>
                </a:solidFill>
              </a:rPr>
              <a:t>Lukáš PUCHTA</a:t>
            </a:r>
            <a:endParaRPr lang="cs-CZ" sz="1800" b="1" spc="0" dirty="0">
              <a:solidFill>
                <a:srgbClr val="FF00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5219F35-48EB-43F1-B66E-9419A3BCACEE}"/>
              </a:ext>
            </a:extLst>
          </p:cNvPr>
          <p:cNvSpPr txBox="1">
            <a:spLocks noChangeArrowheads="1"/>
          </p:cNvSpPr>
          <p:nvPr/>
        </p:nvSpPr>
        <p:spPr>
          <a:xfrm>
            <a:off x="2987824" y="1221070"/>
            <a:ext cx="5731863" cy="2016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majitel sítě sportovních obchodů SNOWBITCH</a:t>
            </a:r>
          </a:p>
        </p:txBody>
      </p:sp>
    </p:spTree>
    <p:extLst>
      <p:ext uri="{BB962C8B-B14F-4D97-AF65-F5344CB8AC3E}">
        <p14:creationId xmlns:p14="http://schemas.microsoft.com/office/powerpoint/2010/main" val="335510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832" y="3501008"/>
            <a:ext cx="5659854" cy="864096"/>
          </a:xfrm>
        </p:spPr>
        <p:txBody>
          <a:bodyPr anchor="ctr">
            <a:normAutofit/>
          </a:bodyPr>
          <a:lstStyle/>
          <a:p>
            <a:r>
              <a:rPr lang="cs-CZ" sz="4000" b="1" spc="0" dirty="0">
                <a:solidFill>
                  <a:srgbClr val="FF0000"/>
                </a:solidFill>
              </a:rPr>
              <a:t>Lukáš KAŇÁK</a:t>
            </a:r>
            <a:endParaRPr lang="cs-CZ" sz="1800" b="1" spc="0" dirty="0">
              <a:solidFill>
                <a:srgbClr val="FF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2987824" y="4149079"/>
            <a:ext cx="5731863" cy="2016703"/>
          </a:xfrm>
        </p:spPr>
        <p:txBody>
          <a:bodyPr anchor="ctr">
            <a:normAutofit/>
          </a:bodyPr>
          <a:lstStyle/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finský hokejový klub </a:t>
            </a:r>
            <a:r>
              <a:rPr lang="cs-CZ" sz="2000" b="1" dirty="0" err="1">
                <a:solidFill>
                  <a:schemeClr val="tx1"/>
                </a:solidFill>
              </a:rPr>
              <a:t>KalPa</a:t>
            </a:r>
            <a:endParaRPr lang="cs-CZ" sz="2000" b="1" dirty="0">
              <a:solidFill>
                <a:schemeClr val="tx1"/>
              </a:solidFill>
            </a:endParaRPr>
          </a:p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hokejový titul 2022/2023 s HC Oceláři Třinec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r="13608"/>
          <a:stretch/>
        </p:blipFill>
        <p:spPr bwMode="auto">
          <a:xfrm>
            <a:off x="899592" y="3717032"/>
            <a:ext cx="1800000" cy="2473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FE0CA34-56C0-4613-A60B-55466055B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r="13608"/>
          <a:stretch/>
        </p:blipFill>
        <p:spPr>
          <a:xfrm>
            <a:off x="899592" y="764704"/>
            <a:ext cx="1800000" cy="2473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B06E73D-2632-4C41-9920-29F0C0ADCBA7}"/>
              </a:ext>
            </a:extLst>
          </p:cNvPr>
          <p:cNvSpPr txBox="1">
            <a:spLocks noChangeArrowheads="1"/>
          </p:cNvSpPr>
          <p:nvPr/>
        </p:nvSpPr>
        <p:spPr>
          <a:xfrm>
            <a:off x="3059832" y="572999"/>
            <a:ext cx="565985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spc="0" dirty="0">
                <a:solidFill>
                  <a:srgbClr val="FF0000"/>
                </a:solidFill>
              </a:rPr>
              <a:t>Robin HRANÁČ</a:t>
            </a:r>
            <a:endParaRPr lang="cs-CZ" sz="1800" b="1" spc="0" dirty="0">
              <a:solidFill>
                <a:srgbClr val="FF00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5219F35-48EB-43F1-B66E-9419A3BCACEE}"/>
              </a:ext>
            </a:extLst>
          </p:cNvPr>
          <p:cNvSpPr txBox="1">
            <a:spLocks noChangeArrowheads="1"/>
          </p:cNvSpPr>
          <p:nvPr/>
        </p:nvSpPr>
        <p:spPr>
          <a:xfrm>
            <a:off x="2987824" y="1221070"/>
            <a:ext cx="5731863" cy="2016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dříve hráč FC Viktoria Plzeň</a:t>
            </a:r>
          </a:p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nyní hráč německého TSG 1899 </a:t>
            </a:r>
            <a:r>
              <a:rPr lang="cs-CZ" sz="2000" b="1" dirty="0" err="1">
                <a:solidFill>
                  <a:schemeClr val="tx1"/>
                </a:solidFill>
              </a:rPr>
              <a:t>Hoffenheim</a:t>
            </a:r>
            <a:endParaRPr lang="cs-CZ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7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832" y="3501008"/>
            <a:ext cx="5659854" cy="864096"/>
          </a:xfrm>
        </p:spPr>
        <p:txBody>
          <a:bodyPr anchor="ctr">
            <a:normAutofit/>
          </a:bodyPr>
          <a:lstStyle/>
          <a:p>
            <a:r>
              <a:rPr lang="cs-CZ" sz="4000" b="1" spc="0" dirty="0">
                <a:solidFill>
                  <a:srgbClr val="FF0000"/>
                </a:solidFill>
              </a:rPr>
              <a:t>Michaela GRÜNOVÁ</a:t>
            </a:r>
            <a:endParaRPr lang="cs-CZ" sz="1800" b="1" spc="0" dirty="0">
              <a:solidFill>
                <a:srgbClr val="FF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2987824" y="4149079"/>
            <a:ext cx="5731863" cy="2016703"/>
          </a:xfrm>
        </p:spPr>
        <p:txBody>
          <a:bodyPr anchor="ctr">
            <a:normAutofit/>
          </a:bodyPr>
          <a:lstStyle/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spolumajitelka firmy na fitness vybavení a stroje </a:t>
            </a:r>
            <a:r>
              <a:rPr lang="cs-CZ" sz="2000" b="1" dirty="0" err="1">
                <a:solidFill>
                  <a:schemeClr val="tx1"/>
                </a:solidFill>
              </a:rPr>
              <a:t>Grünsport</a:t>
            </a:r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3561"/>
          <a:stretch/>
        </p:blipFill>
        <p:spPr bwMode="auto">
          <a:xfrm>
            <a:off x="899592" y="3717032"/>
            <a:ext cx="1800000" cy="2473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B06E73D-2632-4C41-9920-29F0C0ADCBA7}"/>
              </a:ext>
            </a:extLst>
          </p:cNvPr>
          <p:cNvSpPr txBox="1">
            <a:spLocks noChangeArrowheads="1"/>
          </p:cNvSpPr>
          <p:nvPr/>
        </p:nvSpPr>
        <p:spPr>
          <a:xfrm>
            <a:off x="3059832" y="572999"/>
            <a:ext cx="565985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spc="0" dirty="0">
                <a:solidFill>
                  <a:srgbClr val="FF0000"/>
                </a:solidFill>
              </a:rPr>
              <a:t>Ondřej ZAPOMĚL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5219F35-48EB-43F1-B66E-9419A3BCACEE}"/>
              </a:ext>
            </a:extLst>
          </p:cNvPr>
          <p:cNvSpPr txBox="1">
            <a:spLocks noChangeArrowheads="1"/>
          </p:cNvSpPr>
          <p:nvPr/>
        </p:nvSpPr>
        <p:spPr>
          <a:xfrm>
            <a:off x="2987824" y="1221070"/>
            <a:ext cx="5731863" cy="2016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majitel developerské skupiny </a:t>
            </a:r>
            <a:r>
              <a:rPr lang="cs-CZ" sz="2000" b="1" dirty="0" err="1">
                <a:solidFill>
                  <a:schemeClr val="tx1"/>
                </a:solidFill>
              </a:rPr>
              <a:t>Cortusa</a:t>
            </a:r>
            <a:r>
              <a:rPr lang="cs-CZ" sz="2000" b="1" dirty="0">
                <a:solidFill>
                  <a:schemeClr val="tx1"/>
                </a:solidFill>
              </a:rPr>
              <a:t> Group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09657DB-400C-475B-AFEE-CE22EC8E3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" b="1713"/>
          <a:stretch/>
        </p:blipFill>
        <p:spPr bwMode="auto">
          <a:xfrm>
            <a:off x="899592" y="764704"/>
            <a:ext cx="1800000" cy="2473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14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832" y="3501008"/>
            <a:ext cx="5659854" cy="864096"/>
          </a:xfrm>
        </p:spPr>
        <p:txBody>
          <a:bodyPr anchor="ctr">
            <a:normAutofit/>
          </a:bodyPr>
          <a:lstStyle/>
          <a:p>
            <a:r>
              <a:rPr lang="cs-CZ" sz="4000" b="1" spc="0" dirty="0">
                <a:solidFill>
                  <a:srgbClr val="FF0000"/>
                </a:solidFill>
              </a:rPr>
              <a:t>Luboš KASTNER</a:t>
            </a:r>
            <a:endParaRPr lang="cs-CZ" sz="1800" b="1" spc="0" dirty="0">
              <a:solidFill>
                <a:srgbClr val="FF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2987824" y="4149079"/>
            <a:ext cx="5731863" cy="2016703"/>
          </a:xfrm>
        </p:spPr>
        <p:txBody>
          <a:bodyPr anchor="ctr">
            <a:normAutofit/>
          </a:bodyPr>
          <a:lstStyle/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významný podnikatel v pohostinství</a:t>
            </a:r>
          </a:p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místopředseda Českého gastronomického institutu</a:t>
            </a:r>
          </a:p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hvězda televizních </a:t>
            </a:r>
            <a:r>
              <a:rPr lang="cs-CZ" sz="2000" b="1" dirty="0" err="1">
                <a:solidFill>
                  <a:schemeClr val="tx1"/>
                </a:solidFill>
              </a:rPr>
              <a:t>gastroshow</a:t>
            </a:r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r="1044"/>
          <a:stretch/>
        </p:blipFill>
        <p:spPr bwMode="auto">
          <a:xfrm>
            <a:off x="899592" y="3717032"/>
            <a:ext cx="1800000" cy="2473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B06E73D-2632-4C41-9920-29F0C0ADCBA7}"/>
              </a:ext>
            </a:extLst>
          </p:cNvPr>
          <p:cNvSpPr txBox="1">
            <a:spLocks noChangeArrowheads="1"/>
          </p:cNvSpPr>
          <p:nvPr/>
        </p:nvSpPr>
        <p:spPr>
          <a:xfrm>
            <a:off x="3059832" y="572999"/>
            <a:ext cx="565985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spc="0" dirty="0">
                <a:solidFill>
                  <a:srgbClr val="FF0000"/>
                </a:solidFill>
              </a:rPr>
              <a:t>Lucie PELANOVÁ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5219F35-48EB-43F1-B66E-9419A3BCACEE}"/>
              </a:ext>
            </a:extLst>
          </p:cNvPr>
          <p:cNvSpPr txBox="1">
            <a:spLocks noChangeArrowheads="1"/>
          </p:cNvSpPr>
          <p:nvPr/>
        </p:nvSpPr>
        <p:spPr>
          <a:xfrm>
            <a:off x="2987824" y="1221070"/>
            <a:ext cx="5731863" cy="2016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buFont typeface="Wingdings" pitchFamily="2" charset="2"/>
              <a:buChar char="ü"/>
              <a:defRPr/>
            </a:pPr>
            <a:r>
              <a:rPr lang="cs-CZ" sz="2000" b="1" dirty="0">
                <a:solidFill>
                  <a:schemeClr val="tx1"/>
                </a:solidFill>
              </a:rPr>
              <a:t>moderátorka a reportérka České televize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09657DB-400C-475B-AFEE-CE22EC8E3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r="3045"/>
          <a:stretch/>
        </p:blipFill>
        <p:spPr bwMode="auto">
          <a:xfrm>
            <a:off x="899592" y="764704"/>
            <a:ext cx="1800000" cy="2473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74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23" y="1108611"/>
            <a:ext cx="4993482" cy="134529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Vítejte u nás…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FBB89B-2275-4C3C-9CED-2E9296F84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4708" y="0"/>
            <a:ext cx="34792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5E51991-FD60-41D5-866A-3741DECB61D9}"/>
              </a:ext>
            </a:extLst>
          </p:cNvPr>
          <p:cNvSpPr/>
          <p:nvPr/>
        </p:nvSpPr>
        <p:spPr>
          <a:xfrm>
            <a:off x="-36512" y="3501008"/>
            <a:ext cx="9144000" cy="3356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637CC54-EA9A-42A1-BB56-B41C7F685E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r="10111"/>
          <a:stretch/>
        </p:blipFill>
        <p:spPr>
          <a:xfrm>
            <a:off x="4876631" y="3738212"/>
            <a:ext cx="4055081" cy="285914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2C42FBF-1612-4F16-A10B-A9B7C3FEE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" r="5836"/>
          <a:stretch/>
        </p:blipFill>
        <p:spPr>
          <a:xfrm>
            <a:off x="251520" y="3754248"/>
            <a:ext cx="4464496" cy="2843104"/>
          </a:xfrm>
          <a:prstGeom prst="rect">
            <a:avLst/>
          </a:prstGeom>
        </p:spPr>
      </p:pic>
      <p:pic>
        <p:nvPicPr>
          <p:cNvPr id="14" name="Obrázek 13" descr="Obsah obrázku text, zeď, interiér&#10;&#10;Popis byl vytvořen automaticky">
            <a:extLst>
              <a:ext uri="{FF2B5EF4-FFF2-40B4-BE49-F238E27FC236}">
                <a16:creationId xmlns:a16="http://schemas.microsoft.com/office/drawing/2014/main" id="{65E18C02-A472-480F-A7A1-0563026069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 r="34708"/>
          <a:stretch/>
        </p:blipFill>
        <p:spPr>
          <a:xfrm>
            <a:off x="5868144" y="216024"/>
            <a:ext cx="3056164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7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32657"/>
            <a:ext cx="7776864" cy="1296144"/>
          </a:xfrm>
        </p:spPr>
        <p:txBody>
          <a:bodyPr anchor="ctr">
            <a:norm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</a:rPr>
              <a:t>Školné na Sportovní a podnikatelské SŠ</a:t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8039202-EDDE-46AE-9FDD-138913E8E3F0}"/>
              </a:ext>
            </a:extLst>
          </p:cNvPr>
          <p:cNvSpPr/>
          <p:nvPr/>
        </p:nvSpPr>
        <p:spPr>
          <a:xfrm>
            <a:off x="-9833" y="-19664"/>
            <a:ext cx="9163666" cy="274604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9833 w 9153833"/>
              <a:gd name="connsiteY0" fmla="*/ 0 h 3002134"/>
              <a:gd name="connsiteX1" fmla="*/ 9153833 w 9153833"/>
              <a:gd name="connsiteY1" fmla="*/ 0 h 3002134"/>
              <a:gd name="connsiteX2" fmla="*/ 9153833 w 9153833"/>
              <a:gd name="connsiteY2" fmla="*/ 1556792 h 3002134"/>
              <a:gd name="connsiteX3" fmla="*/ 0 w 9153833"/>
              <a:gd name="connsiteY3" fmla="*/ 3002134 h 3002134"/>
              <a:gd name="connsiteX4" fmla="*/ 9833 w 9153833"/>
              <a:gd name="connsiteY4" fmla="*/ 0 h 3002134"/>
              <a:gd name="connsiteX0" fmla="*/ 9833 w 9163666"/>
              <a:gd name="connsiteY0" fmla="*/ 0 h 3002134"/>
              <a:gd name="connsiteX1" fmla="*/ 9153833 w 9163666"/>
              <a:gd name="connsiteY1" fmla="*/ 0 h 3002134"/>
              <a:gd name="connsiteX2" fmla="*/ 9163666 w 9163666"/>
              <a:gd name="connsiteY2" fmla="*/ 1202831 h 3002134"/>
              <a:gd name="connsiteX3" fmla="*/ 0 w 9163666"/>
              <a:gd name="connsiteY3" fmla="*/ 3002134 h 3002134"/>
              <a:gd name="connsiteX4" fmla="*/ 9833 w 9163666"/>
              <a:gd name="connsiteY4" fmla="*/ 0 h 30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666" h="3002134">
                <a:moveTo>
                  <a:pt x="9833" y="0"/>
                </a:moveTo>
                <a:lnTo>
                  <a:pt x="9153833" y="0"/>
                </a:lnTo>
                <a:cubicBezTo>
                  <a:pt x="9157111" y="400944"/>
                  <a:pt x="9160388" y="801887"/>
                  <a:pt x="9163666" y="1202831"/>
                </a:cubicBezTo>
                <a:lnTo>
                  <a:pt x="0" y="3002134"/>
                </a:lnTo>
                <a:cubicBezTo>
                  <a:pt x="3278" y="2001423"/>
                  <a:pt x="6555" y="1000711"/>
                  <a:pt x="98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4000" b="1" dirty="0"/>
              <a:t>Co pořádáme skoro každý rok?</a:t>
            </a:r>
          </a:p>
          <a:p>
            <a:pPr algn="ctr"/>
            <a:endParaRPr lang="cs-CZ" sz="4000" b="1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04C2111-36F6-4F91-AA08-996BD5B58D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rot="20990845">
            <a:off x="457131" y="1797971"/>
            <a:ext cx="8290763" cy="596954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120000"/>
              <a:buNone/>
            </a:pPr>
            <a:r>
              <a:rPr 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SEZNAMOVÁK ŽÁKŮ PRVNÍCH ROČNÍKŮ</a:t>
            </a:r>
            <a:endParaRPr 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5B90B5-17C6-0A7B-6DE1-DCD3D8913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10373"/>
            <a:ext cx="3995936" cy="299695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A6FC09-565A-4A8B-D6D6-3E51986FB8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84" y="3410373"/>
            <a:ext cx="3888368" cy="296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0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3" grpId="0" animBg="1"/>
      <p:bldP spid="1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32657"/>
            <a:ext cx="7776864" cy="1296144"/>
          </a:xfrm>
        </p:spPr>
        <p:txBody>
          <a:bodyPr anchor="ctr">
            <a:norm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</a:rPr>
              <a:t>Školné na Sportovní a podnikatelské SŠ</a:t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8039202-EDDE-46AE-9FDD-138913E8E3F0}"/>
              </a:ext>
            </a:extLst>
          </p:cNvPr>
          <p:cNvSpPr/>
          <p:nvPr/>
        </p:nvSpPr>
        <p:spPr>
          <a:xfrm>
            <a:off x="-9833" y="-19664"/>
            <a:ext cx="9163666" cy="274604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9833 w 9153833"/>
              <a:gd name="connsiteY0" fmla="*/ 0 h 3002134"/>
              <a:gd name="connsiteX1" fmla="*/ 9153833 w 9153833"/>
              <a:gd name="connsiteY1" fmla="*/ 0 h 3002134"/>
              <a:gd name="connsiteX2" fmla="*/ 9153833 w 9153833"/>
              <a:gd name="connsiteY2" fmla="*/ 1556792 h 3002134"/>
              <a:gd name="connsiteX3" fmla="*/ 0 w 9153833"/>
              <a:gd name="connsiteY3" fmla="*/ 3002134 h 3002134"/>
              <a:gd name="connsiteX4" fmla="*/ 9833 w 9153833"/>
              <a:gd name="connsiteY4" fmla="*/ 0 h 3002134"/>
              <a:gd name="connsiteX0" fmla="*/ 9833 w 9163666"/>
              <a:gd name="connsiteY0" fmla="*/ 0 h 3002134"/>
              <a:gd name="connsiteX1" fmla="*/ 9153833 w 9163666"/>
              <a:gd name="connsiteY1" fmla="*/ 0 h 3002134"/>
              <a:gd name="connsiteX2" fmla="*/ 9163666 w 9163666"/>
              <a:gd name="connsiteY2" fmla="*/ 1202831 h 3002134"/>
              <a:gd name="connsiteX3" fmla="*/ 0 w 9163666"/>
              <a:gd name="connsiteY3" fmla="*/ 3002134 h 3002134"/>
              <a:gd name="connsiteX4" fmla="*/ 9833 w 9163666"/>
              <a:gd name="connsiteY4" fmla="*/ 0 h 30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666" h="3002134">
                <a:moveTo>
                  <a:pt x="9833" y="0"/>
                </a:moveTo>
                <a:lnTo>
                  <a:pt x="9153833" y="0"/>
                </a:lnTo>
                <a:cubicBezTo>
                  <a:pt x="9157111" y="400944"/>
                  <a:pt x="9160388" y="801887"/>
                  <a:pt x="9163666" y="1202831"/>
                </a:cubicBezTo>
                <a:lnTo>
                  <a:pt x="0" y="3002134"/>
                </a:lnTo>
                <a:cubicBezTo>
                  <a:pt x="3278" y="2001423"/>
                  <a:pt x="6555" y="1000711"/>
                  <a:pt x="98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4000" b="1" dirty="0"/>
              <a:t>Co pořádáme skoro každý rok?</a:t>
            </a:r>
          </a:p>
          <a:p>
            <a:pPr algn="ctr"/>
            <a:endParaRPr lang="cs-CZ" sz="4000" b="1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04C2111-36F6-4F91-AA08-996BD5B58D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rot="20990845">
            <a:off x="457131" y="1797971"/>
            <a:ext cx="8290763" cy="596954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120000"/>
              <a:buNone/>
            </a:pPr>
            <a:r>
              <a:rPr 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HALLOWEEN</a:t>
            </a:r>
            <a:endParaRPr 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5B90B5-17C6-0A7B-6DE1-DCD3D8913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3440417"/>
            <a:ext cx="5256584" cy="295682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A6FC09-565A-4A8B-D6D6-3E51986FB8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r="17473"/>
          <a:stretch/>
        </p:blipFill>
        <p:spPr>
          <a:xfrm rot="5400000">
            <a:off x="5840031" y="3601128"/>
            <a:ext cx="2980549" cy="263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3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32657"/>
            <a:ext cx="7776864" cy="1296144"/>
          </a:xfrm>
        </p:spPr>
        <p:txBody>
          <a:bodyPr anchor="ctr">
            <a:norm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</a:rPr>
              <a:t>Školné na Sportovní a podnikatelské SŠ</a:t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8039202-EDDE-46AE-9FDD-138913E8E3F0}"/>
              </a:ext>
            </a:extLst>
          </p:cNvPr>
          <p:cNvSpPr/>
          <p:nvPr/>
        </p:nvSpPr>
        <p:spPr>
          <a:xfrm>
            <a:off x="-9833" y="-19664"/>
            <a:ext cx="9163666" cy="274604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9833 w 9153833"/>
              <a:gd name="connsiteY0" fmla="*/ 0 h 3002134"/>
              <a:gd name="connsiteX1" fmla="*/ 9153833 w 9153833"/>
              <a:gd name="connsiteY1" fmla="*/ 0 h 3002134"/>
              <a:gd name="connsiteX2" fmla="*/ 9153833 w 9153833"/>
              <a:gd name="connsiteY2" fmla="*/ 1556792 h 3002134"/>
              <a:gd name="connsiteX3" fmla="*/ 0 w 9153833"/>
              <a:gd name="connsiteY3" fmla="*/ 3002134 h 3002134"/>
              <a:gd name="connsiteX4" fmla="*/ 9833 w 9153833"/>
              <a:gd name="connsiteY4" fmla="*/ 0 h 3002134"/>
              <a:gd name="connsiteX0" fmla="*/ 9833 w 9163666"/>
              <a:gd name="connsiteY0" fmla="*/ 0 h 3002134"/>
              <a:gd name="connsiteX1" fmla="*/ 9153833 w 9163666"/>
              <a:gd name="connsiteY1" fmla="*/ 0 h 3002134"/>
              <a:gd name="connsiteX2" fmla="*/ 9163666 w 9163666"/>
              <a:gd name="connsiteY2" fmla="*/ 1202831 h 3002134"/>
              <a:gd name="connsiteX3" fmla="*/ 0 w 9163666"/>
              <a:gd name="connsiteY3" fmla="*/ 3002134 h 3002134"/>
              <a:gd name="connsiteX4" fmla="*/ 9833 w 9163666"/>
              <a:gd name="connsiteY4" fmla="*/ 0 h 30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666" h="3002134">
                <a:moveTo>
                  <a:pt x="9833" y="0"/>
                </a:moveTo>
                <a:lnTo>
                  <a:pt x="9153833" y="0"/>
                </a:lnTo>
                <a:cubicBezTo>
                  <a:pt x="9157111" y="400944"/>
                  <a:pt x="9160388" y="801887"/>
                  <a:pt x="9163666" y="1202831"/>
                </a:cubicBezTo>
                <a:lnTo>
                  <a:pt x="0" y="3002134"/>
                </a:lnTo>
                <a:cubicBezTo>
                  <a:pt x="3278" y="2001423"/>
                  <a:pt x="6555" y="1000711"/>
                  <a:pt x="98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4000" b="1" dirty="0"/>
              <a:t>Co pořádáme skoro každý rok?</a:t>
            </a:r>
          </a:p>
          <a:p>
            <a:pPr algn="ctr"/>
            <a:endParaRPr lang="cs-CZ" sz="4000" b="1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04C2111-36F6-4F91-AA08-996BD5B58D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rot="20990845">
            <a:off x="457131" y="1797971"/>
            <a:ext cx="8290763" cy="596954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120000"/>
              <a:buNone/>
            </a:pPr>
            <a:r>
              <a:rPr 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VÁNOČNÍ DRÁŽĎANY</a:t>
            </a:r>
            <a:endParaRPr 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5B90B5-17C6-0A7B-6DE1-DCD3D8913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39510" r="6494" b="6544"/>
          <a:stretch/>
        </p:blipFill>
        <p:spPr>
          <a:xfrm>
            <a:off x="467544" y="3432862"/>
            <a:ext cx="3888432" cy="297589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A6FC09-565A-4A8B-D6D6-3E51986FB8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" r="2360"/>
          <a:stretch/>
        </p:blipFill>
        <p:spPr>
          <a:xfrm>
            <a:off x="4572000" y="3429000"/>
            <a:ext cx="4104456" cy="29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55383-3059-8495-7C0A-C46D9ABD6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F0FC12B-BC96-475F-6548-A3300640DA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332657"/>
            <a:ext cx="7776864" cy="1296144"/>
          </a:xfrm>
        </p:spPr>
        <p:txBody>
          <a:bodyPr anchor="ctr">
            <a:norm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</a:rPr>
              <a:t>Školné na Sportovní a podnikatelské SŠ</a:t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CD91E91-B735-B642-0EC9-8253DFB52BAB}"/>
              </a:ext>
            </a:extLst>
          </p:cNvPr>
          <p:cNvSpPr/>
          <p:nvPr/>
        </p:nvSpPr>
        <p:spPr>
          <a:xfrm>
            <a:off x="-9833" y="-19664"/>
            <a:ext cx="9163666" cy="274604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9833 w 9153833"/>
              <a:gd name="connsiteY0" fmla="*/ 0 h 3002134"/>
              <a:gd name="connsiteX1" fmla="*/ 9153833 w 9153833"/>
              <a:gd name="connsiteY1" fmla="*/ 0 h 3002134"/>
              <a:gd name="connsiteX2" fmla="*/ 9153833 w 9153833"/>
              <a:gd name="connsiteY2" fmla="*/ 1556792 h 3002134"/>
              <a:gd name="connsiteX3" fmla="*/ 0 w 9153833"/>
              <a:gd name="connsiteY3" fmla="*/ 3002134 h 3002134"/>
              <a:gd name="connsiteX4" fmla="*/ 9833 w 9153833"/>
              <a:gd name="connsiteY4" fmla="*/ 0 h 3002134"/>
              <a:gd name="connsiteX0" fmla="*/ 9833 w 9163666"/>
              <a:gd name="connsiteY0" fmla="*/ 0 h 3002134"/>
              <a:gd name="connsiteX1" fmla="*/ 9153833 w 9163666"/>
              <a:gd name="connsiteY1" fmla="*/ 0 h 3002134"/>
              <a:gd name="connsiteX2" fmla="*/ 9163666 w 9163666"/>
              <a:gd name="connsiteY2" fmla="*/ 1202831 h 3002134"/>
              <a:gd name="connsiteX3" fmla="*/ 0 w 9163666"/>
              <a:gd name="connsiteY3" fmla="*/ 3002134 h 3002134"/>
              <a:gd name="connsiteX4" fmla="*/ 9833 w 9163666"/>
              <a:gd name="connsiteY4" fmla="*/ 0 h 30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666" h="3002134">
                <a:moveTo>
                  <a:pt x="9833" y="0"/>
                </a:moveTo>
                <a:lnTo>
                  <a:pt x="9153833" y="0"/>
                </a:lnTo>
                <a:cubicBezTo>
                  <a:pt x="9157111" y="400944"/>
                  <a:pt x="9160388" y="801887"/>
                  <a:pt x="9163666" y="1202831"/>
                </a:cubicBezTo>
                <a:lnTo>
                  <a:pt x="0" y="3002134"/>
                </a:lnTo>
                <a:cubicBezTo>
                  <a:pt x="3278" y="2001423"/>
                  <a:pt x="6555" y="1000711"/>
                  <a:pt x="98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4000" b="1" dirty="0"/>
              <a:t>Co pořádáme skoro každý rok?</a:t>
            </a:r>
          </a:p>
          <a:p>
            <a:pPr algn="ctr"/>
            <a:endParaRPr lang="cs-CZ" sz="4000" b="1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3F16BBF-B1D6-922B-978A-E0DA39FE737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rot="20990845">
            <a:off x="457131" y="1797971"/>
            <a:ext cx="8290763" cy="596954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120000"/>
              <a:buNone/>
            </a:pPr>
            <a:r>
              <a:rPr 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ZÁJEZDY DO CIZINY</a:t>
            </a:r>
            <a:endParaRPr 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20873F-DE78-F8D7-C27E-16F4BFDF69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r="4927"/>
          <a:stretch/>
        </p:blipFill>
        <p:spPr>
          <a:xfrm>
            <a:off x="467544" y="3432862"/>
            <a:ext cx="3888432" cy="297589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96F75F2-946C-C49E-17FB-AB9F36D0C8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 r="11241"/>
          <a:stretch/>
        </p:blipFill>
        <p:spPr>
          <a:xfrm>
            <a:off x="4572000" y="3429000"/>
            <a:ext cx="4104456" cy="29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9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32657"/>
            <a:ext cx="7776864" cy="1296144"/>
          </a:xfrm>
        </p:spPr>
        <p:txBody>
          <a:bodyPr anchor="ctr">
            <a:norm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</a:rPr>
              <a:t>Školné na Sportovní a podnikatelské SŠ</a:t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8039202-EDDE-46AE-9FDD-138913E8E3F0}"/>
              </a:ext>
            </a:extLst>
          </p:cNvPr>
          <p:cNvSpPr/>
          <p:nvPr/>
        </p:nvSpPr>
        <p:spPr>
          <a:xfrm>
            <a:off x="-9833" y="-19664"/>
            <a:ext cx="9163666" cy="274604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9833 w 9153833"/>
              <a:gd name="connsiteY0" fmla="*/ 0 h 3002134"/>
              <a:gd name="connsiteX1" fmla="*/ 9153833 w 9153833"/>
              <a:gd name="connsiteY1" fmla="*/ 0 h 3002134"/>
              <a:gd name="connsiteX2" fmla="*/ 9153833 w 9153833"/>
              <a:gd name="connsiteY2" fmla="*/ 1556792 h 3002134"/>
              <a:gd name="connsiteX3" fmla="*/ 0 w 9153833"/>
              <a:gd name="connsiteY3" fmla="*/ 3002134 h 3002134"/>
              <a:gd name="connsiteX4" fmla="*/ 9833 w 9153833"/>
              <a:gd name="connsiteY4" fmla="*/ 0 h 3002134"/>
              <a:gd name="connsiteX0" fmla="*/ 9833 w 9163666"/>
              <a:gd name="connsiteY0" fmla="*/ 0 h 3002134"/>
              <a:gd name="connsiteX1" fmla="*/ 9153833 w 9163666"/>
              <a:gd name="connsiteY1" fmla="*/ 0 h 3002134"/>
              <a:gd name="connsiteX2" fmla="*/ 9163666 w 9163666"/>
              <a:gd name="connsiteY2" fmla="*/ 1202831 h 3002134"/>
              <a:gd name="connsiteX3" fmla="*/ 0 w 9163666"/>
              <a:gd name="connsiteY3" fmla="*/ 3002134 h 3002134"/>
              <a:gd name="connsiteX4" fmla="*/ 9833 w 9163666"/>
              <a:gd name="connsiteY4" fmla="*/ 0 h 30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666" h="3002134">
                <a:moveTo>
                  <a:pt x="9833" y="0"/>
                </a:moveTo>
                <a:lnTo>
                  <a:pt x="9153833" y="0"/>
                </a:lnTo>
                <a:cubicBezTo>
                  <a:pt x="9157111" y="400944"/>
                  <a:pt x="9160388" y="801887"/>
                  <a:pt x="9163666" y="1202831"/>
                </a:cubicBezTo>
                <a:lnTo>
                  <a:pt x="0" y="3002134"/>
                </a:lnTo>
                <a:cubicBezTo>
                  <a:pt x="3278" y="2001423"/>
                  <a:pt x="6555" y="1000711"/>
                  <a:pt x="98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4000" b="1" dirty="0"/>
              <a:t>Co pořádáme skoro každý rok?</a:t>
            </a:r>
          </a:p>
          <a:p>
            <a:pPr algn="ctr"/>
            <a:endParaRPr lang="cs-CZ" sz="4000" b="1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04C2111-36F6-4F91-AA08-996BD5B58D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rot="20990845">
            <a:off x="457131" y="1797971"/>
            <a:ext cx="8290763" cy="596954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120000"/>
              <a:buNone/>
            </a:pPr>
            <a:r>
              <a:rPr 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LYŽÁK V RAKOUSKU</a:t>
            </a:r>
            <a:endParaRPr 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5B90B5-17C6-0A7B-6DE1-DCD3D8913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3410373"/>
            <a:ext cx="3995936" cy="299695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A6FC09-565A-4A8B-D6D6-3E51986FB8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1042"/>
          <a:stretch/>
        </p:blipFill>
        <p:spPr>
          <a:xfrm>
            <a:off x="4760084" y="3429000"/>
            <a:ext cx="3888368" cy="29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9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1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32657"/>
            <a:ext cx="7776864" cy="1296144"/>
          </a:xfrm>
        </p:spPr>
        <p:txBody>
          <a:bodyPr anchor="ctr">
            <a:norm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</a:rPr>
              <a:t>Školné na Sportovní a podnikatelské SŠ</a:t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8039202-EDDE-46AE-9FDD-138913E8E3F0}"/>
              </a:ext>
            </a:extLst>
          </p:cNvPr>
          <p:cNvSpPr/>
          <p:nvPr/>
        </p:nvSpPr>
        <p:spPr>
          <a:xfrm>
            <a:off x="-9833" y="-19664"/>
            <a:ext cx="9163666" cy="274604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9833 w 9153833"/>
              <a:gd name="connsiteY0" fmla="*/ 0 h 3002134"/>
              <a:gd name="connsiteX1" fmla="*/ 9153833 w 9153833"/>
              <a:gd name="connsiteY1" fmla="*/ 0 h 3002134"/>
              <a:gd name="connsiteX2" fmla="*/ 9153833 w 9153833"/>
              <a:gd name="connsiteY2" fmla="*/ 1556792 h 3002134"/>
              <a:gd name="connsiteX3" fmla="*/ 0 w 9153833"/>
              <a:gd name="connsiteY3" fmla="*/ 3002134 h 3002134"/>
              <a:gd name="connsiteX4" fmla="*/ 9833 w 9153833"/>
              <a:gd name="connsiteY4" fmla="*/ 0 h 3002134"/>
              <a:gd name="connsiteX0" fmla="*/ 9833 w 9163666"/>
              <a:gd name="connsiteY0" fmla="*/ 0 h 3002134"/>
              <a:gd name="connsiteX1" fmla="*/ 9153833 w 9163666"/>
              <a:gd name="connsiteY1" fmla="*/ 0 h 3002134"/>
              <a:gd name="connsiteX2" fmla="*/ 9163666 w 9163666"/>
              <a:gd name="connsiteY2" fmla="*/ 1202831 h 3002134"/>
              <a:gd name="connsiteX3" fmla="*/ 0 w 9163666"/>
              <a:gd name="connsiteY3" fmla="*/ 3002134 h 3002134"/>
              <a:gd name="connsiteX4" fmla="*/ 9833 w 9163666"/>
              <a:gd name="connsiteY4" fmla="*/ 0 h 30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666" h="3002134">
                <a:moveTo>
                  <a:pt x="9833" y="0"/>
                </a:moveTo>
                <a:lnTo>
                  <a:pt x="9153833" y="0"/>
                </a:lnTo>
                <a:cubicBezTo>
                  <a:pt x="9157111" y="400944"/>
                  <a:pt x="9160388" y="801887"/>
                  <a:pt x="9163666" y="1202831"/>
                </a:cubicBezTo>
                <a:lnTo>
                  <a:pt x="0" y="3002134"/>
                </a:lnTo>
                <a:cubicBezTo>
                  <a:pt x="3278" y="2001423"/>
                  <a:pt x="6555" y="1000711"/>
                  <a:pt x="98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4000" b="1" dirty="0"/>
              <a:t>Co pořádáme skoro každý rok?</a:t>
            </a:r>
          </a:p>
          <a:p>
            <a:pPr algn="ctr"/>
            <a:endParaRPr lang="cs-CZ" sz="4000" b="1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04C2111-36F6-4F91-AA08-996BD5B58D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rot="20990845">
            <a:off x="457131" y="1797971"/>
            <a:ext cx="8290763" cy="596954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120000"/>
              <a:buNone/>
            </a:pPr>
            <a:r>
              <a:rPr 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VODÁCKÝ KURZ NA OTAVĚ NEBO BEROUNCE</a:t>
            </a:r>
            <a:endParaRPr 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5B90B5-17C6-0A7B-6DE1-DCD3D8913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970" y="3428999"/>
            <a:ext cx="3971100" cy="29783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A6FC09-565A-4A8B-D6D6-3E51986FB8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" r="960"/>
          <a:stretch/>
        </p:blipFill>
        <p:spPr>
          <a:xfrm>
            <a:off x="4760084" y="3429000"/>
            <a:ext cx="3888368" cy="29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1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1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32657"/>
            <a:ext cx="7776864" cy="1296144"/>
          </a:xfrm>
        </p:spPr>
        <p:txBody>
          <a:bodyPr anchor="ctr">
            <a:norm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</a:rPr>
              <a:t>Školné na Sportovní a podnikatelské SŠ</a:t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8039202-EDDE-46AE-9FDD-138913E8E3F0}"/>
              </a:ext>
            </a:extLst>
          </p:cNvPr>
          <p:cNvSpPr/>
          <p:nvPr/>
        </p:nvSpPr>
        <p:spPr>
          <a:xfrm>
            <a:off x="-9833" y="-19664"/>
            <a:ext cx="9163666" cy="274604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9833 w 9153833"/>
              <a:gd name="connsiteY0" fmla="*/ 0 h 3002134"/>
              <a:gd name="connsiteX1" fmla="*/ 9153833 w 9153833"/>
              <a:gd name="connsiteY1" fmla="*/ 0 h 3002134"/>
              <a:gd name="connsiteX2" fmla="*/ 9153833 w 9153833"/>
              <a:gd name="connsiteY2" fmla="*/ 1556792 h 3002134"/>
              <a:gd name="connsiteX3" fmla="*/ 0 w 9153833"/>
              <a:gd name="connsiteY3" fmla="*/ 3002134 h 3002134"/>
              <a:gd name="connsiteX4" fmla="*/ 9833 w 9153833"/>
              <a:gd name="connsiteY4" fmla="*/ 0 h 3002134"/>
              <a:gd name="connsiteX0" fmla="*/ 9833 w 9163666"/>
              <a:gd name="connsiteY0" fmla="*/ 0 h 3002134"/>
              <a:gd name="connsiteX1" fmla="*/ 9153833 w 9163666"/>
              <a:gd name="connsiteY1" fmla="*/ 0 h 3002134"/>
              <a:gd name="connsiteX2" fmla="*/ 9163666 w 9163666"/>
              <a:gd name="connsiteY2" fmla="*/ 1202831 h 3002134"/>
              <a:gd name="connsiteX3" fmla="*/ 0 w 9163666"/>
              <a:gd name="connsiteY3" fmla="*/ 3002134 h 3002134"/>
              <a:gd name="connsiteX4" fmla="*/ 9833 w 9163666"/>
              <a:gd name="connsiteY4" fmla="*/ 0 h 30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666" h="3002134">
                <a:moveTo>
                  <a:pt x="9833" y="0"/>
                </a:moveTo>
                <a:lnTo>
                  <a:pt x="9153833" y="0"/>
                </a:lnTo>
                <a:cubicBezTo>
                  <a:pt x="9157111" y="400944"/>
                  <a:pt x="9160388" y="801887"/>
                  <a:pt x="9163666" y="1202831"/>
                </a:cubicBezTo>
                <a:lnTo>
                  <a:pt x="0" y="3002134"/>
                </a:lnTo>
                <a:cubicBezTo>
                  <a:pt x="3278" y="2001423"/>
                  <a:pt x="6555" y="1000711"/>
                  <a:pt x="98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4000" b="1" dirty="0"/>
              <a:t>Co pořádáme skoro každý rok?</a:t>
            </a:r>
          </a:p>
          <a:p>
            <a:pPr algn="ctr"/>
            <a:endParaRPr lang="cs-CZ" sz="4000" b="1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04C2111-36F6-4F91-AA08-996BD5B58D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rot="20990845">
            <a:off x="457131" y="1797971"/>
            <a:ext cx="8290763" cy="596954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120000"/>
              <a:buNone/>
            </a:pPr>
            <a:r>
              <a:rPr 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ZIMNÍ A LETNÍ FOTBALOVÉ SOUSTŘEDĚNÍ</a:t>
            </a:r>
            <a:endParaRPr 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5B90B5-17C6-0A7B-6DE1-DCD3D8913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1" y="3428999"/>
            <a:ext cx="5294800" cy="29783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A6FC09-565A-4A8B-D6D6-3E51986FB8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0" r="26353"/>
          <a:stretch/>
        </p:blipFill>
        <p:spPr>
          <a:xfrm>
            <a:off x="6050375" y="3429000"/>
            <a:ext cx="2554073" cy="29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2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32657"/>
            <a:ext cx="7776864" cy="1296144"/>
          </a:xfrm>
        </p:spPr>
        <p:txBody>
          <a:bodyPr anchor="ctr">
            <a:norm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</a:rPr>
              <a:t>Školné na Sportovní a podnikatelské SŠ</a:t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8039202-EDDE-46AE-9FDD-138913E8E3F0}"/>
              </a:ext>
            </a:extLst>
          </p:cNvPr>
          <p:cNvSpPr/>
          <p:nvPr/>
        </p:nvSpPr>
        <p:spPr>
          <a:xfrm>
            <a:off x="-9833" y="-19664"/>
            <a:ext cx="9163666" cy="274604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9833 w 9153833"/>
              <a:gd name="connsiteY0" fmla="*/ 0 h 3002134"/>
              <a:gd name="connsiteX1" fmla="*/ 9153833 w 9153833"/>
              <a:gd name="connsiteY1" fmla="*/ 0 h 3002134"/>
              <a:gd name="connsiteX2" fmla="*/ 9153833 w 9153833"/>
              <a:gd name="connsiteY2" fmla="*/ 1556792 h 3002134"/>
              <a:gd name="connsiteX3" fmla="*/ 0 w 9153833"/>
              <a:gd name="connsiteY3" fmla="*/ 3002134 h 3002134"/>
              <a:gd name="connsiteX4" fmla="*/ 9833 w 9153833"/>
              <a:gd name="connsiteY4" fmla="*/ 0 h 3002134"/>
              <a:gd name="connsiteX0" fmla="*/ 9833 w 9163666"/>
              <a:gd name="connsiteY0" fmla="*/ 0 h 3002134"/>
              <a:gd name="connsiteX1" fmla="*/ 9153833 w 9163666"/>
              <a:gd name="connsiteY1" fmla="*/ 0 h 3002134"/>
              <a:gd name="connsiteX2" fmla="*/ 9163666 w 9163666"/>
              <a:gd name="connsiteY2" fmla="*/ 1202831 h 3002134"/>
              <a:gd name="connsiteX3" fmla="*/ 0 w 9163666"/>
              <a:gd name="connsiteY3" fmla="*/ 3002134 h 3002134"/>
              <a:gd name="connsiteX4" fmla="*/ 9833 w 9163666"/>
              <a:gd name="connsiteY4" fmla="*/ 0 h 30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666" h="3002134">
                <a:moveTo>
                  <a:pt x="9833" y="0"/>
                </a:moveTo>
                <a:lnTo>
                  <a:pt x="9153833" y="0"/>
                </a:lnTo>
                <a:cubicBezTo>
                  <a:pt x="9157111" y="400944"/>
                  <a:pt x="9160388" y="801887"/>
                  <a:pt x="9163666" y="1202831"/>
                </a:cubicBezTo>
                <a:lnTo>
                  <a:pt x="0" y="3002134"/>
                </a:lnTo>
                <a:cubicBezTo>
                  <a:pt x="3278" y="2001423"/>
                  <a:pt x="6555" y="1000711"/>
                  <a:pt x="98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4000" b="1" dirty="0"/>
              <a:t>Co jsme zvládli v minulých letech</a:t>
            </a:r>
          </a:p>
          <a:p>
            <a:pPr algn="ctr"/>
            <a:endParaRPr lang="cs-CZ" sz="4000" b="1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04C2111-36F6-4F91-AA08-996BD5B58D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rot="20990845">
            <a:off x="5077" y="1795437"/>
            <a:ext cx="9223163" cy="596954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120000"/>
              <a:buNone/>
            </a:pPr>
            <a:r>
              <a:rPr 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VYŘAZENÍ ABSOLVENTŮ S DOMINIKEM KUBALÍKEM</a:t>
            </a:r>
            <a:endParaRPr 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5B90B5-17C6-0A7B-6DE1-DCD3D89133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1" t="6777" r="48596" b="9572"/>
          <a:stretch/>
        </p:blipFill>
        <p:spPr>
          <a:xfrm rot="5400000">
            <a:off x="1863925" y="2032622"/>
            <a:ext cx="2967879" cy="57606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A6FC09-565A-4A8B-D6D6-3E51986FB8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429000"/>
            <a:ext cx="2233743" cy="29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1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32657"/>
            <a:ext cx="7776864" cy="1296144"/>
          </a:xfrm>
        </p:spPr>
        <p:txBody>
          <a:bodyPr anchor="ctr">
            <a:norm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</a:rPr>
              <a:t>Školné na Sportovní a podnikatelské SŠ</a:t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8039202-EDDE-46AE-9FDD-138913E8E3F0}"/>
              </a:ext>
            </a:extLst>
          </p:cNvPr>
          <p:cNvSpPr/>
          <p:nvPr/>
        </p:nvSpPr>
        <p:spPr>
          <a:xfrm>
            <a:off x="-9833" y="-19664"/>
            <a:ext cx="9163666" cy="274604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9833 w 9153833"/>
              <a:gd name="connsiteY0" fmla="*/ 0 h 3002134"/>
              <a:gd name="connsiteX1" fmla="*/ 9153833 w 9153833"/>
              <a:gd name="connsiteY1" fmla="*/ 0 h 3002134"/>
              <a:gd name="connsiteX2" fmla="*/ 9153833 w 9153833"/>
              <a:gd name="connsiteY2" fmla="*/ 1556792 h 3002134"/>
              <a:gd name="connsiteX3" fmla="*/ 0 w 9153833"/>
              <a:gd name="connsiteY3" fmla="*/ 3002134 h 3002134"/>
              <a:gd name="connsiteX4" fmla="*/ 9833 w 9153833"/>
              <a:gd name="connsiteY4" fmla="*/ 0 h 3002134"/>
              <a:gd name="connsiteX0" fmla="*/ 9833 w 9163666"/>
              <a:gd name="connsiteY0" fmla="*/ 0 h 3002134"/>
              <a:gd name="connsiteX1" fmla="*/ 9153833 w 9163666"/>
              <a:gd name="connsiteY1" fmla="*/ 0 h 3002134"/>
              <a:gd name="connsiteX2" fmla="*/ 9163666 w 9163666"/>
              <a:gd name="connsiteY2" fmla="*/ 1202831 h 3002134"/>
              <a:gd name="connsiteX3" fmla="*/ 0 w 9163666"/>
              <a:gd name="connsiteY3" fmla="*/ 3002134 h 3002134"/>
              <a:gd name="connsiteX4" fmla="*/ 9833 w 9163666"/>
              <a:gd name="connsiteY4" fmla="*/ 0 h 30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666" h="3002134">
                <a:moveTo>
                  <a:pt x="9833" y="0"/>
                </a:moveTo>
                <a:lnTo>
                  <a:pt x="9153833" y="0"/>
                </a:lnTo>
                <a:cubicBezTo>
                  <a:pt x="9157111" y="400944"/>
                  <a:pt x="9160388" y="801887"/>
                  <a:pt x="9163666" y="1202831"/>
                </a:cubicBezTo>
                <a:lnTo>
                  <a:pt x="0" y="3002134"/>
                </a:lnTo>
                <a:cubicBezTo>
                  <a:pt x="3278" y="2001423"/>
                  <a:pt x="6555" y="1000711"/>
                  <a:pt x="98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4000" b="1" dirty="0"/>
              <a:t>Co jsme zvládli v minulých letech</a:t>
            </a:r>
          </a:p>
          <a:p>
            <a:pPr algn="ctr"/>
            <a:endParaRPr lang="cs-CZ" sz="4000" b="1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04C2111-36F6-4F91-AA08-996BD5B58D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rot="20990845">
            <a:off x="232467" y="1805516"/>
            <a:ext cx="8655833" cy="596954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120000"/>
              <a:buNone/>
            </a:pPr>
            <a:r>
              <a:rPr 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REKONSTRUKCE UČEBNY VT</a:t>
            </a:r>
            <a:endParaRPr 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5B90B5-17C6-0A7B-6DE1-DCD3D89133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 r="19007"/>
          <a:stretch/>
        </p:blipFill>
        <p:spPr>
          <a:xfrm>
            <a:off x="519692" y="3441027"/>
            <a:ext cx="3476244" cy="296629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A6FC09-565A-4A8B-D6D6-3E51986FB8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6"/>
          <a:stretch/>
        </p:blipFill>
        <p:spPr>
          <a:xfrm>
            <a:off x="4228984" y="3441029"/>
            <a:ext cx="4447472" cy="296629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A08589C-4603-8342-9CE6-57B5812FB001}"/>
              </a:ext>
            </a:extLst>
          </p:cNvPr>
          <p:cNvSpPr txBox="1"/>
          <p:nvPr/>
        </p:nvSpPr>
        <p:spPr>
          <a:xfrm>
            <a:off x="5148064" y="4462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Sportovní a podnikatelská střední škola</a:t>
            </a:r>
          </a:p>
        </p:txBody>
      </p:sp>
    </p:spTree>
    <p:extLst>
      <p:ext uri="{BB962C8B-B14F-4D97-AF65-F5344CB8AC3E}">
        <p14:creationId xmlns:p14="http://schemas.microsoft.com/office/powerpoint/2010/main" val="18926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1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993AA-D66D-7F01-699E-31B722619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F5FE9A1-3BFA-D3C0-467C-37381B7C95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332657"/>
            <a:ext cx="7776864" cy="1296144"/>
          </a:xfrm>
        </p:spPr>
        <p:txBody>
          <a:bodyPr anchor="ctr">
            <a:norm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</a:rPr>
              <a:t>Školné na Sportovní a podnikatelské SŠ</a:t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44557C2-8514-DBB1-B765-469C3FB5C139}"/>
              </a:ext>
            </a:extLst>
          </p:cNvPr>
          <p:cNvSpPr/>
          <p:nvPr/>
        </p:nvSpPr>
        <p:spPr>
          <a:xfrm>
            <a:off x="-9833" y="-19664"/>
            <a:ext cx="9163666" cy="274604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9833 w 9153833"/>
              <a:gd name="connsiteY0" fmla="*/ 0 h 3002134"/>
              <a:gd name="connsiteX1" fmla="*/ 9153833 w 9153833"/>
              <a:gd name="connsiteY1" fmla="*/ 0 h 3002134"/>
              <a:gd name="connsiteX2" fmla="*/ 9153833 w 9153833"/>
              <a:gd name="connsiteY2" fmla="*/ 1556792 h 3002134"/>
              <a:gd name="connsiteX3" fmla="*/ 0 w 9153833"/>
              <a:gd name="connsiteY3" fmla="*/ 3002134 h 3002134"/>
              <a:gd name="connsiteX4" fmla="*/ 9833 w 9153833"/>
              <a:gd name="connsiteY4" fmla="*/ 0 h 3002134"/>
              <a:gd name="connsiteX0" fmla="*/ 9833 w 9163666"/>
              <a:gd name="connsiteY0" fmla="*/ 0 h 3002134"/>
              <a:gd name="connsiteX1" fmla="*/ 9153833 w 9163666"/>
              <a:gd name="connsiteY1" fmla="*/ 0 h 3002134"/>
              <a:gd name="connsiteX2" fmla="*/ 9163666 w 9163666"/>
              <a:gd name="connsiteY2" fmla="*/ 1202831 h 3002134"/>
              <a:gd name="connsiteX3" fmla="*/ 0 w 9163666"/>
              <a:gd name="connsiteY3" fmla="*/ 3002134 h 3002134"/>
              <a:gd name="connsiteX4" fmla="*/ 9833 w 9163666"/>
              <a:gd name="connsiteY4" fmla="*/ 0 h 30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666" h="3002134">
                <a:moveTo>
                  <a:pt x="9833" y="0"/>
                </a:moveTo>
                <a:lnTo>
                  <a:pt x="9153833" y="0"/>
                </a:lnTo>
                <a:cubicBezTo>
                  <a:pt x="9157111" y="400944"/>
                  <a:pt x="9160388" y="801887"/>
                  <a:pt x="9163666" y="1202831"/>
                </a:cubicBezTo>
                <a:lnTo>
                  <a:pt x="0" y="3002134"/>
                </a:lnTo>
                <a:cubicBezTo>
                  <a:pt x="3278" y="2001423"/>
                  <a:pt x="6555" y="1000711"/>
                  <a:pt x="98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4000" b="1" dirty="0"/>
              <a:t>Co jsme zvládli v minulých letech</a:t>
            </a:r>
          </a:p>
          <a:p>
            <a:pPr algn="ctr"/>
            <a:endParaRPr lang="cs-CZ" sz="4000" b="1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02CB815-6149-691E-B585-6324BF2256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rot="20990845">
            <a:off x="232467" y="1805516"/>
            <a:ext cx="8655833" cy="596954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120000"/>
              <a:buNone/>
            </a:pPr>
            <a:r>
              <a:rPr 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VYBAVILI JSME SE VR BRÝLEMI</a:t>
            </a:r>
            <a:endParaRPr 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7C7E6D-5A1A-D46D-AC27-FEEF84D2F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21442" r="13116"/>
          <a:stretch/>
        </p:blipFill>
        <p:spPr>
          <a:xfrm>
            <a:off x="467544" y="3441028"/>
            <a:ext cx="4896544" cy="29662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5840DF4-41A2-0065-040B-AA395AC6B7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r="19795"/>
          <a:stretch/>
        </p:blipFill>
        <p:spPr>
          <a:xfrm rot="5400000">
            <a:off x="5645137" y="3376003"/>
            <a:ext cx="2966294" cy="309634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0023E20-9837-3A1F-A93D-46A163C2EE86}"/>
              </a:ext>
            </a:extLst>
          </p:cNvPr>
          <p:cNvSpPr txBox="1"/>
          <p:nvPr/>
        </p:nvSpPr>
        <p:spPr>
          <a:xfrm>
            <a:off x="5148064" y="4462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Sportovní a podnikatelská střední škola</a:t>
            </a:r>
          </a:p>
        </p:txBody>
      </p:sp>
    </p:spTree>
    <p:extLst>
      <p:ext uri="{BB962C8B-B14F-4D97-AF65-F5344CB8AC3E}">
        <p14:creationId xmlns:p14="http://schemas.microsoft.com/office/powerpoint/2010/main" val="36306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23" y="1108611"/>
            <a:ext cx="4993482" cy="134529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Vítejte u nás…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FBB89B-2275-4C3C-9CED-2E9296F84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4708" y="0"/>
            <a:ext cx="34792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5E51991-FD60-41D5-866A-3741DECB61D9}"/>
              </a:ext>
            </a:extLst>
          </p:cNvPr>
          <p:cNvSpPr/>
          <p:nvPr/>
        </p:nvSpPr>
        <p:spPr>
          <a:xfrm>
            <a:off x="-36512" y="3501008"/>
            <a:ext cx="9144000" cy="3356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637CC54-EA9A-42A1-BB56-B41C7F685E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r="5425"/>
          <a:stretch/>
        </p:blipFill>
        <p:spPr>
          <a:xfrm>
            <a:off x="4388166" y="3742663"/>
            <a:ext cx="4522442" cy="28546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2C42FBF-1612-4F16-A10B-A9B7C3FEE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3" r="10453"/>
          <a:stretch/>
        </p:blipFill>
        <p:spPr>
          <a:xfrm>
            <a:off x="193574" y="3754249"/>
            <a:ext cx="3997712" cy="284310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5E18C02-A472-480F-A7A1-0563026069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5" r="23995"/>
          <a:stretch/>
        </p:blipFill>
        <p:spPr>
          <a:xfrm>
            <a:off x="5868144" y="216023"/>
            <a:ext cx="3030497" cy="327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32657"/>
            <a:ext cx="7776864" cy="1296144"/>
          </a:xfrm>
        </p:spPr>
        <p:txBody>
          <a:bodyPr anchor="ctr">
            <a:norm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</a:rPr>
              <a:t>Školné na Sportovní a podnikatelské SŠ</a:t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8039202-EDDE-46AE-9FDD-138913E8E3F0}"/>
              </a:ext>
            </a:extLst>
          </p:cNvPr>
          <p:cNvSpPr/>
          <p:nvPr/>
        </p:nvSpPr>
        <p:spPr>
          <a:xfrm>
            <a:off x="-9833" y="-19664"/>
            <a:ext cx="9163666" cy="274604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9833 w 9153833"/>
              <a:gd name="connsiteY0" fmla="*/ 0 h 3002134"/>
              <a:gd name="connsiteX1" fmla="*/ 9153833 w 9153833"/>
              <a:gd name="connsiteY1" fmla="*/ 0 h 3002134"/>
              <a:gd name="connsiteX2" fmla="*/ 9153833 w 9153833"/>
              <a:gd name="connsiteY2" fmla="*/ 1556792 h 3002134"/>
              <a:gd name="connsiteX3" fmla="*/ 0 w 9153833"/>
              <a:gd name="connsiteY3" fmla="*/ 3002134 h 3002134"/>
              <a:gd name="connsiteX4" fmla="*/ 9833 w 9153833"/>
              <a:gd name="connsiteY4" fmla="*/ 0 h 3002134"/>
              <a:gd name="connsiteX0" fmla="*/ 9833 w 9163666"/>
              <a:gd name="connsiteY0" fmla="*/ 0 h 3002134"/>
              <a:gd name="connsiteX1" fmla="*/ 9153833 w 9163666"/>
              <a:gd name="connsiteY1" fmla="*/ 0 h 3002134"/>
              <a:gd name="connsiteX2" fmla="*/ 9163666 w 9163666"/>
              <a:gd name="connsiteY2" fmla="*/ 1202831 h 3002134"/>
              <a:gd name="connsiteX3" fmla="*/ 0 w 9163666"/>
              <a:gd name="connsiteY3" fmla="*/ 3002134 h 3002134"/>
              <a:gd name="connsiteX4" fmla="*/ 9833 w 9163666"/>
              <a:gd name="connsiteY4" fmla="*/ 0 h 30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666" h="3002134">
                <a:moveTo>
                  <a:pt x="9833" y="0"/>
                </a:moveTo>
                <a:lnTo>
                  <a:pt x="9153833" y="0"/>
                </a:lnTo>
                <a:cubicBezTo>
                  <a:pt x="9157111" y="400944"/>
                  <a:pt x="9160388" y="801887"/>
                  <a:pt x="9163666" y="1202831"/>
                </a:cubicBezTo>
                <a:lnTo>
                  <a:pt x="0" y="3002134"/>
                </a:lnTo>
                <a:cubicBezTo>
                  <a:pt x="3278" y="2001423"/>
                  <a:pt x="6555" y="1000711"/>
                  <a:pt x="98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4000" b="1" dirty="0"/>
              <a:t>JSME BEZBARIÉROVÍ…</a:t>
            </a:r>
          </a:p>
          <a:p>
            <a:pPr algn="ctr"/>
            <a:endParaRPr lang="cs-CZ" sz="40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5B90B5-17C6-0A7B-6DE1-DCD3D8913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1" b="26001"/>
          <a:stretch/>
        </p:blipFill>
        <p:spPr>
          <a:xfrm>
            <a:off x="519692" y="3441027"/>
            <a:ext cx="3476244" cy="296629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A6FC09-565A-4A8B-D6D6-3E51986FB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0" r="7831" b="8159"/>
          <a:stretch/>
        </p:blipFill>
        <p:spPr>
          <a:xfrm>
            <a:off x="4241777" y="3441029"/>
            <a:ext cx="4434679" cy="296629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A08589C-4603-8342-9CE6-57B5812FB001}"/>
              </a:ext>
            </a:extLst>
          </p:cNvPr>
          <p:cNvSpPr txBox="1"/>
          <p:nvPr/>
        </p:nvSpPr>
        <p:spPr>
          <a:xfrm>
            <a:off x="5148064" y="4462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Sportovní a podnikatelská střední škola</a:t>
            </a:r>
          </a:p>
        </p:txBody>
      </p:sp>
    </p:spTree>
    <p:extLst>
      <p:ext uri="{BB962C8B-B14F-4D97-AF65-F5344CB8AC3E}">
        <p14:creationId xmlns:p14="http://schemas.microsoft.com/office/powerpoint/2010/main" val="144301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582E0-C457-7DF3-8F4C-6E0F40989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1AD5A65-8F20-4C7E-BF0B-A03910D526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332657"/>
            <a:ext cx="7776864" cy="1296144"/>
          </a:xfrm>
        </p:spPr>
        <p:txBody>
          <a:bodyPr anchor="ctr">
            <a:norm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</a:rPr>
              <a:t>Školné na Sportovní a podnikatelské SŠ</a:t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AA671B4-8329-24D4-775E-8FF87FC007E8}"/>
              </a:ext>
            </a:extLst>
          </p:cNvPr>
          <p:cNvSpPr/>
          <p:nvPr/>
        </p:nvSpPr>
        <p:spPr>
          <a:xfrm>
            <a:off x="-9833" y="-19664"/>
            <a:ext cx="9163666" cy="274604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9833 w 9153833"/>
              <a:gd name="connsiteY0" fmla="*/ 0 h 3002134"/>
              <a:gd name="connsiteX1" fmla="*/ 9153833 w 9153833"/>
              <a:gd name="connsiteY1" fmla="*/ 0 h 3002134"/>
              <a:gd name="connsiteX2" fmla="*/ 9153833 w 9153833"/>
              <a:gd name="connsiteY2" fmla="*/ 1556792 h 3002134"/>
              <a:gd name="connsiteX3" fmla="*/ 0 w 9153833"/>
              <a:gd name="connsiteY3" fmla="*/ 3002134 h 3002134"/>
              <a:gd name="connsiteX4" fmla="*/ 9833 w 9153833"/>
              <a:gd name="connsiteY4" fmla="*/ 0 h 3002134"/>
              <a:gd name="connsiteX0" fmla="*/ 9833 w 9163666"/>
              <a:gd name="connsiteY0" fmla="*/ 0 h 3002134"/>
              <a:gd name="connsiteX1" fmla="*/ 9153833 w 9163666"/>
              <a:gd name="connsiteY1" fmla="*/ 0 h 3002134"/>
              <a:gd name="connsiteX2" fmla="*/ 9163666 w 9163666"/>
              <a:gd name="connsiteY2" fmla="*/ 1202831 h 3002134"/>
              <a:gd name="connsiteX3" fmla="*/ 0 w 9163666"/>
              <a:gd name="connsiteY3" fmla="*/ 3002134 h 3002134"/>
              <a:gd name="connsiteX4" fmla="*/ 9833 w 9163666"/>
              <a:gd name="connsiteY4" fmla="*/ 0 h 30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666" h="3002134">
                <a:moveTo>
                  <a:pt x="9833" y="0"/>
                </a:moveTo>
                <a:lnTo>
                  <a:pt x="9153833" y="0"/>
                </a:lnTo>
                <a:cubicBezTo>
                  <a:pt x="9157111" y="400944"/>
                  <a:pt x="9160388" y="801887"/>
                  <a:pt x="9163666" y="1202831"/>
                </a:cubicBezTo>
                <a:lnTo>
                  <a:pt x="0" y="3002134"/>
                </a:lnTo>
                <a:cubicBezTo>
                  <a:pt x="3278" y="2001423"/>
                  <a:pt x="6555" y="1000711"/>
                  <a:pt x="98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4000" b="1" dirty="0"/>
              <a:t>MÁME VLASTNÍ FITKO…</a:t>
            </a:r>
          </a:p>
          <a:p>
            <a:pPr algn="ctr"/>
            <a:endParaRPr lang="cs-CZ" sz="4000" b="1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9A9CFAB6-3EE7-A8E2-1DC7-C0E37A7AD4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rot="20990845">
            <a:off x="232467" y="1805516"/>
            <a:ext cx="8655833" cy="596954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50000"/>
              </a:lnSpc>
              <a:buClr>
                <a:schemeClr val="bg2">
                  <a:lumMod val="50000"/>
                </a:schemeClr>
              </a:buClr>
              <a:buSzPct val="120000"/>
              <a:buNone/>
            </a:pPr>
            <a:r>
              <a:rPr 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…a sauna je právě ve výstavbě!</a:t>
            </a:r>
            <a:endParaRPr 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D180C0C-88A6-5C6A-9C23-C2046DF76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4" r="22502"/>
          <a:stretch/>
        </p:blipFill>
        <p:spPr>
          <a:xfrm>
            <a:off x="467544" y="3441027"/>
            <a:ext cx="3888432" cy="296629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0FFDFF2-6772-068B-9244-97F057F0A3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" r="7952"/>
          <a:stretch/>
        </p:blipFill>
        <p:spPr>
          <a:xfrm>
            <a:off x="4572000" y="3441029"/>
            <a:ext cx="4104456" cy="296629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99A3C6C-7591-FD78-40B0-E3C0F2186602}"/>
              </a:ext>
            </a:extLst>
          </p:cNvPr>
          <p:cNvSpPr txBox="1"/>
          <p:nvPr/>
        </p:nvSpPr>
        <p:spPr>
          <a:xfrm>
            <a:off x="5148064" y="4462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Sportovní a podnikatelská střední škola</a:t>
            </a:r>
          </a:p>
        </p:txBody>
      </p:sp>
    </p:spTree>
    <p:extLst>
      <p:ext uri="{BB962C8B-B14F-4D97-AF65-F5344CB8AC3E}">
        <p14:creationId xmlns:p14="http://schemas.microsoft.com/office/powerpoint/2010/main" val="81428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1CCB6-35E3-496A-87A1-D6542CBEE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65956CA-9EA7-BB7B-CE6D-A8A4700AF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332657"/>
            <a:ext cx="7776864" cy="1296144"/>
          </a:xfrm>
        </p:spPr>
        <p:txBody>
          <a:bodyPr anchor="ctr">
            <a:norm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</a:rPr>
              <a:t>Školné na Sportovní a podnikatelské SŠ</a:t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AF4B19C-C1BB-0D3D-D6B7-D6B461CCFA58}"/>
              </a:ext>
            </a:extLst>
          </p:cNvPr>
          <p:cNvSpPr/>
          <p:nvPr/>
        </p:nvSpPr>
        <p:spPr>
          <a:xfrm>
            <a:off x="-9833" y="-19664"/>
            <a:ext cx="9163666" cy="274604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9833 w 9153833"/>
              <a:gd name="connsiteY0" fmla="*/ 0 h 3002134"/>
              <a:gd name="connsiteX1" fmla="*/ 9153833 w 9153833"/>
              <a:gd name="connsiteY1" fmla="*/ 0 h 3002134"/>
              <a:gd name="connsiteX2" fmla="*/ 9153833 w 9153833"/>
              <a:gd name="connsiteY2" fmla="*/ 1556792 h 3002134"/>
              <a:gd name="connsiteX3" fmla="*/ 0 w 9153833"/>
              <a:gd name="connsiteY3" fmla="*/ 3002134 h 3002134"/>
              <a:gd name="connsiteX4" fmla="*/ 9833 w 9153833"/>
              <a:gd name="connsiteY4" fmla="*/ 0 h 3002134"/>
              <a:gd name="connsiteX0" fmla="*/ 9833 w 9163666"/>
              <a:gd name="connsiteY0" fmla="*/ 0 h 3002134"/>
              <a:gd name="connsiteX1" fmla="*/ 9153833 w 9163666"/>
              <a:gd name="connsiteY1" fmla="*/ 0 h 3002134"/>
              <a:gd name="connsiteX2" fmla="*/ 9163666 w 9163666"/>
              <a:gd name="connsiteY2" fmla="*/ 1202831 h 3002134"/>
              <a:gd name="connsiteX3" fmla="*/ 0 w 9163666"/>
              <a:gd name="connsiteY3" fmla="*/ 3002134 h 3002134"/>
              <a:gd name="connsiteX4" fmla="*/ 9833 w 9163666"/>
              <a:gd name="connsiteY4" fmla="*/ 0 h 30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666" h="3002134">
                <a:moveTo>
                  <a:pt x="9833" y="0"/>
                </a:moveTo>
                <a:lnTo>
                  <a:pt x="9153833" y="0"/>
                </a:lnTo>
                <a:cubicBezTo>
                  <a:pt x="9157111" y="400944"/>
                  <a:pt x="9160388" y="801887"/>
                  <a:pt x="9163666" y="1202831"/>
                </a:cubicBezTo>
                <a:lnTo>
                  <a:pt x="0" y="3002134"/>
                </a:lnTo>
                <a:cubicBezTo>
                  <a:pt x="3278" y="2001423"/>
                  <a:pt x="6555" y="1000711"/>
                  <a:pt x="98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4000" b="1" dirty="0"/>
              <a:t>JSME EKO…</a:t>
            </a:r>
          </a:p>
          <a:p>
            <a:pPr algn="ctr"/>
            <a:endParaRPr lang="cs-CZ" sz="4000" b="1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BBA29B3-1342-4EBC-D4C5-83842593E8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rot="20990845">
            <a:off x="340156" y="1868418"/>
            <a:ext cx="8911849" cy="1797318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120000"/>
              <a:buNone/>
            </a:pPr>
            <a:r>
              <a:rPr 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Máme fotovoltaiku na střeše a baterie ve sklepě,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120000"/>
              <a:buNone/>
            </a:pPr>
            <a:r>
              <a:rPr 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energetický management pro úsporu energií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120000"/>
              <a:buNone/>
            </a:pPr>
            <a:r>
              <a:rPr 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a vlastní včelí úly na střeše.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120000"/>
              <a:buNone/>
            </a:pPr>
            <a:endParaRPr 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87A49C3-D8C1-0324-BCBF-668AF8CA4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2" r="13132"/>
          <a:stretch/>
        </p:blipFill>
        <p:spPr>
          <a:xfrm>
            <a:off x="467544" y="3441027"/>
            <a:ext cx="3888432" cy="296629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F7A6CEC-5761-EB2A-893D-0B5A5194E7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3" r="11083"/>
          <a:stretch/>
        </p:blipFill>
        <p:spPr>
          <a:xfrm>
            <a:off x="4572000" y="3441029"/>
            <a:ext cx="4104456" cy="296629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ED74702-CEF1-999F-2807-5198DB634DEA}"/>
              </a:ext>
            </a:extLst>
          </p:cNvPr>
          <p:cNvSpPr txBox="1"/>
          <p:nvPr/>
        </p:nvSpPr>
        <p:spPr>
          <a:xfrm>
            <a:off x="5148064" y="4462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Sportovní a podnikatelská střední škola</a:t>
            </a:r>
          </a:p>
        </p:txBody>
      </p:sp>
    </p:spTree>
    <p:extLst>
      <p:ext uri="{BB962C8B-B14F-4D97-AF65-F5344CB8AC3E}">
        <p14:creationId xmlns:p14="http://schemas.microsoft.com/office/powerpoint/2010/main" val="295177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1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26081A4-10E4-4DB3-9428-5823F23B9B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8" r="14758" b="10605"/>
          <a:stretch/>
        </p:blipFill>
        <p:spPr>
          <a:xfrm>
            <a:off x="6300192" y="966351"/>
            <a:ext cx="2572259" cy="2174617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9313E3AD-6F4A-48E9-A7DA-C658C196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0" b="6090"/>
          <a:stretch/>
        </p:blipFill>
        <p:spPr bwMode="auto">
          <a:xfrm flipH="1">
            <a:off x="3563888" y="1628801"/>
            <a:ext cx="2589352" cy="170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185D1AE2-FB3A-4795-87DA-97EFE8A79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" r="11444"/>
          <a:stretch/>
        </p:blipFill>
        <p:spPr bwMode="auto">
          <a:xfrm>
            <a:off x="271548" y="2114236"/>
            <a:ext cx="3141003" cy="218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32657"/>
            <a:ext cx="7776864" cy="1296144"/>
          </a:xfrm>
        </p:spPr>
        <p:txBody>
          <a:bodyPr anchor="ctr">
            <a:norm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</a:rPr>
              <a:t>Školné na Sportovní a podnikatelské SŠ</a:t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C8E8C0-38AB-4184-A3D3-4AFF9CE2FF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" r="1840"/>
          <a:stretch/>
        </p:blipFill>
        <p:spPr>
          <a:xfrm>
            <a:off x="3563888" y="3454896"/>
            <a:ext cx="2589352" cy="1512168"/>
          </a:xfrm>
          <a:prstGeom prst="rect">
            <a:avLst/>
          </a:prstGeom>
        </p:spPr>
      </p:pic>
      <p:pic>
        <p:nvPicPr>
          <p:cNvPr id="10" name="Obrázek 9" descr="Obsah obrázku exteriér, tráva, osoba, lidé&#10;&#10;Popis byl vytvořen automaticky">
            <a:extLst>
              <a:ext uri="{FF2B5EF4-FFF2-40B4-BE49-F238E27FC236}">
                <a16:creationId xmlns:a16="http://schemas.microsoft.com/office/drawing/2014/main" id="{07F280D0-FFB7-471B-8A62-B0A6C14B9C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46" b="8077"/>
          <a:stretch/>
        </p:blipFill>
        <p:spPr>
          <a:xfrm>
            <a:off x="6300192" y="3284984"/>
            <a:ext cx="2572259" cy="1788509"/>
          </a:xfrm>
          <a:prstGeom prst="rect">
            <a:avLst/>
          </a:prstGeom>
        </p:spPr>
      </p:pic>
      <p:pic>
        <p:nvPicPr>
          <p:cNvPr id="16" name="Obrázek 15" descr="Obsah obrázku text, osoba, skupina, lidé&#10;&#10;Popis byl vytvořen automaticky">
            <a:extLst>
              <a:ext uri="{FF2B5EF4-FFF2-40B4-BE49-F238E27FC236}">
                <a16:creationId xmlns:a16="http://schemas.microsoft.com/office/drawing/2014/main" id="{50F220D6-A570-47A1-861B-EF2CC46699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" r="2667"/>
          <a:stretch/>
        </p:blipFill>
        <p:spPr>
          <a:xfrm>
            <a:off x="3559089" y="5085184"/>
            <a:ext cx="2589353" cy="154091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1F06748-CB91-4980-A05D-D605774842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" b="25589"/>
          <a:stretch/>
        </p:blipFill>
        <p:spPr>
          <a:xfrm>
            <a:off x="6300192" y="5183089"/>
            <a:ext cx="2572259" cy="1414263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7139FACE-D5CA-4BD7-A105-B1C926FF255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r="11329"/>
          <a:stretch/>
        </p:blipFill>
        <p:spPr>
          <a:xfrm>
            <a:off x="271549" y="4430157"/>
            <a:ext cx="3148324" cy="2195938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74A84424-F164-4DD9-9B28-ABA8C68ACA1A}"/>
              </a:ext>
            </a:extLst>
          </p:cNvPr>
          <p:cNvGrpSpPr/>
          <p:nvPr/>
        </p:nvGrpSpPr>
        <p:grpSpPr>
          <a:xfrm>
            <a:off x="-92894" y="0"/>
            <a:ext cx="9332739" cy="2746043"/>
            <a:chOff x="-92894" y="0"/>
            <a:chExt cx="9332739" cy="2746043"/>
          </a:xfrm>
        </p:grpSpPr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48039202-EDDE-46AE-9FDD-138913E8E3F0}"/>
                </a:ext>
              </a:extLst>
            </p:cNvPr>
            <p:cNvSpPr/>
            <p:nvPr/>
          </p:nvSpPr>
          <p:spPr>
            <a:xfrm>
              <a:off x="-9833" y="0"/>
              <a:ext cx="9163666" cy="2746043"/>
            </a:xfrm>
            <a:custGeom>
              <a:avLst/>
              <a:gdLst>
                <a:gd name="connsiteX0" fmla="*/ 0 w 9144000"/>
                <a:gd name="connsiteY0" fmla="*/ 0 h 1556792"/>
                <a:gd name="connsiteX1" fmla="*/ 9144000 w 9144000"/>
                <a:gd name="connsiteY1" fmla="*/ 0 h 1556792"/>
                <a:gd name="connsiteX2" fmla="*/ 9144000 w 9144000"/>
                <a:gd name="connsiteY2" fmla="*/ 1556792 h 1556792"/>
                <a:gd name="connsiteX3" fmla="*/ 0 w 9144000"/>
                <a:gd name="connsiteY3" fmla="*/ 1556792 h 1556792"/>
                <a:gd name="connsiteX4" fmla="*/ 0 w 9144000"/>
                <a:gd name="connsiteY4" fmla="*/ 0 h 1556792"/>
                <a:gd name="connsiteX0" fmla="*/ 9833 w 9153833"/>
                <a:gd name="connsiteY0" fmla="*/ 0 h 3002134"/>
                <a:gd name="connsiteX1" fmla="*/ 9153833 w 9153833"/>
                <a:gd name="connsiteY1" fmla="*/ 0 h 3002134"/>
                <a:gd name="connsiteX2" fmla="*/ 9153833 w 9153833"/>
                <a:gd name="connsiteY2" fmla="*/ 1556792 h 3002134"/>
                <a:gd name="connsiteX3" fmla="*/ 0 w 9153833"/>
                <a:gd name="connsiteY3" fmla="*/ 3002134 h 3002134"/>
                <a:gd name="connsiteX4" fmla="*/ 9833 w 9153833"/>
                <a:gd name="connsiteY4" fmla="*/ 0 h 3002134"/>
                <a:gd name="connsiteX0" fmla="*/ 9833 w 9163666"/>
                <a:gd name="connsiteY0" fmla="*/ 0 h 3002134"/>
                <a:gd name="connsiteX1" fmla="*/ 9153833 w 9163666"/>
                <a:gd name="connsiteY1" fmla="*/ 0 h 3002134"/>
                <a:gd name="connsiteX2" fmla="*/ 9163666 w 9163666"/>
                <a:gd name="connsiteY2" fmla="*/ 1202831 h 3002134"/>
                <a:gd name="connsiteX3" fmla="*/ 0 w 9163666"/>
                <a:gd name="connsiteY3" fmla="*/ 3002134 h 3002134"/>
                <a:gd name="connsiteX4" fmla="*/ 9833 w 9163666"/>
                <a:gd name="connsiteY4" fmla="*/ 0 h 3002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63666" h="3002134">
                  <a:moveTo>
                    <a:pt x="9833" y="0"/>
                  </a:moveTo>
                  <a:lnTo>
                    <a:pt x="9153833" y="0"/>
                  </a:lnTo>
                  <a:cubicBezTo>
                    <a:pt x="9157111" y="400944"/>
                    <a:pt x="9160388" y="801887"/>
                    <a:pt x="9163666" y="1202831"/>
                  </a:cubicBezTo>
                  <a:lnTo>
                    <a:pt x="0" y="3002134"/>
                  </a:lnTo>
                  <a:cubicBezTo>
                    <a:pt x="3278" y="2001423"/>
                    <a:pt x="6555" y="1000711"/>
                    <a:pt x="9833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cs-CZ" sz="4000" b="1" dirty="0"/>
                <a:t>Jsme prostě škola plná zážitků</a:t>
              </a:r>
            </a:p>
            <a:p>
              <a:pPr algn="ctr"/>
              <a:endParaRPr lang="cs-CZ" sz="4000" b="1" dirty="0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917BC73A-6C60-4D14-9318-236F59A3B1E7}"/>
                </a:ext>
              </a:extLst>
            </p:cNvPr>
            <p:cNvSpPr/>
            <p:nvPr/>
          </p:nvSpPr>
          <p:spPr>
            <a:xfrm rot="20985774">
              <a:off x="-92894" y="1892693"/>
              <a:ext cx="9332739" cy="131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9451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6" name="Rectangle 1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352928" cy="1373188"/>
          </a:xfrm>
        </p:spPr>
        <p:txBody>
          <a:bodyPr anchor="ctr">
            <a:normAutofit/>
          </a:bodyPr>
          <a:lstStyle/>
          <a:p>
            <a:pPr algn="ctr">
              <a:buClr>
                <a:srgbClr val="0066CC"/>
              </a:buClr>
            </a:pPr>
            <a:r>
              <a:rPr lang="cs-CZ" sz="3600" b="1" dirty="0">
                <a:solidFill>
                  <a:schemeClr val="bg1"/>
                </a:solidFill>
                <a:cs typeface="Arial" charset="0"/>
              </a:rPr>
              <a:t>Kde nás najdete?               …navštivte nás!</a:t>
            </a:r>
          </a:p>
        </p:txBody>
      </p:sp>
      <p:sp>
        <p:nvSpPr>
          <p:cNvPr id="11277" name="Rectangle 13"/>
          <p:cNvSpPr>
            <a:spLocks noGrp="1" noChangeArrowheads="1"/>
          </p:cNvSpPr>
          <p:nvPr>
            <p:ph idx="1"/>
          </p:nvPr>
        </p:nvSpPr>
        <p:spPr>
          <a:xfrm>
            <a:off x="5076056" y="2348880"/>
            <a:ext cx="3904084" cy="316835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rgbClr val="0066CC"/>
              </a:buClr>
              <a:buFont typeface="Wingdings" pitchFamily="2" charset="2"/>
              <a:buNone/>
              <a:defRPr/>
            </a:pPr>
            <a:r>
              <a:rPr lang="cs-CZ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sady 5. května 21</a:t>
            </a:r>
          </a:p>
          <a:p>
            <a:pPr marL="0" indent="0">
              <a:lnSpc>
                <a:spcPct val="90000"/>
              </a:lnSpc>
              <a:buClr>
                <a:srgbClr val="0066CC"/>
              </a:buClr>
              <a:buFont typeface="Wingdings" pitchFamily="2" charset="2"/>
              <a:buNone/>
              <a:defRPr/>
            </a:pPr>
            <a:r>
              <a:rPr lang="cs-CZ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301 12 Plzeň</a:t>
            </a:r>
          </a:p>
          <a:p>
            <a:pPr>
              <a:lnSpc>
                <a:spcPct val="90000"/>
              </a:lnSpc>
              <a:buClr>
                <a:srgbClr val="0066CC"/>
              </a:buClr>
              <a:buFont typeface="Wingdings" pitchFamily="2" charset="2"/>
              <a:buNone/>
              <a:defRPr/>
            </a:pPr>
            <a:endParaRPr lang="cs-CZ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Clr>
                <a:srgbClr val="0066CC"/>
              </a:buClr>
              <a:buFont typeface="Wingdings" pitchFamily="2" charset="2"/>
              <a:buNone/>
              <a:defRPr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/>
              </a:rPr>
              <a:t>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377 225 933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Clr>
                <a:srgbClr val="0066CC"/>
              </a:buClr>
              <a:buFont typeface="Wingdings" pitchFamily="2" charset="2"/>
              <a:buNone/>
              <a:defRPr/>
            </a:pPr>
            <a:r>
              <a:rPr lang="cs-CZ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 </a:t>
            </a:r>
            <a:r>
              <a:rPr lang="cs-CZ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info@sapss-plzen.cz​​​​​​</a:t>
            </a:r>
            <a:endParaRPr lang="cs-CZ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Clr>
                <a:srgbClr val="0066CC"/>
              </a:buClr>
              <a:buFont typeface="Wingdings" pitchFamily="2" charset="2"/>
              <a:buNone/>
              <a:defRPr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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www.sapss-plzen.cz</a:t>
            </a:r>
          </a:p>
        </p:txBody>
      </p:sp>
      <p:pic>
        <p:nvPicPr>
          <p:cNvPr id="11278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7" r="2622" b="5199"/>
          <a:stretch/>
        </p:blipFill>
        <p:spPr bwMode="auto">
          <a:xfrm>
            <a:off x="323527" y="2746043"/>
            <a:ext cx="4536505" cy="3779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0" name="AutoShape 16"/>
          <p:cNvSpPr>
            <a:spLocks noChangeArrowheads="1"/>
          </p:cNvSpPr>
          <p:nvPr/>
        </p:nvSpPr>
        <p:spPr bwMode="auto">
          <a:xfrm>
            <a:off x="3844094" y="3265552"/>
            <a:ext cx="4040274" cy="576064"/>
          </a:xfrm>
          <a:prstGeom prst="leftArrow">
            <a:avLst>
              <a:gd name="adj1" fmla="val 36772"/>
              <a:gd name="adj2" fmla="val 82534"/>
            </a:avLst>
          </a:prstGeom>
          <a:solidFill>
            <a:srgbClr val="FF0000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Obdélník 2">
            <a:extLst>
              <a:ext uri="{FF2B5EF4-FFF2-40B4-BE49-F238E27FC236}">
                <a16:creationId xmlns:a16="http://schemas.microsoft.com/office/drawing/2014/main" id="{87C0522A-C843-460E-9C5D-C72B0B75F64A}"/>
              </a:ext>
            </a:extLst>
          </p:cNvPr>
          <p:cNvSpPr/>
          <p:nvPr/>
        </p:nvSpPr>
        <p:spPr>
          <a:xfrm>
            <a:off x="-9833" y="0"/>
            <a:ext cx="9163666" cy="274604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9833 w 9153833"/>
              <a:gd name="connsiteY0" fmla="*/ 0 h 3002134"/>
              <a:gd name="connsiteX1" fmla="*/ 9153833 w 9153833"/>
              <a:gd name="connsiteY1" fmla="*/ 0 h 3002134"/>
              <a:gd name="connsiteX2" fmla="*/ 9153833 w 9153833"/>
              <a:gd name="connsiteY2" fmla="*/ 1556792 h 3002134"/>
              <a:gd name="connsiteX3" fmla="*/ 0 w 9153833"/>
              <a:gd name="connsiteY3" fmla="*/ 3002134 h 3002134"/>
              <a:gd name="connsiteX4" fmla="*/ 9833 w 9153833"/>
              <a:gd name="connsiteY4" fmla="*/ 0 h 3002134"/>
              <a:gd name="connsiteX0" fmla="*/ 9833 w 9163666"/>
              <a:gd name="connsiteY0" fmla="*/ 0 h 3002134"/>
              <a:gd name="connsiteX1" fmla="*/ 9153833 w 9163666"/>
              <a:gd name="connsiteY1" fmla="*/ 0 h 3002134"/>
              <a:gd name="connsiteX2" fmla="*/ 9163666 w 9163666"/>
              <a:gd name="connsiteY2" fmla="*/ 1202831 h 3002134"/>
              <a:gd name="connsiteX3" fmla="*/ 0 w 9163666"/>
              <a:gd name="connsiteY3" fmla="*/ 3002134 h 3002134"/>
              <a:gd name="connsiteX4" fmla="*/ 9833 w 9163666"/>
              <a:gd name="connsiteY4" fmla="*/ 0 h 30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666" h="3002134">
                <a:moveTo>
                  <a:pt x="9833" y="0"/>
                </a:moveTo>
                <a:lnTo>
                  <a:pt x="9153833" y="0"/>
                </a:lnTo>
                <a:cubicBezTo>
                  <a:pt x="9157111" y="400944"/>
                  <a:pt x="9160388" y="801887"/>
                  <a:pt x="9163666" y="1202831"/>
                </a:cubicBezTo>
                <a:lnTo>
                  <a:pt x="0" y="3002134"/>
                </a:lnTo>
                <a:cubicBezTo>
                  <a:pt x="3278" y="2001423"/>
                  <a:pt x="6555" y="1000711"/>
                  <a:pt x="98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4000" b="1" dirty="0"/>
              <a:t>Kde nás najdete?</a:t>
            </a:r>
          </a:p>
          <a:p>
            <a:pPr algn="ctr"/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404407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7" grpId="0" uiExpand="1"/>
      <p:bldP spid="1128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332657"/>
            <a:ext cx="8064896" cy="1080119"/>
          </a:xfrm>
        </p:spPr>
        <p:txBody>
          <a:bodyPr anchor="ctr">
            <a:normAutofit/>
          </a:bodyPr>
          <a:lstStyle/>
          <a:p>
            <a:pPr algn="r"/>
            <a:r>
              <a:rPr lang="cs-CZ" sz="4000" b="1" dirty="0">
                <a:solidFill>
                  <a:schemeClr val="bg1"/>
                </a:solidFill>
              </a:rPr>
              <a:t>Sportovní a podnikatelská střední škola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26" y="2642143"/>
            <a:ext cx="2068538" cy="2060848"/>
          </a:xfrm>
          <a:prstGeom prst="ellipse">
            <a:avLst/>
          </a:prstGeom>
        </p:spPr>
      </p:pic>
      <p:sp>
        <p:nvSpPr>
          <p:cNvPr id="5" name="Obdélník 2">
            <a:extLst>
              <a:ext uri="{FF2B5EF4-FFF2-40B4-BE49-F238E27FC236}">
                <a16:creationId xmlns:a16="http://schemas.microsoft.com/office/drawing/2014/main" id="{568D0671-1FCD-4F62-8838-768AFB9E4D1A}"/>
              </a:ext>
            </a:extLst>
          </p:cNvPr>
          <p:cNvSpPr/>
          <p:nvPr/>
        </p:nvSpPr>
        <p:spPr>
          <a:xfrm>
            <a:off x="-9833" y="0"/>
            <a:ext cx="9163666" cy="274604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9833 w 9153833"/>
              <a:gd name="connsiteY0" fmla="*/ 0 h 3002134"/>
              <a:gd name="connsiteX1" fmla="*/ 9153833 w 9153833"/>
              <a:gd name="connsiteY1" fmla="*/ 0 h 3002134"/>
              <a:gd name="connsiteX2" fmla="*/ 9153833 w 9153833"/>
              <a:gd name="connsiteY2" fmla="*/ 1556792 h 3002134"/>
              <a:gd name="connsiteX3" fmla="*/ 0 w 9153833"/>
              <a:gd name="connsiteY3" fmla="*/ 3002134 h 3002134"/>
              <a:gd name="connsiteX4" fmla="*/ 9833 w 9153833"/>
              <a:gd name="connsiteY4" fmla="*/ 0 h 3002134"/>
              <a:gd name="connsiteX0" fmla="*/ 9833 w 9163666"/>
              <a:gd name="connsiteY0" fmla="*/ 0 h 3002134"/>
              <a:gd name="connsiteX1" fmla="*/ 9153833 w 9163666"/>
              <a:gd name="connsiteY1" fmla="*/ 0 h 3002134"/>
              <a:gd name="connsiteX2" fmla="*/ 9163666 w 9163666"/>
              <a:gd name="connsiteY2" fmla="*/ 1202831 h 3002134"/>
              <a:gd name="connsiteX3" fmla="*/ 0 w 9163666"/>
              <a:gd name="connsiteY3" fmla="*/ 3002134 h 3002134"/>
              <a:gd name="connsiteX4" fmla="*/ 9833 w 9163666"/>
              <a:gd name="connsiteY4" fmla="*/ 0 h 30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666" h="3002134">
                <a:moveTo>
                  <a:pt x="9833" y="0"/>
                </a:moveTo>
                <a:lnTo>
                  <a:pt x="9153833" y="0"/>
                </a:lnTo>
                <a:cubicBezTo>
                  <a:pt x="9157111" y="400944"/>
                  <a:pt x="9160388" y="801887"/>
                  <a:pt x="9163666" y="1202831"/>
                </a:cubicBezTo>
                <a:lnTo>
                  <a:pt x="0" y="3002134"/>
                </a:lnTo>
                <a:cubicBezTo>
                  <a:pt x="3278" y="2001423"/>
                  <a:pt x="6555" y="1000711"/>
                  <a:pt x="98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4000" b="1" dirty="0"/>
              <a:t>TĚŠÍME SE NA VIDĚNOU…</a:t>
            </a:r>
          </a:p>
          <a:p>
            <a:pPr algn="ctr"/>
            <a:endParaRPr lang="cs-CZ" sz="4000" b="1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55A3E2B-1B6F-48C9-80DF-1891BF806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2512" y="3268796"/>
            <a:ext cx="5541095" cy="807541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>
                <a:latin typeface="Calibri" panose="020F0502020204030204" pitchFamily="34" charset="0"/>
                <a:cs typeface="Calibri" panose="020F0502020204030204" pitchFamily="34" charset="0"/>
              </a:rPr>
              <a:t>www.sapss-plzen.cz</a:t>
            </a:r>
          </a:p>
        </p:txBody>
      </p:sp>
      <p:pic>
        <p:nvPicPr>
          <p:cNvPr id="7" name="Obrázek 6" descr="Obsah obrázku logo, symbol, Grafika, Písmo&#10;&#10;Popis byl vytvořen automaticky">
            <a:extLst>
              <a:ext uri="{FF2B5EF4-FFF2-40B4-BE49-F238E27FC236}">
                <a16:creationId xmlns:a16="http://schemas.microsoft.com/office/drawing/2014/main" id="{9DBC55DE-E484-8445-2473-811246143A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596" y="4749748"/>
            <a:ext cx="1858260" cy="1061863"/>
          </a:xfrm>
          <a:prstGeom prst="rect">
            <a:avLst/>
          </a:prstGeom>
        </p:spPr>
      </p:pic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655A3E2B-1B6F-48C9-80DF-1891BF806F7F}"/>
              </a:ext>
            </a:extLst>
          </p:cNvPr>
          <p:cNvSpPr txBox="1">
            <a:spLocks/>
          </p:cNvSpPr>
          <p:nvPr/>
        </p:nvSpPr>
        <p:spPr>
          <a:xfrm>
            <a:off x="2771800" y="4914532"/>
            <a:ext cx="5541095" cy="807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sportovka.plzen</a:t>
            </a:r>
            <a:endParaRPr lang="cs-CZ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2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23" y="692696"/>
            <a:ext cx="4993482" cy="2160239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školní fotbalový tým</a:t>
            </a:r>
            <a:br>
              <a:rPr lang="cs-CZ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české divizi dorostu</a:t>
            </a:r>
            <a:br>
              <a:rPr lang="cs-CZ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b="1" dirty="0">
                <a:solidFill>
                  <a:srgbClr val="FFFFFF"/>
                </a:solidFill>
              </a:rPr>
            </a:br>
            <a:r>
              <a:rPr lang="cs-CZ" sz="4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SPORTOVNÍ ŠKOLA PLZEŇ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FBB89B-2275-4C3C-9CED-2E9296F84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4708" y="0"/>
            <a:ext cx="34792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5E51991-FD60-41D5-866A-3741DECB61D9}"/>
              </a:ext>
            </a:extLst>
          </p:cNvPr>
          <p:cNvSpPr/>
          <p:nvPr/>
        </p:nvSpPr>
        <p:spPr>
          <a:xfrm>
            <a:off x="-36512" y="3501008"/>
            <a:ext cx="9144000" cy="3356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637CC54-EA9A-42A1-BB56-B41C7F685E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r="3232"/>
          <a:stretch/>
        </p:blipFill>
        <p:spPr>
          <a:xfrm>
            <a:off x="4876631" y="3738212"/>
            <a:ext cx="4055081" cy="285914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2C42FBF-1612-4F16-A10B-A9B7C3FEE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5" b="7545"/>
          <a:stretch/>
        </p:blipFill>
        <p:spPr>
          <a:xfrm>
            <a:off x="251520" y="3754248"/>
            <a:ext cx="4464496" cy="284310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5E18C02-A472-480F-A7A1-0563026069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r="15112"/>
          <a:stretch/>
        </p:blipFill>
        <p:spPr>
          <a:xfrm>
            <a:off x="5868144" y="216024"/>
            <a:ext cx="3056164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8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99533"/>
            <a:ext cx="5739842" cy="4657660"/>
          </a:xfrm>
        </p:spPr>
        <p:txBody>
          <a:bodyPr>
            <a:normAutofit/>
          </a:bodyPr>
          <a:lstStyle/>
          <a:p>
            <a:r>
              <a:rPr lang="cs-CZ" sz="3000" b="1" dirty="0">
                <a:solidFill>
                  <a:srgbClr val="FFFFFF"/>
                </a:solidFill>
              </a:rPr>
              <a:t>Čtyřleté maturitní</a:t>
            </a:r>
            <a:br>
              <a:rPr lang="cs-CZ" sz="3000" b="1" dirty="0">
                <a:solidFill>
                  <a:srgbClr val="FFFFFF"/>
                </a:solidFill>
              </a:rPr>
            </a:br>
            <a:r>
              <a:rPr lang="cs-CZ" sz="3000" b="1" dirty="0">
                <a:solidFill>
                  <a:srgbClr val="FFFFFF"/>
                </a:solidFill>
              </a:rPr>
              <a:t>studium oboru</a:t>
            </a:r>
            <a:br>
              <a:rPr lang="cs-CZ" sz="3000" b="1" dirty="0">
                <a:solidFill>
                  <a:srgbClr val="FFFFFF"/>
                </a:solidFill>
              </a:rPr>
            </a:br>
            <a:r>
              <a:rPr lang="cs-CZ" sz="3000" b="1" dirty="0">
                <a:solidFill>
                  <a:schemeClr val="tx1"/>
                </a:solidFill>
                <a:latin typeface="Humnst777 Blk BT" panose="020B0803030504030204" pitchFamily="34" charset="0"/>
              </a:rPr>
              <a:t>EKONOMIKA A PODNIKÁNÍ</a:t>
            </a:r>
            <a:br>
              <a:rPr lang="cs-CZ" sz="3000" b="1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br>
              <a:rPr lang="cs-CZ" sz="3000" b="1" dirty="0">
                <a:solidFill>
                  <a:srgbClr val="FFFFFF"/>
                </a:solidFill>
              </a:rPr>
            </a:br>
            <a:r>
              <a:rPr lang="cs-CZ" sz="3000" b="1" dirty="0">
                <a:solidFill>
                  <a:srgbClr val="FFFFFF"/>
                </a:solidFill>
              </a:rPr>
              <a:t>se zaměřením:</a:t>
            </a:r>
            <a:br>
              <a:rPr lang="cs-CZ" sz="3000" b="1" dirty="0">
                <a:solidFill>
                  <a:srgbClr val="FFFFFF"/>
                </a:solidFill>
              </a:rPr>
            </a:br>
            <a:br>
              <a:rPr lang="cs-CZ" sz="3000" b="1" dirty="0">
                <a:solidFill>
                  <a:srgbClr val="FFFFFF"/>
                </a:solidFill>
              </a:rPr>
            </a:br>
            <a:r>
              <a:rPr lang="cs-CZ" sz="3000" b="1" dirty="0">
                <a:solidFill>
                  <a:srgbClr val="FFFFFF"/>
                </a:solidFill>
              </a:rPr>
              <a:t>Marketing a personální management</a:t>
            </a:r>
            <a:br>
              <a:rPr lang="cs-CZ" sz="3000" b="1" dirty="0">
                <a:solidFill>
                  <a:srgbClr val="FFFFFF"/>
                </a:solidFill>
              </a:rPr>
            </a:br>
            <a:r>
              <a:rPr lang="cs-CZ" sz="3000" b="1" dirty="0">
                <a:solidFill>
                  <a:srgbClr val="FFFFFF"/>
                </a:solidFill>
              </a:rPr>
              <a:t>Sportovní management</a:t>
            </a:r>
            <a:br>
              <a:rPr lang="cs-CZ" sz="3000" b="1" dirty="0">
                <a:solidFill>
                  <a:srgbClr val="FFFFFF"/>
                </a:solidFill>
              </a:rPr>
            </a:br>
            <a:r>
              <a:rPr lang="cs-CZ" sz="3000" b="1" dirty="0">
                <a:solidFill>
                  <a:srgbClr val="FFFFFF"/>
                </a:solidFill>
              </a:rPr>
              <a:t>Manažer zdravého životního stylu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FBB89B-2275-4C3C-9CED-2E9296F84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4708" y="0"/>
            <a:ext cx="34792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256">
            <a:off x="5480305" y="227469"/>
            <a:ext cx="3367892" cy="32641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378" y="3852811"/>
            <a:ext cx="2537952" cy="252851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95F257E-E1D4-4CDC-97BE-EDA69D1D3B77}"/>
              </a:ext>
            </a:extLst>
          </p:cNvPr>
          <p:cNvSpPr txBox="1"/>
          <p:nvPr/>
        </p:nvSpPr>
        <p:spPr>
          <a:xfrm>
            <a:off x="323528" y="5177977"/>
            <a:ext cx="5269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Nejsme škola jenom pro sportovce!</a:t>
            </a:r>
          </a:p>
          <a:p>
            <a:pPr algn="r"/>
            <a:r>
              <a:rPr lang="cs-CZ" sz="2800" b="1" dirty="0"/>
              <a:t>… i když sportem žijeme.</a:t>
            </a:r>
          </a:p>
        </p:txBody>
      </p:sp>
    </p:spTree>
    <p:extLst>
      <p:ext uri="{BB962C8B-B14F-4D97-AF65-F5344CB8AC3E}">
        <p14:creationId xmlns:p14="http://schemas.microsoft.com/office/powerpoint/2010/main" val="14360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4380" y="26336"/>
            <a:ext cx="8075240" cy="1026400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>
                <a:solidFill>
                  <a:srgbClr val="FF0000"/>
                </a:solidFill>
              </a:rPr>
              <a:t>Marketing a personální management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74441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cs-CZ" b="1" dirty="0"/>
              <a:t>naučíš se založit firmu a dále ji rozvíjet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cs-CZ" b="1" dirty="0"/>
              <a:t>zorientuješ se na finančním trhu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cs-CZ" b="1" dirty="0"/>
              <a:t>pochopíš význam ekonomických pojmů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cs-CZ" b="1" dirty="0"/>
              <a:t>vybereš účelnou reklamní strategii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cs-CZ" b="1" dirty="0"/>
              <a:t>naučíš se hospodařit s penězi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A5B999F-91F1-402B-9A0D-E041BE2AD658}"/>
              </a:ext>
            </a:extLst>
          </p:cNvPr>
          <p:cNvSpPr/>
          <p:nvPr/>
        </p:nvSpPr>
        <p:spPr>
          <a:xfrm>
            <a:off x="0" y="1052736"/>
            <a:ext cx="9144000" cy="5805264"/>
          </a:xfrm>
          <a:prstGeom prst="rect">
            <a:avLst/>
          </a:prstGeom>
          <a:solidFill>
            <a:schemeClr val="accent3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33B4D97-08C5-48CE-AA84-C987BA54587A}"/>
              </a:ext>
            </a:extLst>
          </p:cNvPr>
          <p:cNvSpPr txBox="1"/>
          <p:nvPr/>
        </p:nvSpPr>
        <p:spPr>
          <a:xfrm>
            <a:off x="457200" y="1268760"/>
            <a:ext cx="8435280" cy="58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koho je určené?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všechny, kteří vědí, že byznys hýbe světem a o peníze jde až v první řadě.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se naučím?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Pochopím, na jakých základech funguje ekonomika.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Dozvím se jak založit a rozvíjet vlastní firmu.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Zorientuji se ve světě marketingu.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Rozšifruji tajemné pojmy jako jsou např. finanční deriváty, monetární politika nebo globalizace, atd.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Kam po maturitě?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 ekonomického směru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třední management firem, bankovnictví, pojišťovnictví,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Vlastní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podnikání</a:t>
            </a:r>
          </a:p>
          <a:p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7A59F54-4688-4981-A1B9-7458E2F1D2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96" t="-3846" r="-23600"/>
          <a:stretch/>
        </p:blipFill>
        <p:spPr>
          <a:xfrm>
            <a:off x="7247244" y="4941352"/>
            <a:ext cx="1656000" cy="1656000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3958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4380" y="26336"/>
            <a:ext cx="8075240" cy="10264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FF0000"/>
                </a:solidFill>
              </a:rPr>
              <a:t>Sportovní management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74441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cs-CZ" b="1" dirty="0"/>
              <a:t>naučíš se založit firmu a dále ji rozvíjet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cs-CZ" b="1" dirty="0"/>
              <a:t>zorientuješ se na finančním trhu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cs-CZ" b="1" dirty="0"/>
              <a:t>pochopíš význam ekonomických pojmů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cs-CZ" b="1" dirty="0"/>
              <a:t>vybereš účelnou reklamní strategii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cs-CZ" b="1" dirty="0"/>
              <a:t>naučíš se hospodařit s penězi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A5B999F-91F1-402B-9A0D-E041BE2AD658}"/>
              </a:ext>
            </a:extLst>
          </p:cNvPr>
          <p:cNvSpPr/>
          <p:nvPr/>
        </p:nvSpPr>
        <p:spPr>
          <a:xfrm>
            <a:off x="0" y="1052736"/>
            <a:ext cx="9144000" cy="5805264"/>
          </a:xfrm>
          <a:prstGeom prst="rect">
            <a:avLst/>
          </a:prstGeom>
          <a:solidFill>
            <a:schemeClr val="accent3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33B4D97-08C5-48CE-AA84-C987BA54587A}"/>
              </a:ext>
            </a:extLst>
          </p:cNvPr>
          <p:cNvSpPr txBox="1"/>
          <p:nvPr/>
        </p:nvSpPr>
        <p:spPr>
          <a:xfrm>
            <a:off x="457200" y="1268760"/>
            <a:ext cx="8435280" cy="5425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koho je určené?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aktivní sportovce, hlavně fotbalisty a hokejisty, ale studují u nás i basketbalisté a zástupci dalších sportů.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se naučím?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vypadá lidské tělo a jak se chová v zátěži.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namasírovat,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zatejpovat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rehabilitovat a regenerovat.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naplánovat a sestavit sportovní trénink.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řídit ekonomiku sportovního klubu.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Kam po maturitě?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 tělovýchovného zaměření, fyzioterapie, psychologie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 ekonomického zaměření, management ve sportu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lastní podnikání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F5782A8-33AD-4BD4-AA43-774361DB8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40" r="-13847"/>
          <a:stretch/>
        </p:blipFill>
        <p:spPr>
          <a:xfrm>
            <a:off x="7259524" y="4941352"/>
            <a:ext cx="1632956" cy="1656000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01179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4380" y="26336"/>
            <a:ext cx="8075240" cy="10264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FF0000"/>
                </a:solidFill>
              </a:rPr>
              <a:t>Manažer zdravého životního stylu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74441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cs-CZ" b="1" dirty="0"/>
              <a:t>naučíš se založit firmu a dále ji rozvíjet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cs-CZ" b="1" dirty="0"/>
              <a:t>zorientuješ se na finančním trhu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cs-CZ" b="1" dirty="0"/>
              <a:t>pochopíš význam ekonomických pojmů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cs-CZ" b="1" dirty="0"/>
              <a:t>vybereš účelnou reklamní strategii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cs-CZ" b="1" dirty="0"/>
              <a:t>naučíš se hospodařit s penězi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A5B999F-91F1-402B-9A0D-E041BE2AD658}"/>
              </a:ext>
            </a:extLst>
          </p:cNvPr>
          <p:cNvSpPr/>
          <p:nvPr/>
        </p:nvSpPr>
        <p:spPr>
          <a:xfrm>
            <a:off x="0" y="1052736"/>
            <a:ext cx="9144000" cy="5805264"/>
          </a:xfrm>
          <a:prstGeom prst="rect">
            <a:avLst/>
          </a:prstGeom>
          <a:solidFill>
            <a:schemeClr val="accent3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33B4D97-08C5-48CE-AA84-C987BA54587A}"/>
              </a:ext>
            </a:extLst>
          </p:cNvPr>
          <p:cNvSpPr txBox="1"/>
          <p:nvPr/>
        </p:nvSpPr>
        <p:spPr>
          <a:xfrm>
            <a:off x="457200" y="1268760"/>
            <a:ext cx="8435280" cy="5425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koho je určené?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všechny, kteří vědí, že nejlepší investice je do vlastního zdraví a pro všechny, pro které je pohyb životním stylem.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se naučím?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Jaká je stavba našeho těla a jak jeho části fungují.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sestavit jídelníček a tréninkový plán.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provést tělesnou diagnostiku a pracovat s klientem v poradně.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namasírovat,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zatejpovat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Kam po maturitě?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 tělovýchovného zaměření, fyzioterapie, psychologie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 ekonomického zaměření, management ve sportu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lastní podnikání, wellnes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provozy v hotelích a sport. klubech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7DAA0F1-53BC-42CC-9C6E-13FC90A2D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50" t="-4879" r="-14219" b="-7338"/>
          <a:stretch/>
        </p:blipFill>
        <p:spPr>
          <a:xfrm>
            <a:off x="7236296" y="4941168"/>
            <a:ext cx="1656184" cy="1656184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50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32657"/>
            <a:ext cx="7776864" cy="1296144"/>
          </a:xfrm>
        </p:spPr>
        <p:txBody>
          <a:bodyPr anchor="ctr">
            <a:normAutofit/>
          </a:bodyPr>
          <a:lstStyle/>
          <a:p>
            <a:pPr algn="r"/>
            <a:r>
              <a:rPr lang="cs-CZ" sz="3600" b="1" dirty="0">
                <a:solidFill>
                  <a:schemeClr val="bg1"/>
                </a:solidFill>
              </a:rPr>
              <a:t>Školné na Sportovní a podnikatelské SŠ</a:t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8039202-EDDE-46AE-9FDD-138913E8E3F0}"/>
              </a:ext>
            </a:extLst>
          </p:cNvPr>
          <p:cNvSpPr/>
          <p:nvPr/>
        </p:nvSpPr>
        <p:spPr>
          <a:xfrm>
            <a:off x="-9833" y="0"/>
            <a:ext cx="9163666" cy="274604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9833 w 9153833"/>
              <a:gd name="connsiteY0" fmla="*/ 0 h 3002134"/>
              <a:gd name="connsiteX1" fmla="*/ 9153833 w 9153833"/>
              <a:gd name="connsiteY1" fmla="*/ 0 h 3002134"/>
              <a:gd name="connsiteX2" fmla="*/ 9153833 w 9153833"/>
              <a:gd name="connsiteY2" fmla="*/ 1556792 h 3002134"/>
              <a:gd name="connsiteX3" fmla="*/ 0 w 9153833"/>
              <a:gd name="connsiteY3" fmla="*/ 3002134 h 3002134"/>
              <a:gd name="connsiteX4" fmla="*/ 9833 w 9153833"/>
              <a:gd name="connsiteY4" fmla="*/ 0 h 3002134"/>
              <a:gd name="connsiteX0" fmla="*/ 9833 w 9163666"/>
              <a:gd name="connsiteY0" fmla="*/ 0 h 3002134"/>
              <a:gd name="connsiteX1" fmla="*/ 9153833 w 9163666"/>
              <a:gd name="connsiteY1" fmla="*/ 0 h 3002134"/>
              <a:gd name="connsiteX2" fmla="*/ 9163666 w 9163666"/>
              <a:gd name="connsiteY2" fmla="*/ 1202831 h 3002134"/>
              <a:gd name="connsiteX3" fmla="*/ 0 w 9163666"/>
              <a:gd name="connsiteY3" fmla="*/ 3002134 h 3002134"/>
              <a:gd name="connsiteX4" fmla="*/ 9833 w 9163666"/>
              <a:gd name="connsiteY4" fmla="*/ 0 h 30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666" h="3002134">
                <a:moveTo>
                  <a:pt x="9833" y="0"/>
                </a:moveTo>
                <a:lnTo>
                  <a:pt x="9153833" y="0"/>
                </a:lnTo>
                <a:cubicBezTo>
                  <a:pt x="9157111" y="400944"/>
                  <a:pt x="9160388" y="801887"/>
                  <a:pt x="9163666" y="1202831"/>
                </a:cubicBezTo>
                <a:lnTo>
                  <a:pt x="0" y="3002134"/>
                </a:lnTo>
                <a:cubicBezTo>
                  <a:pt x="3278" y="2001423"/>
                  <a:pt x="6555" y="1000711"/>
                  <a:pt x="98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4000" b="1" dirty="0"/>
              <a:t>PROČ PRÁVĚ K NÁM?</a:t>
            </a:r>
          </a:p>
          <a:p>
            <a:pPr algn="ctr"/>
            <a:endParaRPr lang="cs-CZ" sz="4000" b="1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31DCAD-7AB0-4CFF-BE05-784AFB2F4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780928"/>
            <a:ext cx="7848872" cy="3766185"/>
          </a:xfrm>
        </p:spPr>
        <p:txBody>
          <a:bodyPr>
            <a:normAutofit/>
          </a:bodyPr>
          <a:lstStyle/>
          <a:p>
            <a:pPr indent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FF0000"/>
                </a:solidFill>
              </a:rPr>
              <a:t> Protože</a:t>
            </a:r>
            <a:r>
              <a:rPr lang="cs-CZ" sz="2800" b="1" dirty="0"/>
              <a:t> nabízíme unikátní sportovní i nesportovní zaměření.</a:t>
            </a:r>
          </a:p>
          <a:p>
            <a:pPr indent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FF0000"/>
                </a:solidFill>
              </a:rPr>
              <a:t> Protože</a:t>
            </a:r>
            <a:r>
              <a:rPr lang="cs-CZ" sz="2800" b="1" dirty="0"/>
              <a:t> si zakládáme na nadstandardních vztazích mezi žáky a učiteli.</a:t>
            </a:r>
          </a:p>
          <a:p>
            <a:pPr indent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FF0000"/>
                </a:solidFill>
              </a:rPr>
              <a:t> Protože</a:t>
            </a:r>
            <a:r>
              <a:rPr lang="cs-CZ" sz="2800" b="1" dirty="0"/>
              <a:t> dokážeme spojit vzdělávání se sportem i u vrcholových sportovců.</a:t>
            </a:r>
          </a:p>
          <a:p>
            <a:pPr indent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FF0000"/>
                </a:solidFill>
              </a:rPr>
              <a:t> Protože</a:t>
            </a:r>
            <a:r>
              <a:rPr lang="cs-CZ" sz="2800" b="1" dirty="0"/>
              <a:t> víme, že je důležité učit se pro život a ne pro známky.</a:t>
            </a:r>
          </a:p>
        </p:txBody>
      </p:sp>
    </p:spTree>
    <p:extLst>
      <p:ext uri="{BB962C8B-B14F-4D97-AF65-F5344CB8AC3E}">
        <p14:creationId xmlns:p14="http://schemas.microsoft.com/office/powerpoint/2010/main" val="274564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uiExpand="1" build="p"/>
    </p:bldLst>
  </p:timing>
</p:sld>
</file>

<file path=ppt/theme/theme1.xml><?xml version="1.0" encoding="utf-8"?>
<a:theme xmlns:a="http://schemas.openxmlformats.org/drawingml/2006/main" name="Metropole">
  <a:themeElements>
    <a:clrScheme name="Metropo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Metropol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3ACF124-275F-44F2-8DE0-0A755069829B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tropole">
    <a:dk1>
      <a:sysClr val="windowText" lastClr="000000"/>
    </a:dk1>
    <a:lt1>
      <a:sysClr val="window" lastClr="FFFFFF"/>
    </a:lt1>
    <a:dk2>
      <a:srgbClr val="212121"/>
    </a:dk2>
    <a:lt2>
      <a:srgbClr val="636363"/>
    </a:lt2>
    <a:accent1>
      <a:srgbClr val="F03B5E"/>
    </a:accent1>
    <a:accent2>
      <a:srgbClr val="DC6FEC"/>
    </a:accent2>
    <a:accent3>
      <a:srgbClr val="60B1F2"/>
    </a:accent3>
    <a:accent4>
      <a:srgbClr val="6AD5BB"/>
    </a:accent4>
    <a:accent5>
      <a:srgbClr val="E8AB4E"/>
    </a:accent5>
    <a:accent6>
      <a:srgbClr val="F56447"/>
    </a:accent6>
    <a:hlink>
      <a:srgbClr val="8F8F8F"/>
    </a:hlink>
    <a:folHlink>
      <a:srgbClr val="A5A5A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3278</TotalTime>
  <Words>1171</Words>
  <Application>Microsoft Office PowerPoint</Application>
  <PresentationFormat>Předvádění na obrazovce (4:3)</PresentationFormat>
  <Paragraphs>221</Paragraphs>
  <Slides>35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Humnst777 Blk BT</vt:lpstr>
      <vt:lpstr>Symbol</vt:lpstr>
      <vt:lpstr>Times New Roman</vt:lpstr>
      <vt:lpstr>Wingdings</vt:lpstr>
      <vt:lpstr>Wingdings 2</vt:lpstr>
      <vt:lpstr>Metropole</vt:lpstr>
      <vt:lpstr>SPORTOVNÍ A PODNIKATELSKÁ střední škola</vt:lpstr>
      <vt:lpstr>Vítejte u nás…</vt:lpstr>
      <vt:lpstr>Vítejte u nás…</vt:lpstr>
      <vt:lpstr>školní fotbalový tým v české divizi dorostu  SPORTOVNÍ ŠKOLA PLZEŇ</vt:lpstr>
      <vt:lpstr>Čtyřleté maturitní studium oboru EKONOMIKA A PODNIKÁNÍ  se zaměřením:  Marketing a personální management Sportovní management Manažer zdravého životního stylu</vt:lpstr>
      <vt:lpstr>Marketing a personální management</vt:lpstr>
      <vt:lpstr>Sportovní management</vt:lpstr>
      <vt:lpstr>Manažer zdravého životního stylu</vt:lpstr>
      <vt:lpstr>Školné na Sportovní a podnikatelské SŠ </vt:lpstr>
      <vt:lpstr>Školné na Sportovní a podnikatelské SŠ </vt:lpstr>
      <vt:lpstr>Školné na Sportovní a podnikatelské SŠ </vt:lpstr>
      <vt:lpstr>Školné na Sportovní a podnikatelské SŠ </vt:lpstr>
      <vt:lpstr>Roman KREUZIGER</vt:lpstr>
      <vt:lpstr>Dominik KUBALÍK</vt:lpstr>
      <vt:lpstr>Miloš KRATOCHVÍL</vt:lpstr>
      <vt:lpstr>David JIŘÍČEK</vt:lpstr>
      <vt:lpstr>Lukáš KAŇÁK</vt:lpstr>
      <vt:lpstr>Michaela GRÜNOVÁ</vt:lpstr>
      <vt:lpstr>Luboš KASTNER</vt:lpstr>
      <vt:lpstr>Školné na Sportovní a podnikatelské SŠ </vt:lpstr>
      <vt:lpstr>Školné na Sportovní a podnikatelské SŠ </vt:lpstr>
      <vt:lpstr>Školné na Sportovní a podnikatelské SŠ </vt:lpstr>
      <vt:lpstr>Školné na Sportovní a podnikatelské SŠ </vt:lpstr>
      <vt:lpstr>Školné na Sportovní a podnikatelské SŠ </vt:lpstr>
      <vt:lpstr>Školné na Sportovní a podnikatelské SŠ </vt:lpstr>
      <vt:lpstr>Školné na Sportovní a podnikatelské SŠ </vt:lpstr>
      <vt:lpstr>Školné na Sportovní a podnikatelské SŠ </vt:lpstr>
      <vt:lpstr>Školné na Sportovní a podnikatelské SŠ </vt:lpstr>
      <vt:lpstr>Školné na Sportovní a podnikatelské SŠ </vt:lpstr>
      <vt:lpstr>Školné na Sportovní a podnikatelské SŠ </vt:lpstr>
      <vt:lpstr>Školné na Sportovní a podnikatelské SŠ </vt:lpstr>
      <vt:lpstr>Školné na Sportovní a podnikatelské SŠ </vt:lpstr>
      <vt:lpstr>Školné na Sportovní a podnikatelské SŠ </vt:lpstr>
      <vt:lpstr>Kde nás najdete?               …navštivte nás!</vt:lpstr>
      <vt:lpstr>Sportovní a podnikatelská střední škola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Smoking</dc:creator>
  <cp:lastModifiedBy>Fulín Tomáš</cp:lastModifiedBy>
  <cp:revision>181</cp:revision>
  <cp:lastPrinted>2023-09-27T08:05:50Z</cp:lastPrinted>
  <dcterms:created xsi:type="dcterms:W3CDTF">2013-08-25T23:34:26Z</dcterms:created>
  <dcterms:modified xsi:type="dcterms:W3CDTF">2025-10-03T06:42:56Z</dcterms:modified>
</cp:coreProperties>
</file>