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C458A-2E30-426B-99B5-B368F8B2C3BE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70C5B-BF04-4713-A566-9F3BE48507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90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0C5B-BF04-4713-A566-9F3BE485079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2854C1-0D5C-4FD8-8BC1-47595BAF9C66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96C84E-ADD1-466B-9574-3CB482FE606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microsoft.com/office/2007/relationships/hdphoto" Target="../media/hdphoto11.wdp"/><Relationship Id="rId4" Type="http://schemas.openxmlformats.org/officeDocument/2006/relationships/image" Target="../media/image12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Popis svalů lidského těla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344816" cy="496855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Lidské  tělo obsahuje více než 600 svalů, které tvoří 32- 36% jeho hmotnosti</a:t>
            </a:r>
          </a:p>
          <a:p>
            <a:pPr algn="l"/>
            <a:r>
              <a:rPr lang="cs-CZ" b="1" u="sng" dirty="0" smtClean="0">
                <a:solidFill>
                  <a:schemeClr val="tx1"/>
                </a:solidFill>
              </a:rPr>
              <a:t>Svalovou tkáň dělíme do 3 skupin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Svalstvo příčně pruhované neboli kosterní</a:t>
            </a:r>
            <a:r>
              <a:rPr lang="cs-CZ" dirty="0" smtClean="0">
                <a:solidFill>
                  <a:schemeClr val="tx1"/>
                </a:solidFill>
              </a:rPr>
              <a:t>- upíná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se na kostru, je ovládána naší vůlí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Svalstvo hladké neboli orgánové</a:t>
            </a:r>
            <a:r>
              <a:rPr lang="cs-CZ" dirty="0" smtClean="0">
                <a:solidFill>
                  <a:schemeClr val="tx1"/>
                </a:solidFill>
              </a:rPr>
              <a:t>- je  součástí 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     některých orgánů např. trávicí trubice, dýchací 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     trubice, děloha- nelze je ovládat vůlí  (řízeno CNS)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Svalovina srdeční- </a:t>
            </a:r>
            <a:r>
              <a:rPr lang="cs-CZ" dirty="0" smtClean="0">
                <a:solidFill>
                  <a:schemeClr val="tx1"/>
                </a:solidFill>
              </a:rPr>
              <a:t>podobá se svalovině příčně 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     pruhované, ale nelze ji ovládat naší vůlí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Zde je přehled nejdůležitějších svalů lidského těla 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rozdělených podle jednotlivých částí těla: svaly hlavy a krku, svaly 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hrudníku, břicha, zad, horní a dolní končetiny: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15" t="31347" r="14730" b="34603"/>
          <a:stretch/>
        </p:blipFill>
        <p:spPr bwMode="auto">
          <a:xfrm>
            <a:off x="6813733" y="1988840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34812" r="63006" b="32594"/>
          <a:stretch/>
        </p:blipFill>
        <p:spPr bwMode="auto">
          <a:xfrm>
            <a:off x="6813733" y="3212976"/>
            <a:ext cx="1440160" cy="106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8" t="43368" r="39803" b="24130"/>
          <a:stretch/>
        </p:blipFill>
        <p:spPr bwMode="auto">
          <a:xfrm>
            <a:off x="6813733" y="4509120"/>
            <a:ext cx="1368152" cy="105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5508104" y="2528900"/>
            <a:ext cx="1305629" cy="2520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4355976" y="3392996"/>
            <a:ext cx="2457757" cy="1080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300192" y="4725144"/>
            <a:ext cx="513541" cy="313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36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4680520" cy="4929337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</a:rPr>
              <a:t>Svaly hlavy </a:t>
            </a:r>
            <a:r>
              <a:rPr lang="cs-CZ" dirty="0" smtClean="0">
                <a:solidFill>
                  <a:schemeClr val="tx1"/>
                </a:solidFill>
              </a:rPr>
              <a:t>dělíme na </a:t>
            </a:r>
            <a:r>
              <a:rPr lang="cs-CZ" b="1" dirty="0" smtClean="0">
                <a:solidFill>
                  <a:schemeClr val="tx1"/>
                </a:solidFill>
              </a:rPr>
              <a:t>svaly žvýkací </a:t>
            </a:r>
            <a:r>
              <a:rPr lang="cs-CZ" dirty="0" smtClean="0">
                <a:solidFill>
                  <a:schemeClr val="tx1"/>
                </a:solidFill>
              </a:rPr>
              <a:t>(sval žvýkací a </a:t>
            </a:r>
            <a:r>
              <a:rPr lang="cs-CZ" dirty="0" err="1" smtClean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  spánkový) a </a:t>
            </a:r>
            <a:r>
              <a:rPr lang="cs-CZ" b="1" dirty="0" smtClean="0">
                <a:solidFill>
                  <a:schemeClr val="tx1"/>
                </a:solidFill>
              </a:rPr>
              <a:t>svaly mimické</a:t>
            </a:r>
            <a:r>
              <a:rPr lang="cs-CZ" dirty="0" smtClean="0">
                <a:solidFill>
                  <a:schemeClr val="tx1"/>
                </a:solidFill>
              </a:rPr>
              <a:t>. Ty se upínají do podkoží a jejich pomocí ovládáme naši mimiku (sval čelní, týlní, tvářový, </a:t>
            </a:r>
            <a:r>
              <a:rPr lang="cs-CZ" dirty="0" err="1" smtClean="0">
                <a:solidFill>
                  <a:schemeClr val="tx1"/>
                </a:solidFill>
              </a:rPr>
              <a:t>usmívací</a:t>
            </a:r>
            <a:r>
              <a:rPr lang="cs-CZ" dirty="0" smtClean="0">
                <a:solidFill>
                  <a:schemeClr val="tx1"/>
                </a:solidFill>
              </a:rPr>
              <a:t>, okrouhlý sval  očí a úst…).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u="sng" dirty="0" smtClean="0">
                <a:solidFill>
                  <a:schemeClr val="tx1"/>
                </a:solidFill>
              </a:rPr>
              <a:t>Svaly krku</a:t>
            </a:r>
            <a:r>
              <a:rPr lang="cs-CZ" dirty="0" smtClean="0">
                <a:solidFill>
                  <a:schemeClr val="tx1"/>
                </a:solidFill>
              </a:rPr>
              <a:t>  mají za úkol konat pohyby hlavy (předklon, záklon, předsunutí, úklony, rotace) Patří sem: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                      - kývač hlavy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                      - svaly kloněné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                      - podkožní sval krku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88832" cy="720080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Svaly hlavy a krku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" r="3723" b="3643"/>
          <a:stretch/>
        </p:blipFill>
        <p:spPr bwMode="auto">
          <a:xfrm>
            <a:off x="4788024" y="1364776"/>
            <a:ext cx="4340113" cy="506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3491880" y="4365104"/>
            <a:ext cx="388843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3779912" y="4725144"/>
            <a:ext cx="3888432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4211960" y="5085184"/>
            <a:ext cx="2304256" cy="57606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3779912" y="4725144"/>
            <a:ext cx="3744416" cy="108012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9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864096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Svaly hrudníku a břicha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27" t="26053" r="25323" b="19287"/>
          <a:stretch/>
        </p:blipFill>
        <p:spPr bwMode="auto">
          <a:xfrm>
            <a:off x="2195736" y="1340768"/>
            <a:ext cx="3425588" cy="28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18881" y="2279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Velký sval prsní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21324" y="2215139"/>
            <a:ext cx="240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Malý sval prsní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21324" y="1844824"/>
            <a:ext cx="240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Sval podklíčkový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21324" y="2746487"/>
            <a:ext cx="226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Přední sval pilovitý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21324" y="3115819"/>
            <a:ext cx="327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Vedle těchto povrchových svalů jsou i svaly hluboké- tzv. mezižeberní, které jsou hlavními svaly dýchacími</a:t>
            </a:r>
            <a:endParaRPr lang="cs-CZ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67" r="28903"/>
          <a:stretch/>
        </p:blipFill>
        <p:spPr bwMode="auto">
          <a:xfrm>
            <a:off x="2558031" y="4152206"/>
            <a:ext cx="2518025" cy="245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076056" y="538003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Přímý sval břišní</a:t>
            </a:r>
            <a:r>
              <a:rPr lang="cs-CZ" dirty="0" smtClean="0"/>
              <a:t>- hlavní ohybač trupu+ tzv. břišní lis (vyměšování, kašel…)+ udržuje orgány dutiny břišní ve správném postavení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76056" y="46531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Šikmý sval břišní-</a:t>
            </a:r>
            <a:r>
              <a:rPr lang="cs-CZ" dirty="0" smtClean="0"/>
              <a:t>flexe a rotace trupu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1404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2" y="1399290"/>
            <a:ext cx="2448272" cy="5126054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Svaly zad dělíme na hluboké a povrchové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Hlubokým svalem je tzv. vzpřimovač trupu- </a:t>
            </a:r>
            <a:r>
              <a:rPr lang="cs-CZ" dirty="0" smtClean="0">
                <a:solidFill>
                  <a:schemeClr val="tx1"/>
                </a:solidFill>
              </a:rPr>
              <a:t>2 mohutné svalové valy od kosti křížové až na kost týlní- spojuje jednotlivé obratle a je hlavním posturálním svalem (udržení vzpřímené polohy těla)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Povrchové svaly </a:t>
            </a:r>
            <a:r>
              <a:rPr lang="cs-CZ" dirty="0" smtClean="0">
                <a:solidFill>
                  <a:schemeClr val="tx1"/>
                </a:solidFill>
              </a:rPr>
              <a:t>jsou- </a:t>
            </a:r>
            <a:r>
              <a:rPr lang="cs-CZ" b="1" dirty="0" smtClean="0">
                <a:solidFill>
                  <a:schemeClr val="tx1"/>
                </a:solidFill>
              </a:rPr>
              <a:t>sval trapézový, široký sval zádový, svaly </a:t>
            </a:r>
            <a:r>
              <a:rPr lang="cs-CZ" b="1" dirty="0" err="1" smtClean="0">
                <a:solidFill>
                  <a:schemeClr val="tx1"/>
                </a:solidFill>
              </a:rPr>
              <a:t>rhombické</a:t>
            </a:r>
            <a:r>
              <a:rPr lang="cs-CZ" b="1" dirty="0" smtClean="0">
                <a:solidFill>
                  <a:schemeClr val="tx1"/>
                </a:solidFill>
              </a:rPr>
              <a:t>, svaly lopatky ( velký a malý sval oblý, sval </a:t>
            </a:r>
            <a:r>
              <a:rPr lang="cs-CZ" b="1" dirty="0" err="1" smtClean="0">
                <a:solidFill>
                  <a:schemeClr val="tx1"/>
                </a:solidFill>
              </a:rPr>
              <a:t>nadhřebenový</a:t>
            </a:r>
            <a:r>
              <a:rPr lang="cs-CZ" b="1" dirty="0" smtClean="0">
                <a:solidFill>
                  <a:schemeClr val="tx1"/>
                </a:solidFill>
              </a:rPr>
              <a:t> a </a:t>
            </a:r>
            <a:r>
              <a:rPr lang="cs-CZ" b="1" dirty="0" err="1" smtClean="0">
                <a:solidFill>
                  <a:schemeClr val="tx1"/>
                </a:solidFill>
              </a:rPr>
              <a:t>podhřebenový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864096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Svaly zad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2" r="6098"/>
          <a:stretch/>
        </p:blipFill>
        <p:spPr bwMode="auto">
          <a:xfrm>
            <a:off x="4455280" y="1399289"/>
            <a:ext cx="371219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23928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Sval trapézový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31840" y="384756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Široký sval zádový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32240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Svaly </a:t>
            </a:r>
            <a:r>
              <a:rPr lang="cs-CZ" b="1" dirty="0" err="1" smtClean="0"/>
              <a:t>rhombické</a:t>
            </a:r>
            <a:endParaRPr lang="cs-CZ" b="1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32227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436096" y="2389530"/>
            <a:ext cx="216024" cy="3193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6732240" y="2708920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6588224" y="2708920"/>
            <a:ext cx="432048" cy="4726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6588224" y="2996952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131840" y="318161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Sval </a:t>
            </a:r>
            <a:r>
              <a:rPr lang="cs-CZ" b="1" dirty="0" err="1" smtClean="0"/>
              <a:t>podhřebenový</a:t>
            </a:r>
            <a:endParaRPr lang="cs-CZ" b="1" dirty="0"/>
          </a:p>
        </p:txBody>
      </p:sp>
      <p:cxnSp>
        <p:nvCxnSpPr>
          <p:cNvPr id="23" name="Přímá spojnice se šipkou 22"/>
          <p:cNvCxnSpPr/>
          <p:nvPr/>
        </p:nvCxnSpPr>
        <p:spPr>
          <a:xfrm flipV="1">
            <a:off x="4788024" y="3504783"/>
            <a:ext cx="432048" cy="1402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164288" y="22048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Sval </a:t>
            </a:r>
            <a:r>
              <a:rPr lang="cs-CZ" b="1" dirty="0" err="1" smtClean="0"/>
              <a:t>nadhřebenový</a:t>
            </a:r>
            <a:endParaRPr lang="cs-CZ" b="1" dirty="0"/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7164288" y="2708920"/>
            <a:ext cx="144016" cy="2363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07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4015680" cy="4388238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Svaly horní končetiny dělíme na svaly ramene, paže a předloktí. </a:t>
            </a:r>
            <a:r>
              <a:rPr lang="cs-CZ" sz="2400" dirty="0">
                <a:solidFill>
                  <a:schemeClr val="tx1"/>
                </a:solidFill>
              </a:rPr>
              <a:t>P</a:t>
            </a:r>
            <a:r>
              <a:rPr lang="cs-CZ" sz="2400" dirty="0" smtClean="0">
                <a:solidFill>
                  <a:schemeClr val="tx1"/>
                </a:solidFill>
              </a:rPr>
              <a:t>atří sem sval deltový (a), dvouhlavý sval pažní (biceps) (b), trojhlavý sval pažní (triceps) </a:t>
            </a:r>
            <a:r>
              <a:rPr lang="cs-CZ" sz="2400" dirty="0">
                <a:solidFill>
                  <a:schemeClr val="tx1"/>
                </a:solidFill>
              </a:rPr>
              <a:t>(c)</a:t>
            </a:r>
            <a:r>
              <a:rPr lang="cs-CZ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</a:rPr>
              <a:t>vřetenopažní</a:t>
            </a:r>
            <a:r>
              <a:rPr lang="cs-CZ" sz="2400" dirty="0" smtClean="0">
                <a:solidFill>
                  <a:schemeClr val="tx1"/>
                </a:solidFill>
              </a:rPr>
              <a:t> sval (d), natahovače prstů a zápěstí (e), ohýbače prstů a zápěstí …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08912" cy="720080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Svaly horní končetiny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378" r="23043" b="44717"/>
          <a:stretch/>
        </p:blipFill>
        <p:spPr bwMode="auto">
          <a:xfrm>
            <a:off x="5773677" y="1340767"/>
            <a:ext cx="1309512" cy="123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6507" r="10139"/>
          <a:stretch/>
        </p:blipFill>
        <p:spPr bwMode="auto">
          <a:xfrm>
            <a:off x="7239729" y="3212976"/>
            <a:ext cx="1345692" cy="251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67" t="35714" r="20220" b="29720"/>
          <a:stretch/>
        </p:blipFill>
        <p:spPr bwMode="auto">
          <a:xfrm>
            <a:off x="7380312" y="1340767"/>
            <a:ext cx="1064526" cy="169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9" r="8048"/>
          <a:stretch/>
        </p:blipFill>
        <p:spPr bwMode="auto">
          <a:xfrm>
            <a:off x="5677381" y="2708920"/>
            <a:ext cx="1185015" cy="395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48064" y="1484784"/>
            <a:ext cx="52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(a)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44838" y="1340767"/>
            <a:ext cx="5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(b)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444838" y="3645024"/>
            <a:ext cx="5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(c)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12722" y="3212976"/>
            <a:ext cx="5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(d)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5773677" y="3397642"/>
            <a:ext cx="31049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412722" y="4149080"/>
            <a:ext cx="5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(e)</a:t>
            </a:r>
            <a:endParaRPr lang="cs-CZ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5773677" y="4333746"/>
            <a:ext cx="49621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8100392" y="4014356"/>
            <a:ext cx="485029" cy="1347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8100392" y="4014356"/>
            <a:ext cx="485029" cy="5040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0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179511" y="1268760"/>
            <a:ext cx="3500261" cy="5445224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Svaly dolní končetiny dělíme na svaly pánve, svaly stehna a svaly bérce.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Svaly pánve: 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Sval </a:t>
            </a:r>
            <a:r>
              <a:rPr lang="cs-CZ" dirty="0" err="1" smtClean="0">
                <a:solidFill>
                  <a:schemeClr val="tx1"/>
                </a:solidFill>
              </a:rPr>
              <a:t>bedrokyčlostehenní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Sval hýžďový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Napínač stehenní povázky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Stehno zepředu: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Čtyřhlavý stehenní (kvadriceps)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Krejčovský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Stehno zezadu: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Dvouhlavý stehenní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Poloblanitý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pološlašitý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u="sng" dirty="0" smtClean="0">
                <a:solidFill>
                  <a:schemeClr val="tx1"/>
                </a:solidFill>
              </a:rPr>
              <a:t>Bérec: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Přední sval holenní, trojhlavý sval lýtkový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88832" cy="792088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Svaly dolní končetiny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9" t="4401" r="45966"/>
          <a:stretch/>
        </p:blipFill>
        <p:spPr bwMode="auto">
          <a:xfrm>
            <a:off x="5626430" y="3284984"/>
            <a:ext cx="15149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0" t="2892" r="28929" b="53041"/>
          <a:stretch/>
        </p:blipFill>
        <p:spPr bwMode="auto">
          <a:xfrm>
            <a:off x="7156678" y="1412776"/>
            <a:ext cx="165891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98" y="1268760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22" t="2985" r="38537" b="6030"/>
          <a:stretch/>
        </p:blipFill>
        <p:spPr bwMode="auto">
          <a:xfrm>
            <a:off x="3679773" y="3202335"/>
            <a:ext cx="1064525" cy="346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2915816" y="2060848"/>
            <a:ext cx="271061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1835696" y="2060848"/>
            <a:ext cx="5688632" cy="894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131840" y="2708920"/>
            <a:ext cx="4176464" cy="49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106498" y="3346756"/>
            <a:ext cx="229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Dvouhlavý stehenní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8251517" y="2842700"/>
            <a:ext cx="82647" cy="595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8251517" y="2842700"/>
            <a:ext cx="208915" cy="595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7106498" y="3716088"/>
            <a:ext cx="185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Krejčovský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7423425" y="42210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Kvadriceps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 flipH="1" flipV="1">
            <a:off x="6228184" y="4221088"/>
            <a:ext cx="1224136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5796136" y="440575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Přímá spojnice se šipkou 6149"/>
          <p:cNvCxnSpPr/>
          <p:nvPr/>
        </p:nvCxnSpPr>
        <p:spPr>
          <a:xfrm flipH="1">
            <a:off x="6297065" y="4405754"/>
            <a:ext cx="1224136" cy="3913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ovéPole 6151"/>
          <p:cNvSpPr txBox="1"/>
          <p:nvPr/>
        </p:nvSpPr>
        <p:spPr>
          <a:xfrm>
            <a:off x="4932040" y="30689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Poloblanitý,pološlašitý</a:t>
            </a:r>
            <a:endParaRPr lang="cs-CZ" dirty="0"/>
          </a:p>
        </p:txBody>
      </p:sp>
      <p:cxnSp>
        <p:nvCxnSpPr>
          <p:cNvPr id="6154" name="Přímá spojnice se šipkou 6153"/>
          <p:cNvCxnSpPr/>
          <p:nvPr/>
        </p:nvCxnSpPr>
        <p:spPr>
          <a:xfrm flipV="1">
            <a:off x="6840252" y="2708920"/>
            <a:ext cx="900100" cy="493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7" name="Přímá spojnice se šipkou 6156"/>
          <p:cNvCxnSpPr/>
          <p:nvPr/>
        </p:nvCxnSpPr>
        <p:spPr>
          <a:xfrm flipV="1">
            <a:off x="5925398" y="3094728"/>
            <a:ext cx="1814954" cy="1076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ovéPole 6159"/>
          <p:cNvSpPr txBox="1"/>
          <p:nvPr/>
        </p:nvSpPr>
        <p:spPr>
          <a:xfrm>
            <a:off x="7156678" y="5661248"/>
            <a:ext cx="19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Přední holenní</a:t>
            </a:r>
            <a:endParaRPr lang="cs-CZ" dirty="0"/>
          </a:p>
        </p:txBody>
      </p:sp>
      <p:sp>
        <p:nvSpPr>
          <p:cNvPr id="6165" name="TextovéPole 6164"/>
          <p:cNvSpPr txBox="1"/>
          <p:nvPr/>
        </p:nvSpPr>
        <p:spPr>
          <a:xfrm>
            <a:off x="6383881" y="6237312"/>
            <a:ext cx="243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Vnitřní hlava tricepsu</a:t>
            </a:r>
            <a:endParaRPr lang="cs-CZ" dirty="0"/>
          </a:p>
        </p:txBody>
      </p:sp>
      <p:cxnSp>
        <p:nvCxnSpPr>
          <p:cNvPr id="6167" name="Přímá spojnice se šipkou 6166"/>
          <p:cNvCxnSpPr/>
          <p:nvPr/>
        </p:nvCxnSpPr>
        <p:spPr>
          <a:xfrm flipV="1">
            <a:off x="3131840" y="4590420"/>
            <a:ext cx="792088" cy="10708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9" name="Přímá spojnice se šipkou 6168"/>
          <p:cNvCxnSpPr/>
          <p:nvPr/>
        </p:nvCxnSpPr>
        <p:spPr>
          <a:xfrm flipV="1">
            <a:off x="3131840" y="4590420"/>
            <a:ext cx="1224136" cy="10708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1" name="Přímá spojnice se šipkou 6170"/>
          <p:cNvCxnSpPr/>
          <p:nvPr/>
        </p:nvCxnSpPr>
        <p:spPr>
          <a:xfrm flipV="1">
            <a:off x="3131840" y="5501553"/>
            <a:ext cx="792088" cy="159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64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Použité zdroje: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Eduard Kočárek, Biologie člověka, </a:t>
            </a:r>
            <a:r>
              <a:rPr lang="cs-CZ" sz="2000" dirty="0" err="1">
                <a:solidFill>
                  <a:schemeClr val="tx1"/>
                </a:solidFill>
              </a:rPr>
              <a:t>Scientia</a:t>
            </a:r>
            <a:r>
              <a:rPr lang="cs-CZ" sz="2000" dirty="0">
                <a:solidFill>
                  <a:schemeClr val="tx1"/>
                </a:solidFill>
              </a:rPr>
              <a:t> 2010, ISBN 978- 80- 86960- 47- 0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search.creativecommons.org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35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364</TotalTime>
  <Words>476</Words>
  <Application>Microsoft Office PowerPoint</Application>
  <PresentationFormat>Předvádění na obrazovce (4:3)</PresentationFormat>
  <Paragraphs>68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Vlnění</vt:lpstr>
      <vt:lpstr>Popis svalů lidského těla</vt:lpstr>
      <vt:lpstr>Svaly hlavy a krku</vt:lpstr>
      <vt:lpstr>Svaly hrudníku a břicha</vt:lpstr>
      <vt:lpstr>Svaly zad</vt:lpstr>
      <vt:lpstr>Svaly horní končetiny</vt:lpstr>
      <vt:lpstr>Svaly dolní končetiny</vt:lpstr>
      <vt:lpstr>Použité zdroje: Eduard Kočárek, Biologie člověka, Scientia 2010, ISBN 978- 80- 86960- 47- 0 search.creativecommons.org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 svalů lidského těla</dc:title>
  <dc:creator>Šlechta Marek</dc:creator>
  <cp:lastModifiedBy>Šlechta Marek</cp:lastModifiedBy>
  <cp:revision>17</cp:revision>
  <dcterms:created xsi:type="dcterms:W3CDTF">2014-03-03T08:03:00Z</dcterms:created>
  <dcterms:modified xsi:type="dcterms:W3CDTF">2014-03-03T14:07:29Z</dcterms:modified>
</cp:coreProperties>
</file>