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5AF-A83D-46C5-BD19-60DC0779D7D8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011F-C465-415C-8E07-EDD1182969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5AF-A83D-46C5-BD19-60DC0779D7D8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011F-C465-415C-8E07-EDD1182969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5AF-A83D-46C5-BD19-60DC0779D7D8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011F-C465-415C-8E07-EDD1182969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5AF-A83D-46C5-BD19-60DC0779D7D8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011F-C465-415C-8E07-EDD1182969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5AF-A83D-46C5-BD19-60DC0779D7D8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011F-C465-415C-8E07-EDD1182969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5AF-A83D-46C5-BD19-60DC0779D7D8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011F-C465-415C-8E07-EDD1182969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5AF-A83D-46C5-BD19-60DC0779D7D8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011F-C465-415C-8E07-EDD1182969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5AF-A83D-46C5-BD19-60DC0779D7D8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011F-C465-415C-8E07-EDD1182969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5AF-A83D-46C5-BD19-60DC0779D7D8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011F-C465-415C-8E07-EDD1182969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5AF-A83D-46C5-BD19-60DC0779D7D8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011F-C465-415C-8E07-EDD1182969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AB5AF-A83D-46C5-BD19-60DC0779D7D8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011F-C465-415C-8E07-EDD118296961}" type="slidenum">
              <a:rPr lang="cs-CZ" smtClean="0"/>
              <a:t>‹#›</a:t>
            </a:fld>
            <a:endParaRPr lang="cs-CZ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24AB5AF-A83D-46C5-BD19-60DC0779D7D8}" type="datetimeFigureOut">
              <a:rPr lang="cs-CZ" smtClean="0"/>
              <a:t>12.12.2013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366011F-C465-415C-8E07-EDD11829696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75725"/>
            <a:ext cx="8208912" cy="809060"/>
          </a:xfrm>
        </p:spPr>
        <p:txBody>
          <a:bodyPr/>
          <a:lstStyle/>
          <a:p>
            <a:r>
              <a:rPr lang="cs-CZ" b="1" u="sng" dirty="0"/>
              <a:t>Opěrná soustava 2- spojení kostí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3568" y="1484785"/>
            <a:ext cx="7416824" cy="1224135"/>
          </a:xfrm>
        </p:spPr>
        <p:txBody>
          <a:bodyPr/>
          <a:lstStyle/>
          <a:p>
            <a:endParaRPr lang="cs-CZ" sz="1800" b="1" dirty="0" smtClean="0"/>
          </a:p>
          <a:p>
            <a:endParaRPr lang="cs-CZ" sz="1800" b="1" dirty="0"/>
          </a:p>
          <a:p>
            <a:endParaRPr lang="cs-CZ" sz="1800" b="1" dirty="0" smtClean="0"/>
          </a:p>
          <a:p>
            <a:endParaRPr lang="cs-CZ" sz="1800" b="1" dirty="0"/>
          </a:p>
          <a:p>
            <a:endParaRPr lang="cs-CZ" sz="1800" b="1" dirty="0" smtClean="0"/>
          </a:p>
          <a:p>
            <a:r>
              <a:rPr lang="cs-CZ" sz="1800" b="1" dirty="0" smtClean="0"/>
              <a:t> </a:t>
            </a:r>
            <a:r>
              <a:rPr lang="cs-CZ" sz="1600" b="1" dirty="0" smtClean="0"/>
              <a:t>Spojení </a:t>
            </a:r>
            <a:r>
              <a:rPr lang="cs-CZ" sz="1600" b="1" dirty="0"/>
              <a:t>kostí</a:t>
            </a:r>
            <a:r>
              <a:rPr lang="cs-CZ" sz="1600" dirty="0"/>
              <a:t> v těle je </a:t>
            </a:r>
            <a:r>
              <a:rPr lang="cs-CZ" sz="1600" b="1" dirty="0"/>
              <a:t>pohyblivé</a:t>
            </a:r>
            <a:r>
              <a:rPr lang="cs-CZ" sz="1600" dirty="0"/>
              <a:t> (pomocí kloubu) </a:t>
            </a:r>
            <a:r>
              <a:rPr lang="cs-CZ" sz="1600" dirty="0" smtClean="0"/>
              <a:t>a </a:t>
            </a:r>
            <a:r>
              <a:rPr lang="cs-CZ" sz="1600" b="1" dirty="0"/>
              <a:t>nepohyblivé</a:t>
            </a:r>
            <a:r>
              <a:rPr lang="cs-CZ" sz="1600" dirty="0"/>
              <a:t> (přes chrupavku, vazivo nebo tvořené </a:t>
            </a:r>
            <a:r>
              <a:rPr lang="cs-CZ" sz="1600" dirty="0" smtClean="0"/>
              <a:t>srůstem </a:t>
            </a:r>
            <a:r>
              <a:rPr lang="cs-CZ" sz="1600" dirty="0"/>
              <a:t>kostí)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09442" y="3933056"/>
            <a:ext cx="3471277" cy="259228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83568" y="2276872"/>
            <a:ext cx="7560840" cy="1512168"/>
          </a:xfrm>
        </p:spPr>
        <p:txBody>
          <a:bodyPr/>
          <a:lstStyle/>
          <a:p>
            <a:r>
              <a:rPr lang="cs-CZ" sz="1600" b="1" dirty="0" smtClean="0"/>
              <a:t>Spojení nepohyblivé přes -chrupavku </a:t>
            </a:r>
            <a:r>
              <a:rPr lang="cs-CZ" sz="1600" dirty="0" smtClean="0"/>
              <a:t>(tzv. synchondróza)- příkladem je stydká spona (symfýza) mezi stydkými kostmi, která uzavírá pánevní oblouk</a:t>
            </a:r>
          </a:p>
          <a:p>
            <a:r>
              <a:rPr lang="cs-CZ" sz="1600" dirty="0"/>
              <a:t> </a:t>
            </a:r>
            <a:r>
              <a:rPr lang="cs-CZ" sz="1600" dirty="0" smtClean="0"/>
              <a:t>                                        </a:t>
            </a:r>
            <a:r>
              <a:rPr lang="cs-CZ" sz="1600" b="1" dirty="0" smtClean="0"/>
              <a:t>-vazivo</a:t>
            </a:r>
            <a:r>
              <a:rPr lang="cs-CZ" sz="1600" dirty="0" smtClean="0"/>
              <a:t> (tzv. syndesmóza) – příkladem je spojení kostí na lebce pomocí švů (tzv. sutury)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280" y="3933056"/>
            <a:ext cx="3471275" cy="259228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933056"/>
            <a:ext cx="3384376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933056"/>
            <a:ext cx="3384376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>
            <a:off x="5580112" y="3645024"/>
            <a:ext cx="1008112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5580112" y="3645024"/>
            <a:ext cx="504056" cy="12241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2735796" y="2564904"/>
            <a:ext cx="1116124" cy="33123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399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2177212"/>
          </a:xfrm>
        </p:spPr>
        <p:txBody>
          <a:bodyPr/>
          <a:lstStyle/>
          <a:p>
            <a:r>
              <a:rPr lang="cs-CZ" sz="2800" b="1" u="sng" dirty="0" smtClean="0"/>
              <a:t>Opěrná soustava 2- spojení kostí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1800" b="1" dirty="0" smtClean="0"/>
              <a:t>Spojení kostí nepohyblivé- vytvořené srůstem kostí</a:t>
            </a:r>
            <a:r>
              <a:rPr lang="cs-CZ" sz="1800" dirty="0" smtClean="0"/>
              <a:t>- (tzv. synostóza)- příkladem je srůst kostí na kosti křížové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2708920"/>
            <a:ext cx="7125112" cy="367240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08921"/>
            <a:ext cx="3888432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708922"/>
            <a:ext cx="3166864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484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675724"/>
            <a:ext cx="8352928" cy="1313115"/>
          </a:xfrm>
        </p:spPr>
        <p:txBody>
          <a:bodyPr/>
          <a:lstStyle/>
          <a:p>
            <a:r>
              <a:rPr lang="cs-CZ" b="1" u="sng" dirty="0"/>
              <a:t>Opěrná soustava 2- spojení </a:t>
            </a:r>
            <a:r>
              <a:rPr lang="cs-CZ" b="1" u="sng" dirty="0" smtClean="0"/>
              <a:t>kostí</a:t>
            </a:r>
            <a:br>
              <a:rPr lang="cs-CZ" b="1" u="sng" dirty="0" smtClean="0"/>
            </a:br>
            <a:r>
              <a:rPr lang="cs-CZ" dirty="0" smtClean="0"/>
              <a:t>- </a:t>
            </a:r>
            <a:r>
              <a:rPr lang="cs-CZ" sz="2000" b="1" dirty="0" smtClean="0"/>
              <a:t>pohyblivé spojení</a:t>
            </a:r>
            <a:r>
              <a:rPr lang="cs-CZ" sz="2000" dirty="0" smtClean="0"/>
              <a:t> 2 a více kostí se nazývá </a:t>
            </a:r>
            <a:r>
              <a:rPr lang="cs-CZ" sz="2000" b="1" dirty="0" smtClean="0"/>
              <a:t>kloub</a:t>
            </a:r>
            <a:endParaRPr lang="cs-CZ" sz="20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824536" cy="5013176"/>
          </a:xfrm>
        </p:spPr>
        <p:txBody>
          <a:bodyPr/>
          <a:lstStyle/>
          <a:p>
            <a:r>
              <a:rPr lang="cs-CZ" sz="1500" b="1" dirty="0" smtClean="0"/>
              <a:t>Klouby</a:t>
            </a:r>
            <a:r>
              <a:rPr lang="cs-CZ" sz="1500" dirty="0" smtClean="0"/>
              <a:t> dělíme podle tvaru a rozsahu pohybu jaký umožňují na klouby </a:t>
            </a:r>
            <a:r>
              <a:rPr lang="cs-CZ" sz="1500" b="1" dirty="0" smtClean="0"/>
              <a:t>závěsové</a:t>
            </a:r>
            <a:r>
              <a:rPr lang="cs-CZ" sz="1500" dirty="0" smtClean="0"/>
              <a:t> (prsty na ruce, loket), </a:t>
            </a:r>
            <a:r>
              <a:rPr lang="cs-CZ" sz="1500" b="1" dirty="0" smtClean="0"/>
              <a:t>kladkové</a:t>
            </a:r>
            <a:r>
              <a:rPr lang="cs-CZ" sz="1500" dirty="0" smtClean="0"/>
              <a:t> (kotník), </a:t>
            </a:r>
            <a:r>
              <a:rPr lang="cs-CZ" sz="1500" b="1" dirty="0" smtClean="0"/>
              <a:t>sedlové</a:t>
            </a:r>
            <a:r>
              <a:rPr lang="cs-CZ" sz="1500" dirty="0" smtClean="0"/>
              <a:t> (palec na ruce) a </a:t>
            </a:r>
            <a:r>
              <a:rPr lang="cs-CZ" sz="1500" b="1" dirty="0" smtClean="0"/>
              <a:t>kulové</a:t>
            </a:r>
            <a:r>
              <a:rPr lang="cs-CZ" sz="1500" dirty="0" smtClean="0"/>
              <a:t> (rameno, kyčel)</a:t>
            </a:r>
          </a:p>
          <a:p>
            <a:r>
              <a:rPr lang="cs-CZ" sz="1600" b="1" dirty="0" smtClean="0"/>
              <a:t>Kolenní kloub obsahuje tyto struktury:</a:t>
            </a:r>
          </a:p>
          <a:p>
            <a:pPr marL="285750" indent="-285750">
              <a:buFontTx/>
              <a:buChar char="-"/>
            </a:pPr>
            <a:r>
              <a:rPr lang="cs-CZ" sz="1400" b="1" dirty="0" smtClean="0"/>
              <a:t>Kloubní pouzdro</a:t>
            </a:r>
            <a:r>
              <a:rPr lang="cs-CZ" sz="1400" dirty="0" smtClean="0"/>
              <a:t>- uzavírá, chrání kloub</a:t>
            </a:r>
          </a:p>
          <a:p>
            <a:pPr marL="285750" indent="-285750">
              <a:buFontTx/>
              <a:buChar char="-"/>
            </a:pPr>
            <a:r>
              <a:rPr lang="cs-CZ" sz="1400" b="1" dirty="0" smtClean="0"/>
              <a:t>Vazy</a:t>
            </a:r>
            <a:r>
              <a:rPr lang="cs-CZ" sz="1400" dirty="0" smtClean="0"/>
              <a:t>- postranní, vnitřní (před. </a:t>
            </a:r>
            <a:r>
              <a:rPr lang="cs-CZ" sz="1400" dirty="0"/>
              <a:t>a</a:t>
            </a:r>
            <a:r>
              <a:rPr lang="cs-CZ" sz="1400" dirty="0" smtClean="0"/>
              <a:t> zad. </a:t>
            </a:r>
            <a:r>
              <a:rPr lang="cs-CZ" sz="1400" dirty="0" err="1"/>
              <a:t>z</a:t>
            </a:r>
            <a:r>
              <a:rPr lang="cs-CZ" sz="1400" dirty="0" err="1" smtClean="0"/>
              <a:t>kříž</a:t>
            </a:r>
            <a:r>
              <a:rPr lang="cs-CZ" sz="1400" dirty="0" smtClean="0"/>
              <a:t>.)- drží stehenní a holenní kost ve správ. postavení</a:t>
            </a:r>
          </a:p>
          <a:p>
            <a:pPr marL="285750" indent="-285750">
              <a:buFontTx/>
              <a:buChar char="-"/>
            </a:pPr>
            <a:r>
              <a:rPr lang="cs-CZ" sz="1400" b="1" dirty="0" smtClean="0"/>
              <a:t>Kloubní štěrbina vyplněná synoviální tekutinou</a:t>
            </a:r>
            <a:r>
              <a:rPr lang="cs-CZ" sz="1400" dirty="0" smtClean="0"/>
              <a:t>- kloubní maz- snižuje tření, umožňuje pohyb</a:t>
            </a:r>
          </a:p>
          <a:p>
            <a:pPr marL="285750" indent="-285750">
              <a:buFontTx/>
              <a:buChar char="-"/>
            </a:pPr>
            <a:r>
              <a:rPr lang="cs-CZ" sz="1400" b="1" dirty="0" smtClean="0"/>
              <a:t>Menisky- </a:t>
            </a:r>
            <a:r>
              <a:rPr lang="cs-CZ" sz="1400" dirty="0" smtClean="0"/>
              <a:t>vazivové destičky bránící vykloubení a tlumící nárazy</a:t>
            </a:r>
          </a:p>
          <a:p>
            <a:pPr marL="285750" indent="-285750">
              <a:buFontTx/>
              <a:buChar char="-"/>
            </a:pPr>
            <a:r>
              <a:rPr lang="cs-CZ" sz="1400" b="1" dirty="0" smtClean="0"/>
              <a:t>Kloubní chrupavka</a:t>
            </a:r>
            <a:r>
              <a:rPr lang="cs-CZ" sz="1400" dirty="0" smtClean="0"/>
              <a:t>- sklovitá hmota, která nasává kloubní maz, při pohybu jej vytlačuje mezi chrupavky</a:t>
            </a:r>
          </a:p>
          <a:p>
            <a:pPr marL="285750" indent="-285750">
              <a:buFontTx/>
              <a:buChar char="-"/>
            </a:pPr>
            <a:r>
              <a:rPr lang="cs-CZ" sz="1400" b="1" dirty="0" smtClean="0"/>
              <a:t>Češka</a:t>
            </a:r>
            <a:r>
              <a:rPr lang="cs-CZ" sz="1400" dirty="0" smtClean="0"/>
              <a:t>- chrání koleno, drží ji </a:t>
            </a:r>
            <a:r>
              <a:rPr lang="cs-CZ" sz="1400" dirty="0" err="1" smtClean="0"/>
              <a:t>češkový</a:t>
            </a:r>
            <a:r>
              <a:rPr lang="cs-CZ" sz="1400" dirty="0" smtClean="0"/>
              <a:t> vaz</a:t>
            </a:r>
          </a:p>
          <a:p>
            <a:pPr marL="285750" indent="-285750">
              <a:buFontTx/>
              <a:buChar char="-"/>
            </a:pPr>
            <a:endParaRPr lang="cs-CZ" sz="16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932040" y="2060848"/>
            <a:ext cx="4068452" cy="576064"/>
          </a:xfrm>
        </p:spPr>
        <p:txBody>
          <a:bodyPr/>
          <a:lstStyle/>
          <a:p>
            <a:r>
              <a:rPr lang="cs-CZ" sz="2000" b="1" dirty="0" smtClean="0"/>
              <a:t>Stavba kolenního kloubu</a:t>
            </a:r>
            <a:endParaRPr lang="cs-CZ" sz="20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8064" y="2996952"/>
            <a:ext cx="3528392" cy="358417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996952"/>
            <a:ext cx="3528392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Přímá spojnice se šipkou 8"/>
          <p:cNvCxnSpPr/>
          <p:nvPr/>
        </p:nvCxnSpPr>
        <p:spPr>
          <a:xfrm>
            <a:off x="4139952" y="3429000"/>
            <a:ext cx="2016224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788024" y="3933056"/>
            <a:ext cx="2736304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788024" y="3933056"/>
            <a:ext cx="1944216" cy="12241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4139952" y="4365104"/>
            <a:ext cx="2160240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4788024" y="5013176"/>
            <a:ext cx="1368152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4427984" y="4797152"/>
            <a:ext cx="2484276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830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2681268"/>
          </a:xfrm>
        </p:spPr>
        <p:txBody>
          <a:bodyPr/>
          <a:lstStyle/>
          <a:p>
            <a:r>
              <a:rPr lang="cs-CZ" sz="3600" b="1" dirty="0"/>
              <a:t> </a:t>
            </a:r>
            <a:r>
              <a:rPr lang="cs-CZ" sz="3600" b="1" dirty="0" smtClean="0"/>
              <a:t>        </a:t>
            </a:r>
            <a:r>
              <a:rPr lang="cs-CZ" sz="3600" b="1" u="sng" dirty="0" smtClean="0"/>
              <a:t>Choroby kloubů</a:t>
            </a:r>
            <a:br>
              <a:rPr lang="cs-CZ" sz="3600" b="1" u="sng" dirty="0" smtClean="0"/>
            </a:br>
            <a:r>
              <a:rPr lang="cs-CZ" sz="1600" dirty="0" smtClean="0"/>
              <a:t>nejčastějšími chorobami jsou </a:t>
            </a:r>
            <a:r>
              <a:rPr lang="cs-CZ" sz="1600" b="1" dirty="0" smtClean="0"/>
              <a:t>artróza</a:t>
            </a:r>
            <a:r>
              <a:rPr lang="cs-CZ" sz="1600" dirty="0" smtClean="0"/>
              <a:t> (mechanické poškození kloubní chrupavky, např. kvůli přetěžování- bolestivost, špatná léčitelnost- chrupavka nemá krevní zásobení, léky se do ni dostanou jen přes synoviální tekutinu), </a:t>
            </a:r>
            <a:r>
              <a:rPr lang="cs-CZ" sz="1600" b="1" dirty="0" smtClean="0"/>
              <a:t>revmatoidní artritida </a:t>
            </a:r>
            <a:r>
              <a:rPr lang="cs-CZ" sz="1600" dirty="0" smtClean="0"/>
              <a:t>(autoimunitní onemocnění- bílé krvinky napadají kloubní tkáň- vzniká zánět, později deformace kloubu) a </a:t>
            </a:r>
            <a:r>
              <a:rPr lang="cs-CZ" sz="1600" b="1" dirty="0" smtClean="0"/>
              <a:t>dna</a:t>
            </a:r>
            <a:r>
              <a:rPr lang="cs-CZ" sz="1600" dirty="0" smtClean="0"/>
              <a:t> ( krystalizace močoviny v kloubech a úporná bolest)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7354" y="3356992"/>
            <a:ext cx="2857758" cy="250405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03848" y="3356992"/>
            <a:ext cx="4928675" cy="250405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289560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73" y="3525099"/>
            <a:ext cx="2466975" cy="2184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5" y="3525099"/>
            <a:ext cx="2457450" cy="2184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028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3329340"/>
          </a:xfrm>
        </p:spPr>
        <p:txBody>
          <a:bodyPr/>
          <a:lstStyle/>
          <a:p>
            <a:r>
              <a:rPr lang="cs-CZ" b="1" dirty="0"/>
              <a:t> </a:t>
            </a:r>
            <a:r>
              <a:rPr lang="cs-CZ" b="1" dirty="0" smtClean="0"/>
              <a:t>           </a:t>
            </a:r>
            <a:r>
              <a:rPr lang="cs-CZ" b="1" u="sng" dirty="0" smtClean="0"/>
              <a:t>Zranění kloubů</a:t>
            </a:r>
            <a:br>
              <a:rPr lang="cs-CZ" b="1" u="sng" dirty="0" smtClean="0"/>
            </a:br>
            <a:r>
              <a:rPr lang="cs-CZ" sz="1800" dirty="0" smtClean="0"/>
              <a:t>Nejčastějšími zraněními kloubů jsou </a:t>
            </a:r>
            <a:r>
              <a:rPr lang="cs-CZ" sz="1800" b="1" dirty="0" smtClean="0"/>
              <a:t>vykloubení</a:t>
            </a:r>
            <a:r>
              <a:rPr lang="cs-CZ" sz="1800" dirty="0" smtClean="0"/>
              <a:t> (dojde k oddálení kloubní jamky a hlavice, které se nevrátí zpět- provede lékař pomocí manipulace) a </a:t>
            </a:r>
            <a:r>
              <a:rPr lang="cs-CZ" sz="1800" b="1" dirty="0" smtClean="0"/>
              <a:t>podvrtnutí</a:t>
            </a:r>
            <a:r>
              <a:rPr lang="cs-CZ" sz="1800" dirty="0" smtClean="0"/>
              <a:t> ( oddálené části kloubu se vrátí do původní polohy- díky nataženým vazům ale bolestivé). Obecně platí, že čím více je zanořena hlavice do jamky (kyčel), tím méně pohyblivý a více stabilní je kloub, mělké zanoření (rameno) znamená velkou pohyblivost ale časté vykloubení.</a:t>
            </a:r>
            <a:br>
              <a:rPr lang="cs-CZ" sz="1800" dirty="0" smtClean="0"/>
            </a:br>
            <a:r>
              <a:rPr lang="cs-CZ" sz="1800" dirty="0"/>
              <a:t> </a:t>
            </a:r>
            <a:r>
              <a:rPr lang="cs-CZ" sz="1800" dirty="0" smtClean="0"/>
              <a:t> </a:t>
            </a:r>
            <a:r>
              <a:rPr lang="cs-CZ" sz="1400" b="1" dirty="0"/>
              <a:t>v</a:t>
            </a:r>
            <a:r>
              <a:rPr lang="cs-CZ" sz="1400" b="1" dirty="0" smtClean="0"/>
              <a:t>ykloubený loketní kloub      </a:t>
            </a:r>
            <a:r>
              <a:rPr lang="cs-CZ" sz="1400" b="1" dirty="0" smtClean="0"/>
              <a:t>kyčelní </a:t>
            </a:r>
            <a:r>
              <a:rPr lang="cs-CZ" sz="1400" b="1" dirty="0" smtClean="0"/>
              <a:t>kloub                kyčelní kloub</a:t>
            </a: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4005064"/>
            <a:ext cx="7453350" cy="242979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13281"/>
            <a:ext cx="269252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100" y="4013281"/>
            <a:ext cx="2448272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322" y="4005064"/>
            <a:ext cx="226695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9657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773238"/>
            <a:ext cx="8334375" cy="331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2747183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Jaro</Template>
  <TotalTime>167</TotalTime>
  <Words>207</Words>
  <Application>Microsoft Office PowerPoint</Application>
  <PresentationFormat>Předvádění na obrazovce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Spring</vt:lpstr>
      <vt:lpstr>Opěrná soustava 2- spojení kostí</vt:lpstr>
      <vt:lpstr>Opěrná soustava 2- spojení kostí  Spojení kostí nepohyblivé- vytvořené srůstem kostí- (tzv. synostóza)- příkladem je srůst kostí na kosti křížové</vt:lpstr>
      <vt:lpstr>Opěrná soustava 2- spojení kostí - pohyblivé spojení 2 a více kostí se nazývá kloub</vt:lpstr>
      <vt:lpstr>         Choroby kloubů nejčastějšími chorobami jsou artróza (mechanické poškození kloubní chrupavky, např. kvůli přetěžování- bolestivost, špatná léčitelnost- chrupavka nemá krevní zásobení, léky se do ni dostanou jen přes synoviální tekutinu), revmatoidní artritida (autoimunitní onemocnění- bílé krvinky napadají kloubní tkáň- vzniká zánět, později deformace kloubu) a dna ( krystalizace močoviny v kloubech a úporná bolest)</vt:lpstr>
      <vt:lpstr>            Zranění kloubů Nejčastějšími zraněními kloubů jsou vykloubení (dojde k oddálení kloubní jamky a hlavice, které se nevrátí zpět- provede lékař pomocí manipulace) a podvrtnutí ( oddálené části kloubu se vrátí do původní polohy- díky nataženým vazům ale bolestivé). Obecně platí, že čím více je zanořena hlavice do jamky (kyčel), tím méně pohyblivý a více stabilní je kloub, mělké zanoření (rameno) znamená velkou pohyblivost ale časté vykloubení.   vykloubený loketní kloub      kyčelní kloub                kyčelní kloub</vt:lpstr>
      <vt:lpstr>Prezentace aplikace PowerPoint</vt:lpstr>
    </vt:vector>
  </TitlesOfParts>
  <Company>SaPSŠ Plzeň,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Opěrná soustava 2- spojení kostí</dc:title>
  <dc:creator>Šlechta Marek</dc:creator>
  <cp:lastModifiedBy>Šlechta Marek</cp:lastModifiedBy>
  <cp:revision>16</cp:revision>
  <dcterms:created xsi:type="dcterms:W3CDTF">2012-11-23T09:49:03Z</dcterms:created>
  <dcterms:modified xsi:type="dcterms:W3CDTF">2013-12-12T11:40:42Z</dcterms:modified>
</cp:coreProperties>
</file>