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9468-5006-4F28-9B3B-C08DD7CFA980}" type="datetimeFigureOut">
              <a:rPr lang="cs-CZ" smtClean="0"/>
              <a:t>28.12.2013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3600-5848-4858-ACFA-12ACE048C1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9468-5006-4F28-9B3B-C08DD7CFA980}" type="datetimeFigureOut">
              <a:rPr lang="cs-CZ" smtClean="0"/>
              <a:t>28.12.2013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3600-5848-4858-ACFA-12ACE048C1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9468-5006-4F28-9B3B-C08DD7CFA980}" type="datetimeFigureOut">
              <a:rPr lang="cs-CZ" smtClean="0"/>
              <a:t>28.12.2013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3600-5848-4858-ACFA-12ACE048C195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9468-5006-4F28-9B3B-C08DD7CFA980}" type="datetimeFigureOut">
              <a:rPr lang="cs-CZ" smtClean="0"/>
              <a:t>28.12.2013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3600-5848-4858-ACFA-12ACE048C19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9468-5006-4F28-9B3B-C08DD7CFA980}" type="datetimeFigureOut">
              <a:rPr lang="cs-CZ" smtClean="0"/>
              <a:t>28.12.2013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3600-5848-4858-ACFA-12ACE048C1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9468-5006-4F28-9B3B-C08DD7CFA980}" type="datetimeFigureOut">
              <a:rPr lang="cs-CZ" smtClean="0"/>
              <a:t>28.12.2013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3600-5848-4858-ACFA-12ACE048C19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9468-5006-4F28-9B3B-C08DD7CFA980}" type="datetimeFigureOut">
              <a:rPr lang="cs-CZ" smtClean="0"/>
              <a:t>28.12.2013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3600-5848-4858-ACFA-12ACE048C1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9468-5006-4F28-9B3B-C08DD7CFA980}" type="datetimeFigureOut">
              <a:rPr lang="cs-CZ" smtClean="0"/>
              <a:t>28.12.2013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3600-5848-4858-ACFA-12ACE048C1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9468-5006-4F28-9B3B-C08DD7CFA980}" type="datetimeFigureOut">
              <a:rPr lang="cs-CZ" smtClean="0"/>
              <a:t>28.12.2013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3600-5848-4858-ACFA-12ACE048C1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9468-5006-4F28-9B3B-C08DD7CFA980}" type="datetimeFigureOut">
              <a:rPr lang="cs-CZ" smtClean="0"/>
              <a:t>28.12.2013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3600-5848-4858-ACFA-12ACE048C195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9468-5006-4F28-9B3B-C08DD7CFA980}" type="datetimeFigureOut">
              <a:rPr lang="cs-CZ" smtClean="0"/>
              <a:t>28.12.2013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3600-5848-4858-ACFA-12ACE048C195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A9A9468-5006-4F28-9B3B-C08DD7CFA980}" type="datetimeFigureOut">
              <a:rPr lang="cs-CZ" smtClean="0"/>
              <a:t>28.12.2013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BC53600-5848-4858-ACFA-12ACE048C195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 smtClean="0">
                <a:solidFill>
                  <a:schemeClr val="tx1"/>
                </a:solidFill>
              </a:rPr>
              <a:t>Trávicí žlázy</a:t>
            </a:r>
            <a:endParaRPr lang="cs-CZ" sz="60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784887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876256" y="429309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solidFill>
                  <a:srgbClr val="C00000"/>
                </a:solidFill>
              </a:rPr>
              <a:t>slinivka</a:t>
            </a:r>
            <a:endParaRPr lang="cs-CZ" sz="2800" b="1" u="sng" dirty="0">
              <a:solidFill>
                <a:srgbClr val="C0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843808" y="170080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 smtClean="0">
                <a:solidFill>
                  <a:srgbClr val="C00000"/>
                </a:solidFill>
              </a:rPr>
              <a:t>játra</a:t>
            </a:r>
            <a:endParaRPr lang="cs-CZ" sz="3200" b="1" u="sng" dirty="0">
              <a:solidFill>
                <a:srgbClr val="C00000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3779912" y="2132856"/>
            <a:ext cx="144016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>
            <a:stCxn id="5" idx="1"/>
          </p:cNvCxnSpPr>
          <p:nvPr/>
        </p:nvCxnSpPr>
        <p:spPr>
          <a:xfrm flipH="1" flipV="1">
            <a:off x="5148064" y="3789040"/>
            <a:ext cx="1728192" cy="7656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93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3528392" cy="5256584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cs-CZ" sz="1600" b="1" dirty="0" smtClean="0">
                <a:solidFill>
                  <a:schemeClr val="tx1"/>
                </a:solidFill>
              </a:rPr>
              <a:t>Největší žláze lidského těla- 1,5kg</a:t>
            </a:r>
          </a:p>
          <a:p>
            <a:pPr marL="285750" indent="-285750">
              <a:buFontTx/>
              <a:buChar char="-"/>
            </a:pPr>
            <a:r>
              <a:rPr lang="cs-CZ" sz="1600" dirty="0" smtClean="0">
                <a:solidFill>
                  <a:schemeClr val="tx1"/>
                </a:solidFill>
              </a:rPr>
              <a:t>Umístěna v pravé klenbě brániční</a:t>
            </a:r>
          </a:p>
          <a:p>
            <a:pPr marL="285750" indent="-285750">
              <a:buFontTx/>
              <a:buChar char="-"/>
            </a:pPr>
            <a:r>
              <a:rPr lang="cs-CZ" sz="1600" dirty="0" smtClean="0">
                <a:solidFill>
                  <a:schemeClr val="tx1"/>
                </a:solidFill>
              </a:rPr>
              <a:t>Ústřední orgán metabolismu</a:t>
            </a:r>
          </a:p>
          <a:p>
            <a:pPr marL="285750" indent="-285750">
              <a:buFontTx/>
              <a:buChar char="-"/>
            </a:pPr>
            <a:r>
              <a:rPr lang="cs-CZ" sz="1600" dirty="0" smtClean="0">
                <a:solidFill>
                  <a:schemeClr val="tx1"/>
                </a:solidFill>
              </a:rPr>
              <a:t>Rozdělena do </a:t>
            </a:r>
            <a:r>
              <a:rPr lang="cs-CZ" sz="1600" b="1" dirty="0" smtClean="0">
                <a:solidFill>
                  <a:schemeClr val="tx1"/>
                </a:solidFill>
              </a:rPr>
              <a:t>2 laloků</a:t>
            </a:r>
          </a:p>
          <a:p>
            <a:pPr marL="285750" indent="-285750">
              <a:buFontTx/>
              <a:buChar char="-"/>
            </a:pPr>
            <a:r>
              <a:rPr lang="cs-CZ" sz="1600" dirty="0" smtClean="0">
                <a:solidFill>
                  <a:schemeClr val="tx1"/>
                </a:solidFill>
              </a:rPr>
              <a:t>Mají </a:t>
            </a:r>
            <a:r>
              <a:rPr lang="cs-CZ" sz="1600" b="1" dirty="0" smtClean="0">
                <a:solidFill>
                  <a:schemeClr val="tx1"/>
                </a:solidFill>
              </a:rPr>
              <a:t>zvýšený </a:t>
            </a:r>
            <a:r>
              <a:rPr lang="cs-CZ" sz="1600" b="1" dirty="0" err="1" smtClean="0">
                <a:solidFill>
                  <a:schemeClr val="tx1"/>
                </a:solidFill>
              </a:rPr>
              <a:t>krev.průtok</a:t>
            </a:r>
            <a:r>
              <a:rPr lang="cs-CZ" sz="1600" b="1" dirty="0" smtClean="0">
                <a:solidFill>
                  <a:schemeClr val="tx1"/>
                </a:solidFill>
              </a:rPr>
              <a:t>- </a:t>
            </a:r>
            <a:r>
              <a:rPr lang="cs-CZ" sz="1600" dirty="0" smtClean="0">
                <a:solidFill>
                  <a:schemeClr val="tx1"/>
                </a:solidFill>
              </a:rPr>
              <a:t>1,5 l/min</a:t>
            </a:r>
          </a:p>
          <a:p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smtClean="0">
                <a:solidFill>
                  <a:schemeClr val="tx1"/>
                </a:solidFill>
              </a:rPr>
              <a:t>   - portální žíla- z ten. střeva (živiny)</a:t>
            </a:r>
          </a:p>
          <a:p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smtClean="0">
                <a:solidFill>
                  <a:schemeClr val="tx1"/>
                </a:solidFill>
              </a:rPr>
              <a:t>  - jaterní tepna- odděluje se z břišní aorty- O2 pro činnost jater</a:t>
            </a:r>
          </a:p>
          <a:p>
            <a:pPr marL="285750" indent="-285750">
              <a:buFontTx/>
              <a:buChar char="-"/>
            </a:pPr>
            <a:r>
              <a:rPr lang="cs-CZ" sz="1600" dirty="0" smtClean="0">
                <a:solidFill>
                  <a:schemeClr val="tx1"/>
                </a:solidFill>
              </a:rPr>
              <a:t>Základní funkční jednotkou je jaterní buňka- </a:t>
            </a:r>
            <a:r>
              <a:rPr lang="cs-CZ" sz="1600" b="1" dirty="0" err="1" smtClean="0">
                <a:solidFill>
                  <a:schemeClr val="tx1"/>
                </a:solidFill>
              </a:rPr>
              <a:t>hepatocyt</a:t>
            </a:r>
            <a:r>
              <a:rPr lang="cs-CZ" sz="1600" dirty="0" smtClean="0">
                <a:solidFill>
                  <a:schemeClr val="tx1"/>
                </a:solidFill>
              </a:rPr>
              <a:t>- ne řezu játry je vidět jejich </a:t>
            </a:r>
            <a:r>
              <a:rPr lang="cs-CZ" sz="1600" dirty="0" err="1" smtClean="0">
                <a:solidFill>
                  <a:schemeClr val="tx1"/>
                </a:solidFill>
              </a:rPr>
              <a:t>trámcovité</a:t>
            </a:r>
            <a:r>
              <a:rPr lang="cs-CZ" sz="1600" dirty="0" smtClean="0">
                <a:solidFill>
                  <a:schemeClr val="tx1"/>
                </a:solidFill>
              </a:rPr>
              <a:t>- dostředivé uspořádání</a:t>
            </a:r>
          </a:p>
          <a:p>
            <a:pPr marL="285750" indent="-285750">
              <a:buFontTx/>
              <a:buChar char="-"/>
            </a:pPr>
            <a:r>
              <a:rPr lang="cs-CZ" sz="1600" dirty="0" smtClean="0">
                <a:solidFill>
                  <a:schemeClr val="tx1"/>
                </a:solidFill>
              </a:rPr>
              <a:t>Kromě </a:t>
            </a:r>
            <a:r>
              <a:rPr lang="cs-CZ" sz="1600" dirty="0" err="1" smtClean="0">
                <a:solidFill>
                  <a:schemeClr val="tx1"/>
                </a:solidFill>
              </a:rPr>
              <a:t>hepatocytů</a:t>
            </a:r>
            <a:r>
              <a:rPr lang="cs-CZ" sz="1600" dirty="0" smtClean="0">
                <a:solidFill>
                  <a:schemeClr val="tx1"/>
                </a:solidFill>
              </a:rPr>
              <a:t> obsahují játra také </a:t>
            </a:r>
            <a:r>
              <a:rPr lang="cs-CZ" sz="1600" b="1" dirty="0" err="1" smtClean="0">
                <a:solidFill>
                  <a:schemeClr val="tx1"/>
                </a:solidFill>
              </a:rPr>
              <a:t>kupferovy</a:t>
            </a:r>
            <a:r>
              <a:rPr lang="cs-CZ" sz="1600" b="1" dirty="0" smtClean="0">
                <a:solidFill>
                  <a:schemeClr val="tx1"/>
                </a:solidFill>
              </a:rPr>
              <a:t> buňky</a:t>
            </a:r>
            <a:r>
              <a:rPr lang="cs-CZ" sz="1600" dirty="0" smtClean="0">
                <a:solidFill>
                  <a:schemeClr val="tx1"/>
                </a:solidFill>
              </a:rPr>
              <a:t>- jejich hlavním </a:t>
            </a:r>
            <a:r>
              <a:rPr lang="cs-CZ" sz="1600" dirty="0">
                <a:solidFill>
                  <a:schemeClr val="tx1"/>
                </a:solidFill>
              </a:rPr>
              <a:t>ú</a:t>
            </a:r>
            <a:r>
              <a:rPr lang="cs-CZ" sz="1600" dirty="0" smtClean="0">
                <a:solidFill>
                  <a:schemeClr val="tx1"/>
                </a:solidFill>
              </a:rPr>
              <a:t>kolem je fagocytovat (pohlcovat) poškozené buňky, viry, bakterie z krve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- Na spodní straně jater je </a:t>
            </a:r>
            <a:r>
              <a:rPr lang="cs-CZ" sz="1600" b="1" dirty="0" smtClean="0">
                <a:solidFill>
                  <a:schemeClr val="tx1"/>
                </a:solidFill>
              </a:rPr>
              <a:t>žlučník</a:t>
            </a:r>
          </a:p>
          <a:p>
            <a:pPr marL="285750" indent="-285750">
              <a:buFontTx/>
              <a:buChar char="-"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4176464" cy="864096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Trávicí žlázy- játra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656"/>
            <a:ext cx="4248472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V="1">
            <a:off x="3563392" y="2564904"/>
            <a:ext cx="3204852" cy="9345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V="1">
            <a:off x="3563888" y="2564904"/>
            <a:ext cx="2844316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046" y="4149080"/>
            <a:ext cx="320952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Přímá spojnice 20"/>
          <p:cNvCxnSpPr/>
          <p:nvPr/>
        </p:nvCxnSpPr>
        <p:spPr>
          <a:xfrm flipV="1">
            <a:off x="3347864" y="6021288"/>
            <a:ext cx="215528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V="1">
            <a:off x="3779912" y="2564904"/>
            <a:ext cx="2088232" cy="31683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41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496944" cy="5472608"/>
          </a:xfrm>
        </p:spPr>
        <p:txBody>
          <a:bodyPr>
            <a:normAutofit fontScale="90000"/>
          </a:bodyPr>
          <a:lstStyle/>
          <a:p>
            <a:pPr algn="l"/>
            <a:r>
              <a:rPr lang="cs-CZ" sz="1800" dirty="0" smtClean="0">
                <a:solidFill>
                  <a:schemeClr val="tx1"/>
                </a:solidFill>
              </a:rPr>
              <a:t>- </a:t>
            </a:r>
            <a:r>
              <a:rPr lang="cs-CZ" sz="2000" b="1" dirty="0" smtClean="0">
                <a:solidFill>
                  <a:schemeClr val="tx1"/>
                </a:solidFill>
              </a:rPr>
              <a:t>Metabolismus</a:t>
            </a:r>
            <a:r>
              <a:rPr lang="cs-CZ" sz="2000" dirty="0" smtClean="0">
                <a:solidFill>
                  <a:schemeClr val="tx1"/>
                </a:solidFill>
              </a:rPr>
              <a:t> tuků, cukrů, bílkovin- katabolické i anabolické procesy</a:t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- </a:t>
            </a:r>
            <a:r>
              <a:rPr lang="cs-CZ" sz="2000" b="1" dirty="0" smtClean="0">
                <a:solidFill>
                  <a:schemeClr val="tx1"/>
                </a:solidFill>
              </a:rPr>
              <a:t>Zásobárna živin</a:t>
            </a:r>
            <a:r>
              <a:rPr lang="cs-CZ" sz="2000" dirty="0" smtClean="0">
                <a:solidFill>
                  <a:schemeClr val="tx1"/>
                </a:solidFill>
              </a:rPr>
              <a:t>- především ve formě jaterního glykogenu (až 30% hmotnosti jater)+ některé tuky a bílkoviny</a:t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- </a:t>
            </a:r>
            <a:r>
              <a:rPr lang="cs-CZ" sz="2000" b="1" dirty="0" smtClean="0">
                <a:solidFill>
                  <a:schemeClr val="tx1"/>
                </a:solidFill>
              </a:rPr>
              <a:t>Udržování koncentrace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</a:rPr>
              <a:t>glukozy</a:t>
            </a:r>
            <a:r>
              <a:rPr lang="cs-CZ" sz="2000" dirty="0" smtClean="0">
                <a:solidFill>
                  <a:schemeClr val="tx1"/>
                </a:solidFill>
              </a:rPr>
              <a:t> (glykemie), aminokyselin a lipidů </a:t>
            </a:r>
            <a:r>
              <a:rPr lang="cs-CZ" sz="2000" b="1" dirty="0" smtClean="0">
                <a:solidFill>
                  <a:schemeClr val="tx1"/>
                </a:solidFill>
              </a:rPr>
              <a:t>v krvi</a:t>
            </a:r>
            <a:br>
              <a:rPr lang="cs-CZ" sz="2000" b="1" dirty="0" smtClean="0">
                <a:solidFill>
                  <a:schemeClr val="tx1"/>
                </a:solidFill>
              </a:rPr>
            </a:br>
            <a:r>
              <a:rPr lang="cs-CZ" sz="2000" b="1" dirty="0" smtClean="0">
                <a:solidFill>
                  <a:schemeClr val="tx1"/>
                </a:solidFill>
              </a:rPr>
              <a:t>- Ukládání vitamínů</a:t>
            </a:r>
            <a:r>
              <a:rPr lang="cs-CZ" sz="2000" dirty="0" smtClean="0">
                <a:solidFill>
                  <a:schemeClr val="tx1"/>
                </a:solidFill>
              </a:rPr>
              <a:t>- A, B12, D,E,K</a:t>
            </a:r>
            <a:r>
              <a:rPr lang="cs-CZ" sz="2000" b="1" dirty="0" smtClean="0">
                <a:solidFill>
                  <a:schemeClr val="tx1"/>
                </a:solidFill>
              </a:rPr>
              <a:t/>
            </a:r>
            <a:br>
              <a:rPr lang="cs-CZ" sz="2000" b="1" dirty="0" smtClean="0">
                <a:solidFill>
                  <a:schemeClr val="tx1"/>
                </a:solidFill>
              </a:rPr>
            </a:br>
            <a:r>
              <a:rPr lang="cs-CZ" sz="2000" b="1" dirty="0" smtClean="0">
                <a:solidFill>
                  <a:schemeClr val="tx1"/>
                </a:solidFill>
              </a:rPr>
              <a:t>- Degradace některých hormonů</a:t>
            </a:r>
            <a:r>
              <a:rPr lang="cs-CZ" sz="2000" dirty="0" smtClean="0">
                <a:solidFill>
                  <a:schemeClr val="tx1"/>
                </a:solidFill>
              </a:rPr>
              <a:t>- </a:t>
            </a:r>
            <a:r>
              <a:rPr lang="cs-CZ" sz="2000" dirty="0" err="1" smtClean="0">
                <a:solidFill>
                  <a:schemeClr val="tx1"/>
                </a:solidFill>
              </a:rPr>
              <a:t>např</a:t>
            </a:r>
            <a:r>
              <a:rPr lang="cs-CZ" sz="2000" dirty="0" smtClean="0">
                <a:solidFill>
                  <a:schemeClr val="tx1"/>
                </a:solidFill>
              </a:rPr>
              <a:t>- </a:t>
            </a:r>
            <a:r>
              <a:rPr lang="cs-CZ" sz="2000" dirty="0" err="1" smtClean="0">
                <a:solidFill>
                  <a:schemeClr val="tx1"/>
                </a:solidFill>
              </a:rPr>
              <a:t>angiotenzin</a:t>
            </a:r>
            <a:r>
              <a:rPr lang="cs-CZ" sz="2000" dirty="0" smtClean="0">
                <a:solidFill>
                  <a:schemeClr val="tx1"/>
                </a:solidFill>
              </a:rPr>
              <a:t>- játra se podílejí na udržování stálé hormonální hladiny</a:t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- </a:t>
            </a:r>
            <a:r>
              <a:rPr lang="cs-CZ" sz="2000" b="1" dirty="0" smtClean="0">
                <a:solidFill>
                  <a:schemeClr val="tx1"/>
                </a:solidFill>
              </a:rPr>
              <a:t>Výroba tepla- </a:t>
            </a:r>
            <a:r>
              <a:rPr lang="cs-CZ" sz="2000" dirty="0" smtClean="0">
                <a:solidFill>
                  <a:schemeClr val="tx1"/>
                </a:solidFill>
              </a:rPr>
              <a:t>hlavně u novorozenců- játra jsou nejteplejším orgánem těla (až 39ºC)</a:t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- </a:t>
            </a:r>
            <a:r>
              <a:rPr lang="cs-CZ" sz="2000" b="1" dirty="0" smtClean="0">
                <a:solidFill>
                  <a:schemeClr val="tx1"/>
                </a:solidFill>
              </a:rPr>
              <a:t>Detoxikace organismu</a:t>
            </a:r>
            <a:r>
              <a:rPr lang="cs-CZ" sz="2000" dirty="0" smtClean="0">
                <a:solidFill>
                  <a:schemeClr val="tx1"/>
                </a:solidFill>
              </a:rPr>
              <a:t>- játra odstraňují z krve a štěpí zbytky léků a jiných toxinů (alkohol, antibiotika…)</a:t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- </a:t>
            </a:r>
            <a:r>
              <a:rPr lang="cs-CZ" sz="2000" b="1" dirty="0" smtClean="0">
                <a:solidFill>
                  <a:schemeClr val="tx1"/>
                </a:solidFill>
              </a:rPr>
              <a:t>Účast na krvetvorbě</a:t>
            </a:r>
            <a:r>
              <a:rPr lang="cs-CZ" sz="2000" dirty="0" smtClean="0">
                <a:solidFill>
                  <a:schemeClr val="tx1"/>
                </a:solidFill>
              </a:rPr>
              <a:t>- syntéza bílkovin krevní plazmy (albumin, globulin, fibrinogen)</a:t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smtClean="0">
                <a:solidFill>
                  <a:schemeClr val="tx1"/>
                </a:solidFill>
              </a:rPr>
              <a:t>                                        - </a:t>
            </a:r>
            <a:r>
              <a:rPr lang="cs-CZ" sz="2000" dirty="0" err="1" smtClean="0">
                <a:solidFill>
                  <a:schemeClr val="tx1"/>
                </a:solidFill>
              </a:rPr>
              <a:t>fagocytoza</a:t>
            </a:r>
            <a:r>
              <a:rPr lang="cs-CZ" sz="2000" dirty="0" smtClean="0">
                <a:solidFill>
                  <a:schemeClr val="tx1"/>
                </a:solidFill>
              </a:rPr>
              <a:t> poškozených erytrocytů</a:t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                                         - ukládání železa  a vitamínu B12</a:t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- </a:t>
            </a:r>
            <a:r>
              <a:rPr lang="cs-CZ" sz="2000" b="1" dirty="0" smtClean="0">
                <a:solidFill>
                  <a:schemeClr val="tx1"/>
                </a:solidFill>
              </a:rPr>
              <a:t>Účast na srážlivosti krve</a:t>
            </a:r>
            <a:r>
              <a:rPr lang="cs-CZ" sz="2000" dirty="0" smtClean="0">
                <a:solidFill>
                  <a:schemeClr val="tx1"/>
                </a:solidFill>
              </a:rPr>
              <a:t>- výroba fibrinogenu, protrombinu, heparinu</a:t>
            </a:r>
            <a:r>
              <a:rPr lang="cs-CZ" sz="2000" b="1" dirty="0" smtClean="0">
                <a:solidFill>
                  <a:schemeClr val="tx1"/>
                </a:solidFill>
              </a:rPr>
              <a:t/>
            </a:r>
            <a:br>
              <a:rPr lang="cs-CZ" sz="2000" b="1" dirty="0" smtClean="0">
                <a:solidFill>
                  <a:schemeClr val="tx1"/>
                </a:solidFill>
              </a:rPr>
            </a:br>
            <a:r>
              <a:rPr lang="cs-CZ" sz="2000" b="1" dirty="0" smtClean="0">
                <a:solidFill>
                  <a:schemeClr val="tx1"/>
                </a:solidFill>
              </a:rPr>
              <a:t>- </a:t>
            </a:r>
            <a:r>
              <a:rPr lang="cs-CZ" sz="2000" dirty="0" smtClean="0">
                <a:solidFill>
                  <a:schemeClr val="tx1"/>
                </a:solidFill>
              </a:rPr>
              <a:t>Játra jsou </a:t>
            </a:r>
            <a:r>
              <a:rPr lang="cs-CZ" sz="2000" b="1" dirty="0" smtClean="0">
                <a:solidFill>
                  <a:schemeClr val="tx1"/>
                </a:solidFill>
              </a:rPr>
              <a:t>krevní rezervou </a:t>
            </a:r>
            <a:r>
              <a:rPr lang="cs-CZ" sz="2000" dirty="0" smtClean="0">
                <a:solidFill>
                  <a:schemeClr val="tx1"/>
                </a:solidFill>
              </a:rPr>
              <a:t>pro případ jejích ztrát</a:t>
            </a:r>
            <a:br>
              <a:rPr lang="cs-CZ" sz="2000" dirty="0" smtClean="0">
                <a:solidFill>
                  <a:schemeClr val="tx1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- </a:t>
            </a:r>
            <a:r>
              <a:rPr lang="cs-CZ" sz="2000" b="1" dirty="0" smtClean="0">
                <a:solidFill>
                  <a:schemeClr val="tx1"/>
                </a:solidFill>
              </a:rPr>
              <a:t>Součást Imunitního systému- </a:t>
            </a:r>
            <a:r>
              <a:rPr lang="cs-CZ" sz="2000" dirty="0" err="1" smtClean="0">
                <a:solidFill>
                  <a:schemeClr val="tx1"/>
                </a:solidFill>
              </a:rPr>
              <a:t>fagocytace</a:t>
            </a:r>
            <a:r>
              <a:rPr lang="cs-CZ" sz="2000" dirty="0" smtClean="0">
                <a:solidFill>
                  <a:schemeClr val="tx1"/>
                </a:solidFill>
              </a:rPr>
              <a:t> virů a bakterií z krve pomocí </a:t>
            </a:r>
            <a:r>
              <a:rPr lang="cs-CZ" sz="2000" dirty="0" err="1" smtClean="0">
                <a:solidFill>
                  <a:schemeClr val="tx1"/>
                </a:solidFill>
              </a:rPr>
              <a:t>kupferových</a:t>
            </a:r>
            <a:r>
              <a:rPr lang="cs-CZ" sz="2000" dirty="0" smtClean="0">
                <a:solidFill>
                  <a:schemeClr val="tx1"/>
                </a:solidFill>
              </a:rPr>
              <a:t> buněk</a:t>
            </a:r>
            <a:r>
              <a:rPr lang="cs-CZ" sz="1800" dirty="0" smtClean="0">
                <a:solidFill>
                  <a:schemeClr val="tx1"/>
                </a:solidFill>
              </a:rPr>
              <a:t/>
            </a:r>
            <a:br>
              <a:rPr lang="cs-CZ" sz="1800" dirty="0" smtClean="0">
                <a:solidFill>
                  <a:schemeClr val="tx1"/>
                </a:solidFill>
              </a:rPr>
            </a:br>
            <a:r>
              <a:rPr lang="cs-CZ" sz="1800" dirty="0" smtClean="0">
                <a:solidFill>
                  <a:schemeClr val="tx1"/>
                </a:solidFill>
              </a:rPr>
              <a:t>- </a:t>
            </a:r>
            <a:r>
              <a:rPr lang="cs-CZ" sz="2000" b="1" dirty="0" smtClean="0">
                <a:solidFill>
                  <a:schemeClr val="tx1"/>
                </a:solidFill>
              </a:rPr>
              <a:t>Produkce žluči-</a:t>
            </a:r>
            <a:r>
              <a:rPr lang="cs-CZ" sz="2000" dirty="0" smtClean="0">
                <a:solidFill>
                  <a:schemeClr val="tx1"/>
                </a:solidFill>
              </a:rPr>
              <a:t> emulgace tuků v tenkém střevě (žlučník je pouze její skladiště!!!)</a:t>
            </a:r>
            <a:r>
              <a:rPr lang="cs-CZ" sz="1800" dirty="0" smtClean="0">
                <a:solidFill>
                  <a:schemeClr val="tx1"/>
                </a:solidFill>
              </a:rPr>
              <a:t/>
            </a:r>
            <a:br>
              <a:rPr lang="cs-CZ" sz="1800" dirty="0" smtClean="0">
                <a:solidFill>
                  <a:schemeClr val="tx1"/>
                </a:solidFill>
              </a:rPr>
            </a:br>
            <a:r>
              <a:rPr lang="cs-CZ" sz="1800" dirty="0" smtClean="0">
                <a:solidFill>
                  <a:schemeClr val="tx1"/>
                </a:solidFill>
              </a:rPr>
              <a:t/>
            </a:r>
            <a:br>
              <a:rPr lang="cs-CZ" sz="1800" dirty="0" smtClean="0">
                <a:solidFill>
                  <a:schemeClr val="tx1"/>
                </a:solidFill>
              </a:rPr>
            </a:b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260649"/>
            <a:ext cx="8208912" cy="1008112"/>
          </a:xfrm>
        </p:spPr>
        <p:txBody>
          <a:bodyPr>
            <a:noAutofit/>
          </a:bodyPr>
          <a:lstStyle/>
          <a:p>
            <a:r>
              <a:rPr lang="cs-CZ" sz="6600" b="1" dirty="0" smtClean="0">
                <a:solidFill>
                  <a:schemeClr val="tx1"/>
                </a:solidFill>
              </a:rPr>
              <a:t>Funkce jater</a:t>
            </a:r>
            <a:endParaRPr lang="cs-CZ" sz="6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41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395536" y="1412776"/>
            <a:ext cx="3712840" cy="4968552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Játra odbourávají alkohol z krve. </a:t>
            </a:r>
            <a:r>
              <a:rPr lang="cs-CZ" dirty="0" smtClean="0">
                <a:solidFill>
                  <a:schemeClr val="tx1"/>
                </a:solidFill>
              </a:rPr>
              <a:t>Při jeho nadměrné konzumaci  </a:t>
            </a:r>
            <a:r>
              <a:rPr lang="cs-CZ" b="1" dirty="0" smtClean="0">
                <a:solidFill>
                  <a:schemeClr val="tx1"/>
                </a:solidFill>
              </a:rPr>
              <a:t>játra ztuční </a:t>
            </a:r>
            <a:r>
              <a:rPr lang="cs-CZ" dirty="0" smtClean="0">
                <a:solidFill>
                  <a:schemeClr val="tx1"/>
                </a:solidFill>
              </a:rPr>
              <a:t>(steatóza), dojde k jejich zvětšení- při abstinenci dojde k návratu na původní hodnoty. Při pokračující konzumaci může dojít k </a:t>
            </a:r>
            <a:r>
              <a:rPr lang="cs-CZ" b="1" dirty="0" smtClean="0">
                <a:solidFill>
                  <a:schemeClr val="tx1"/>
                </a:solidFill>
              </a:rPr>
              <a:t>zánětu </a:t>
            </a:r>
            <a:r>
              <a:rPr lang="cs-CZ" b="1" dirty="0" err="1" smtClean="0">
                <a:solidFill>
                  <a:schemeClr val="tx1"/>
                </a:solidFill>
              </a:rPr>
              <a:t>hepatocytů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(hepatitis- žloutenka)- při </a:t>
            </a:r>
            <a:r>
              <a:rPr lang="cs-CZ" dirty="0" err="1" smtClean="0">
                <a:solidFill>
                  <a:schemeClr val="tx1"/>
                </a:solidFill>
              </a:rPr>
              <a:t>abstineci</a:t>
            </a:r>
            <a:r>
              <a:rPr lang="cs-CZ" dirty="0" smtClean="0">
                <a:solidFill>
                  <a:schemeClr val="tx1"/>
                </a:solidFill>
              </a:rPr>
              <a:t> dochází k uzdravení (trvalými následky je </a:t>
            </a:r>
            <a:r>
              <a:rPr lang="cs-CZ" dirty="0" err="1" smtClean="0">
                <a:solidFill>
                  <a:schemeClr val="tx1"/>
                </a:solidFill>
              </a:rPr>
              <a:t>fibroza</a:t>
            </a:r>
            <a:r>
              <a:rPr lang="cs-CZ" dirty="0" smtClean="0">
                <a:solidFill>
                  <a:schemeClr val="tx1"/>
                </a:solidFill>
              </a:rPr>
              <a:t>- některé </a:t>
            </a:r>
            <a:r>
              <a:rPr lang="cs-CZ" dirty="0" err="1" smtClean="0">
                <a:solidFill>
                  <a:schemeClr val="tx1"/>
                </a:solidFill>
              </a:rPr>
              <a:t>hepatocyty</a:t>
            </a:r>
            <a:r>
              <a:rPr lang="cs-CZ" dirty="0" smtClean="0">
                <a:solidFill>
                  <a:schemeClr val="tx1"/>
                </a:solidFill>
              </a:rPr>
              <a:t> jsou nahrazeny </a:t>
            </a:r>
            <a:r>
              <a:rPr lang="cs-CZ" dirty="0" err="1" smtClean="0">
                <a:solidFill>
                  <a:schemeClr val="tx1"/>
                </a:solidFill>
              </a:rPr>
              <a:t>vyzivem</a:t>
            </a:r>
            <a:r>
              <a:rPr lang="cs-CZ" dirty="0" smtClean="0">
                <a:solidFill>
                  <a:schemeClr val="tx1"/>
                </a:solidFill>
              </a:rPr>
              <a:t>). Pokud počet vazivem nahrazených </a:t>
            </a:r>
            <a:r>
              <a:rPr lang="cs-CZ" dirty="0" err="1" smtClean="0">
                <a:solidFill>
                  <a:schemeClr val="tx1"/>
                </a:solidFill>
              </a:rPr>
              <a:t>hepatocytů</a:t>
            </a:r>
            <a:r>
              <a:rPr lang="cs-CZ" dirty="0" smtClean="0">
                <a:solidFill>
                  <a:schemeClr val="tx1"/>
                </a:solidFill>
              </a:rPr>
              <a:t> přesáhne regenerační schopnost jater, vazivo vyplní velkou část jater- dojde k jejich </a:t>
            </a:r>
            <a:r>
              <a:rPr lang="cs-CZ" b="1" dirty="0" smtClean="0">
                <a:solidFill>
                  <a:schemeClr val="tx1"/>
                </a:solidFill>
              </a:rPr>
              <a:t>ztvrdnutí- </a:t>
            </a:r>
            <a:r>
              <a:rPr lang="cs-CZ" b="1" dirty="0" err="1" smtClean="0">
                <a:solidFill>
                  <a:schemeClr val="tx1"/>
                </a:solidFill>
              </a:rPr>
              <a:t>cirhoze</a:t>
            </a:r>
            <a:r>
              <a:rPr lang="cs-CZ" b="1" dirty="0" smtClean="0">
                <a:solidFill>
                  <a:schemeClr val="tx1"/>
                </a:solidFill>
              </a:rPr>
              <a:t>- </a:t>
            </a:r>
            <a:r>
              <a:rPr lang="cs-CZ" dirty="0" smtClean="0">
                <a:solidFill>
                  <a:schemeClr val="tx1"/>
                </a:solidFill>
              </a:rPr>
              <a:t>játra přestávají plnit svou funkci.</a:t>
            </a:r>
          </a:p>
          <a:p>
            <a:r>
              <a:rPr lang="cs-CZ" b="1" dirty="0" err="1" smtClean="0">
                <a:solidFill>
                  <a:schemeClr val="tx1"/>
                </a:solidFill>
              </a:rPr>
              <a:t>Věšinou</a:t>
            </a:r>
            <a:r>
              <a:rPr lang="cs-CZ" b="1" dirty="0" smtClean="0">
                <a:solidFill>
                  <a:schemeClr val="tx1"/>
                </a:solidFill>
              </a:rPr>
              <a:t> končí smrtí !!!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1560" y="620688"/>
            <a:ext cx="3352800" cy="792088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Játra a alkohol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48680"/>
            <a:ext cx="43815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57688"/>
            <a:ext cx="3810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272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323528" y="980728"/>
            <a:ext cx="4608512" cy="5721424"/>
          </a:xfrm>
        </p:spPr>
        <p:txBody>
          <a:bodyPr>
            <a:normAutofit fontScale="92500"/>
          </a:bodyPr>
          <a:lstStyle/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Šedě-růžová žláza- </a:t>
            </a:r>
            <a:r>
              <a:rPr lang="cs-CZ" b="1" dirty="0" smtClean="0">
                <a:solidFill>
                  <a:schemeClr val="tx1"/>
                </a:solidFill>
              </a:rPr>
              <a:t>12-16 cm dlouhá </a:t>
            </a:r>
            <a:r>
              <a:rPr lang="cs-CZ" dirty="0" smtClean="0">
                <a:solidFill>
                  <a:schemeClr val="tx1"/>
                </a:solidFill>
              </a:rPr>
              <a:t>(cca 80g)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Jedná se o </a:t>
            </a:r>
            <a:r>
              <a:rPr lang="cs-CZ" b="1" dirty="0" smtClean="0">
                <a:solidFill>
                  <a:schemeClr val="tx1"/>
                </a:solidFill>
              </a:rPr>
              <a:t>žlázu s vnitřním (b) i vnějším (a)vyměšováním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a/ 98% slinivky zabezpečuje vnější vyměšování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Jeho </a:t>
            </a:r>
            <a:r>
              <a:rPr lang="cs-CZ" b="1" dirty="0" smtClean="0">
                <a:solidFill>
                  <a:schemeClr val="tx1"/>
                </a:solidFill>
              </a:rPr>
              <a:t>produktem jsou trávicí enzymy</a:t>
            </a:r>
            <a:r>
              <a:rPr lang="cs-CZ" dirty="0" smtClean="0">
                <a:solidFill>
                  <a:schemeClr val="tx1"/>
                </a:solidFill>
              </a:rPr>
              <a:t>, které jsou slinivkovým vývodem odvedeny do dvanácterníku, kde spouštějí štěpení živin</a:t>
            </a: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trypsin</a:t>
            </a:r>
            <a:r>
              <a:rPr lang="cs-CZ" dirty="0" smtClean="0">
                <a:solidFill>
                  <a:schemeClr val="tx1"/>
                </a:solidFill>
              </a:rPr>
              <a:t>- štěpí bílkoviny na aminokyseliny</a:t>
            </a: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lipázy</a:t>
            </a:r>
            <a:r>
              <a:rPr lang="cs-CZ" dirty="0" smtClean="0">
                <a:solidFill>
                  <a:schemeClr val="tx1"/>
                </a:solidFill>
              </a:rPr>
              <a:t>- štěpí tuk na glycerol a mastné kyseliny</a:t>
            </a: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amylázy</a:t>
            </a:r>
            <a:r>
              <a:rPr lang="cs-CZ" dirty="0" smtClean="0">
                <a:solidFill>
                  <a:schemeClr val="tx1"/>
                </a:solidFill>
              </a:rPr>
              <a:t>- štěpí složité cukry na </a:t>
            </a:r>
            <a:r>
              <a:rPr lang="cs-CZ" dirty="0" err="1" smtClean="0">
                <a:solidFill>
                  <a:schemeClr val="tx1"/>
                </a:solidFill>
              </a:rPr>
              <a:t>glukozu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b="1" dirty="0" smtClean="0">
                <a:solidFill>
                  <a:schemeClr val="tx1"/>
                </a:solidFill>
              </a:rPr>
              <a:t>b/ 2% tkáně slinivky (tzv. Langerhansovy ostrůvky) produkují  hormony</a:t>
            </a:r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</a:rPr>
              <a:t>inzulin</a:t>
            </a:r>
            <a:r>
              <a:rPr lang="cs-CZ" dirty="0" smtClean="0">
                <a:solidFill>
                  <a:schemeClr val="tx1"/>
                </a:solidFill>
              </a:rPr>
              <a:t>- pumpuje </a:t>
            </a:r>
            <a:r>
              <a:rPr lang="cs-CZ" dirty="0" err="1" smtClean="0">
                <a:solidFill>
                  <a:schemeClr val="tx1"/>
                </a:solidFill>
              </a:rPr>
              <a:t>glukozu</a:t>
            </a:r>
            <a:r>
              <a:rPr lang="cs-CZ" dirty="0" smtClean="0">
                <a:solidFill>
                  <a:schemeClr val="tx1"/>
                </a:solidFill>
              </a:rPr>
              <a:t> do buněk, kde je pomocí </a:t>
            </a:r>
            <a:r>
              <a:rPr lang="cs-CZ" dirty="0" err="1" smtClean="0">
                <a:solidFill>
                  <a:schemeClr val="tx1"/>
                </a:solidFill>
              </a:rPr>
              <a:t>glakolýzy</a:t>
            </a:r>
            <a:r>
              <a:rPr lang="cs-CZ" dirty="0" smtClean="0">
                <a:solidFill>
                  <a:schemeClr val="tx1"/>
                </a:solidFill>
              </a:rPr>
              <a:t> spálena a vzniká energie</a:t>
            </a:r>
          </a:p>
          <a:p>
            <a:pPr marL="285750" indent="-285750">
              <a:buFontTx/>
              <a:buChar char="-"/>
            </a:pPr>
            <a:r>
              <a:rPr lang="cs-CZ" b="1" dirty="0" err="1">
                <a:solidFill>
                  <a:schemeClr val="tx1"/>
                </a:solidFill>
              </a:rPr>
              <a:t>g</a:t>
            </a:r>
            <a:r>
              <a:rPr lang="cs-CZ" b="1" dirty="0" err="1" smtClean="0">
                <a:solidFill>
                  <a:schemeClr val="tx1"/>
                </a:solidFill>
              </a:rPr>
              <a:t>lukagon</a:t>
            </a:r>
            <a:r>
              <a:rPr lang="cs-CZ" dirty="0" smtClean="0">
                <a:solidFill>
                  <a:schemeClr val="tx1"/>
                </a:solidFill>
              </a:rPr>
              <a:t>- blokuje přístup </a:t>
            </a:r>
            <a:r>
              <a:rPr lang="cs-CZ" dirty="0" err="1" smtClean="0">
                <a:solidFill>
                  <a:schemeClr val="tx1"/>
                </a:solidFill>
              </a:rPr>
              <a:t>glukozy</a:t>
            </a:r>
            <a:r>
              <a:rPr lang="cs-CZ" dirty="0" smtClean="0">
                <a:solidFill>
                  <a:schemeClr val="tx1"/>
                </a:solidFill>
              </a:rPr>
              <a:t> do buněk- pomáhá obnovit glykemii- stálou hladinu krevního </a:t>
            </a:r>
            <a:r>
              <a:rPr lang="cs-CZ" dirty="0" err="1" smtClean="0">
                <a:solidFill>
                  <a:schemeClr val="tx1"/>
                </a:solidFill>
              </a:rPr>
              <a:t>cukriu</a:t>
            </a:r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7632848" cy="720080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Trávicí žlázy- slinivka břišní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364958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53136"/>
            <a:ext cx="3217540" cy="204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184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2768331"/>
            <a:ext cx="83343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0705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130</TotalTime>
  <Words>313</Words>
  <Application>Microsoft Office PowerPoint</Application>
  <PresentationFormat>Předvádění na obrazovce (4:3)</PresentationFormat>
  <Paragraphs>31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Vlnění</vt:lpstr>
      <vt:lpstr>Trávicí žlázy</vt:lpstr>
      <vt:lpstr>Trávicí žlázy- játra</vt:lpstr>
      <vt:lpstr>- Metabolismus tuků, cukrů, bílkovin- katabolické i anabolické procesy - Zásobárna živin- především ve formě jaterního glykogenu (až 30% hmotnosti jater)+ některé tuky a bílkoviny - Udržování koncentrace glukozy (glykemie), aminokyselin a lipidů v krvi - Ukládání vitamínů- A, B12, D,E,K - Degradace některých hormonů- např- angiotenzin- játra se podílejí na udržování stálé hormonální hladiny - Výroba tepla- hlavně u novorozenců- játra jsou nejteplejším orgánem těla (až 39ºC) - Detoxikace organismu- játra odstraňují z krve a štěpí zbytky léků a jiných toxinů (alkohol, antibiotika…) - Účast na krvetvorbě- syntéza bílkovin krevní plazmy (albumin, globulin, fibrinogen)                                          - fagocytoza poškozených erytrocytů                                          - ukládání železa  a vitamínu B12 - Účast na srážlivosti krve- výroba fibrinogenu, protrombinu, heparinu - Játra jsou krevní rezervou pro případ jejích ztrát - Součást Imunitního systému- fagocytace virů a bakterií z krve pomocí kupferových buněk - Produkce žluči- emulgace tuků v tenkém střevě (žlučník je pouze její skladiště!!!)  </vt:lpstr>
      <vt:lpstr>Játra a alkohol</vt:lpstr>
      <vt:lpstr>Trávicí žlázy- slinivka břišní</vt:lpstr>
      <vt:lpstr>Prezentace aplikace PowerPoint</vt:lpstr>
    </vt:vector>
  </TitlesOfParts>
  <Company>SaPSŠ Plzeň, s.r.o.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Šlechta Marek</dc:creator>
  <cp:lastModifiedBy>Šlechta Marek</cp:lastModifiedBy>
  <cp:revision>14</cp:revision>
  <dcterms:created xsi:type="dcterms:W3CDTF">2013-12-28T09:45:46Z</dcterms:created>
  <dcterms:modified xsi:type="dcterms:W3CDTF">2013-12-28T12:04:54Z</dcterms:modified>
</cp:coreProperties>
</file>