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147389-78D3-4365-B0C7-5AD2D8CDFCD2}" type="datetimeFigureOut">
              <a:rPr lang="cs-CZ" smtClean="0"/>
              <a:t>11. 4. 2017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F0EC33E-0560-490D-9760-989FA5811C8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02" y="180517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296144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Činnost poradce zdravého životního stylu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23"/>
          <a:stretch/>
        </p:blipFill>
        <p:spPr bwMode="auto">
          <a:xfrm>
            <a:off x="5580112" y="4764150"/>
            <a:ext cx="2152650" cy="18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" t="31671" r="840"/>
          <a:stretch/>
        </p:blipFill>
        <p:spPr bwMode="auto">
          <a:xfrm>
            <a:off x="107677" y="1805171"/>
            <a:ext cx="2447925" cy="221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93611"/>
            <a:ext cx="4248472" cy="28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5"/>
          <a:stretch/>
        </p:blipFill>
        <p:spPr bwMode="auto">
          <a:xfrm>
            <a:off x="7413352" y="2376449"/>
            <a:ext cx="1643929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4247327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Dotazník: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Pomocí dotazníku zjistíme: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Stravovací návyky- součástí je týdenní jídelníček, kde klient zachytí co doopravdy snědl, včetně délky jídla, prostředí...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Tělesnou aktivitu za poslední týden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Rodinnou anamnézu- jestli rodinné prostředí přispívá snaze změnit životní styl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Osobní anamnézu- především zdravotní stav…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3924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57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20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44824"/>
            <a:ext cx="8496943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Činnost</a:t>
            </a:r>
            <a:r>
              <a:rPr lang="cs-CZ" dirty="0" smtClean="0">
                <a:solidFill>
                  <a:schemeClr val="tx1"/>
                </a:solidFill>
              </a:rPr>
              <a:t> poradce zdravého životního stylu by měla být </a:t>
            </a:r>
            <a:r>
              <a:rPr lang="cs-CZ" b="1" dirty="0" smtClean="0">
                <a:solidFill>
                  <a:schemeClr val="tx1"/>
                </a:solidFill>
              </a:rPr>
              <a:t>systematická</a:t>
            </a:r>
            <a:r>
              <a:rPr lang="cs-CZ" dirty="0" smtClean="0">
                <a:solidFill>
                  <a:schemeClr val="tx1"/>
                </a:solidFill>
              </a:rPr>
              <a:t> a ne chaotická a nahodilá. Práce s klientem by se měla odehrávat podle scénáře s následujícími body: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1/ Vstupní rozhovor- zjištění cílů, motivace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2/ Kvalitní diagnostika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/ Vypracování dotazníku klientem a jeho vyhodnocení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poradcem (kontaktní údaje, osobní a rodinná anamnéza, týdenní jídelníček, pohybové návyky…)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4/ Sestavení nového jídelníčku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5/ Sestavení pohybového programu, jak pracovat se </a:t>
            </a:r>
            <a:r>
              <a:rPr lang="cs-CZ" dirty="0" err="1" smtClean="0">
                <a:solidFill>
                  <a:schemeClr val="tx1"/>
                </a:solidFill>
              </a:rPr>
              <a:t>sporttesterem</a:t>
            </a:r>
            <a:r>
              <a:rPr lang="cs-CZ" dirty="0" smtClean="0">
                <a:solidFill>
                  <a:schemeClr val="tx1"/>
                </a:solidFill>
              </a:rPr>
              <a:t>…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6/ Edukace a další doporučení (klient by si měl vytvořit představu o vhodných a nevhodných potravinách, výživových doplňcích…)- naučit klienta pracovat s jídelníčkem, číst etikety na zboží…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7/ Motivace klienta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8/ Kontrolní návštěvy a následná péče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9/ Empatie, individualizace- pozor- nepřehánět empatii, nenechat se klientem vysávat, </a:t>
            </a:r>
            <a:r>
              <a:rPr lang="cs-CZ" dirty="0" err="1" smtClean="0">
                <a:solidFill>
                  <a:schemeClr val="tx1"/>
                </a:solidFill>
              </a:rPr>
              <a:t>nestat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smtClean="0">
                <a:solidFill>
                  <a:schemeClr val="tx1"/>
                </a:solidFill>
              </a:rPr>
              <a:t>se zpovědníkem….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9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181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3" cy="468052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Ad1/ Vstupní pohovor, zjištění motivace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Při vstupním rozhovoru zjistíme jaké cíle naší návštěvou klient sleduje. Ideálním klientem je takový, který chce nejen zhubnout, ale celkově změnit svůj životní styl ve smyslu </a:t>
            </a:r>
            <a:r>
              <a:rPr lang="cs-CZ" dirty="0" err="1" smtClean="0">
                <a:solidFill>
                  <a:schemeClr val="tx1"/>
                </a:solidFill>
              </a:rPr>
              <a:t>wellness</a:t>
            </a:r>
            <a:r>
              <a:rPr lang="cs-CZ" dirty="0" smtClean="0">
                <a:solidFill>
                  <a:schemeClr val="tx1"/>
                </a:solidFill>
              </a:rPr>
              <a:t>           (zdravě vypadat, být zdravý a zdravě se cítit) 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Ad 2/Diagnostika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Bez kvalitního „změření“ klienta nelze zpracovat kvalitní výživový ani pohybový plán. Slouží ke zjištění výchozího stavu, od kterého se chce klient odpoutat a ke kontrole progresu.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Co všechno měříme a jak- pokud nemáme </a:t>
            </a:r>
            <a:r>
              <a:rPr lang="cs-CZ" b="1" dirty="0" err="1" smtClean="0">
                <a:solidFill>
                  <a:schemeClr val="tx1"/>
                </a:solidFill>
              </a:rPr>
              <a:t>InBody</a:t>
            </a:r>
            <a:r>
              <a:rPr lang="cs-CZ" b="1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 Obvody těla-vždy na stejné straně a stejném místě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2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4247327" cy="468052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Spočítáme BMI</a:t>
            </a:r>
            <a:r>
              <a:rPr lang="cs-CZ" dirty="0" smtClean="0">
                <a:solidFill>
                  <a:schemeClr val="tx1"/>
                </a:solidFill>
              </a:rPr>
              <a:t>- body </a:t>
            </a:r>
            <a:r>
              <a:rPr lang="cs-CZ" dirty="0" err="1" smtClean="0">
                <a:solidFill>
                  <a:schemeClr val="tx1"/>
                </a:solidFill>
              </a:rPr>
              <a:t>mass</a:t>
            </a:r>
            <a:r>
              <a:rPr lang="cs-CZ" dirty="0" smtClean="0">
                <a:solidFill>
                  <a:schemeClr val="tx1"/>
                </a:solidFill>
              </a:rPr>
              <a:t> index  BMI= kg/výška v m2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!!!BMI je pouze pomocná hodnota- neříká nic o složení těla ale pouze o poměru výšky a hmotnosti- sportovec s vyvinutým svalstvem tak může spadnout do kategorie nadváhy nebo dokonce obezity.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320480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82" y="4149080"/>
            <a:ext cx="391869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3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4391343" cy="489654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b="1" dirty="0" smtClean="0">
                <a:solidFill>
                  <a:schemeClr val="tx1"/>
                </a:solidFill>
              </a:rPr>
              <a:t>Měření tukových řas </a:t>
            </a:r>
            <a:r>
              <a:rPr lang="cs-CZ" b="1" dirty="0" err="1" smtClean="0">
                <a:solidFill>
                  <a:schemeClr val="tx1"/>
                </a:solidFill>
              </a:rPr>
              <a:t>kaliperací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Pokud chceme zjisti složení těla, měříme podkožní tuk tzv. </a:t>
            </a:r>
            <a:r>
              <a:rPr lang="cs-CZ" dirty="0" err="1" smtClean="0">
                <a:solidFill>
                  <a:schemeClr val="tx1"/>
                </a:solidFill>
              </a:rPr>
              <a:t>kaliperem</a:t>
            </a:r>
            <a:r>
              <a:rPr lang="cs-CZ" dirty="0" smtClean="0">
                <a:solidFill>
                  <a:schemeClr val="tx1"/>
                </a:solidFill>
              </a:rPr>
              <a:t> a čísla dosadíme do tabulky pro výpočet.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Kaliperace</a:t>
            </a:r>
            <a:r>
              <a:rPr lang="cs-CZ" dirty="0" smtClean="0">
                <a:solidFill>
                  <a:schemeClr val="tx1"/>
                </a:solidFill>
              </a:rPr>
              <a:t> vyžaduje zručnost a správnou metodiku.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!!! Zjistíme pouze podkožní tuk- </a:t>
            </a:r>
            <a:r>
              <a:rPr lang="cs-CZ" dirty="0" err="1" smtClean="0">
                <a:solidFill>
                  <a:schemeClr val="tx1"/>
                </a:solidFill>
              </a:rPr>
              <a:t>kaliperace</a:t>
            </a:r>
            <a:r>
              <a:rPr lang="cs-CZ" dirty="0" smtClean="0">
                <a:solidFill>
                  <a:schemeClr val="tx1"/>
                </a:solidFill>
              </a:rPr>
              <a:t> nám neřekne nic o nebezpečném útrobním (viscerálním) tuku.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04" y="1184711"/>
            <a:ext cx="357159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44" y="3212976"/>
            <a:ext cx="386458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55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8884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628800"/>
            <a:ext cx="4319335" cy="489654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Výpočet </a:t>
            </a:r>
            <a:r>
              <a:rPr lang="cs-CZ" b="1" dirty="0" smtClean="0">
                <a:solidFill>
                  <a:schemeClr val="tx1"/>
                </a:solidFill>
              </a:rPr>
              <a:t>WHR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waist</a:t>
            </a:r>
            <a:r>
              <a:rPr lang="cs-CZ" dirty="0" smtClean="0">
                <a:solidFill>
                  <a:schemeClr val="tx1"/>
                </a:solidFill>
              </a:rPr>
              <a:t> to hip ratio)- jde o údaj, který nám říká, kde se klientovi ukládá tuk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WHR=obvod pasu/obvod boků</a:t>
            </a:r>
          </a:p>
          <a:p>
            <a:pPr marL="0" indent="0"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02" y="3545632"/>
            <a:ext cx="31908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34366"/>
            <a:ext cx="2838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1835696" y="2852936"/>
            <a:ext cx="3456384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20" y="2261784"/>
            <a:ext cx="4470842" cy="294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80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4103311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Kromě 2 základních typů obezity- hruška (ženský- tzv. </a:t>
            </a:r>
            <a:r>
              <a:rPr lang="cs-CZ" dirty="0" err="1" smtClean="0">
                <a:solidFill>
                  <a:schemeClr val="tx1"/>
                </a:solidFill>
              </a:rPr>
              <a:t>gynoidní</a:t>
            </a:r>
            <a:r>
              <a:rPr lang="cs-CZ" dirty="0" smtClean="0">
                <a:solidFill>
                  <a:schemeClr val="tx1"/>
                </a:solidFill>
              </a:rPr>
              <a:t>) a jablko (mužský- androidní), máme další typy obezity: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Rubensovský typ- tuk rozložen po celém těle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Superiorní- tučná horní polovina těla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tx1"/>
                </a:solidFill>
              </a:rPr>
              <a:t>Inferiorní- tučná doplní polovina těla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>
                <a:solidFill>
                  <a:schemeClr val="tx1"/>
                </a:solidFill>
              </a:rPr>
              <a:t>Trunciální</a:t>
            </a:r>
            <a:r>
              <a:rPr lang="cs-CZ" dirty="0" smtClean="0">
                <a:solidFill>
                  <a:schemeClr val="tx1"/>
                </a:solidFill>
              </a:rPr>
              <a:t>- tuk okolo trupu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>
                <a:solidFill>
                  <a:schemeClr val="tx1"/>
                </a:solidFill>
              </a:rPr>
              <a:t>Extremitální</a:t>
            </a:r>
            <a:r>
              <a:rPr lang="cs-CZ" dirty="0" smtClean="0">
                <a:solidFill>
                  <a:schemeClr val="tx1"/>
                </a:solidFill>
              </a:rPr>
              <a:t>- tukem balené končetiny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>
                <a:solidFill>
                  <a:schemeClr val="tx1"/>
                </a:solidFill>
              </a:rPr>
              <a:t>Trochanterický</a:t>
            </a:r>
            <a:r>
              <a:rPr lang="cs-CZ" dirty="0" smtClean="0">
                <a:solidFill>
                  <a:schemeClr val="tx1"/>
                </a:solidFill>
              </a:rPr>
              <a:t>- tuk okolo boků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>
                <a:solidFill>
                  <a:schemeClr val="tx1"/>
                </a:solidFill>
              </a:rPr>
              <a:t>Mamální</a:t>
            </a:r>
            <a:r>
              <a:rPr lang="cs-CZ" dirty="0" smtClean="0">
                <a:solidFill>
                  <a:schemeClr val="tx1"/>
                </a:solidFill>
              </a:rPr>
              <a:t>- tuk v oblasti prsou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585"/>
          <a:stretch/>
        </p:blipFill>
        <p:spPr bwMode="auto">
          <a:xfrm>
            <a:off x="4499992" y="1700808"/>
            <a:ext cx="439102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2000" y="5038537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Typy tuku:</a:t>
            </a:r>
          </a:p>
          <a:p>
            <a:r>
              <a:rPr lang="cs-CZ" dirty="0" smtClean="0"/>
              <a:t>1/ podkožní</a:t>
            </a:r>
          </a:p>
          <a:p>
            <a:r>
              <a:rPr lang="cs-CZ" dirty="0" smtClean="0"/>
              <a:t>2/ nitrosvalový (do 5%)</a:t>
            </a:r>
          </a:p>
          <a:p>
            <a:r>
              <a:rPr lang="cs-CZ" dirty="0" smtClean="0"/>
              <a:t>3/ viscerální- útrobní- mezi orgány v břiše- u typu jablko je větší ohrožení infarkty a mrtvicemi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54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4391343" cy="4968552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>
                <a:solidFill>
                  <a:schemeClr val="tx1"/>
                </a:solidFill>
              </a:rPr>
              <a:t>Pokročilé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b="1" u="sng" dirty="0" smtClean="0">
                <a:solidFill>
                  <a:schemeClr val="tx1"/>
                </a:solidFill>
              </a:rPr>
              <a:t>diagnostické metody: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1"/>
                </a:solidFill>
              </a:rPr>
              <a:t>Bioimpedanční</a:t>
            </a:r>
            <a:r>
              <a:rPr lang="cs-CZ" b="1" dirty="0" smtClean="0">
                <a:solidFill>
                  <a:schemeClr val="tx1"/>
                </a:solidFill>
              </a:rPr>
              <a:t> měření- </a:t>
            </a:r>
            <a:r>
              <a:rPr lang="cs-CZ" dirty="0" smtClean="0">
                <a:solidFill>
                  <a:schemeClr val="tx1"/>
                </a:solidFill>
              </a:rPr>
              <a:t>měření slabými elektrickými proudy, každá tkáň- svaly, tuk, kosti, tělesná voda- mají jiný odpor. Software dopočítá složení těla.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Např. </a:t>
            </a:r>
            <a:r>
              <a:rPr lang="cs-CZ" dirty="0" err="1" smtClean="0">
                <a:solidFill>
                  <a:schemeClr val="tx1"/>
                </a:solidFill>
              </a:rPr>
              <a:t>InBody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Tanita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Ideální je 8 bodové měření, které měří nejpřesněji. U 2 bodového (tzv. chytré váhy) se změří dolní polovina a zbytek software dopočte- nepřesné !!!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24744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1752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r="14589"/>
          <a:stretch/>
        </p:blipFill>
        <p:spPr bwMode="auto">
          <a:xfrm>
            <a:off x="4592456" y="3653060"/>
            <a:ext cx="149629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80" y="3653061"/>
            <a:ext cx="2946114" cy="321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3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15636" y="1772816"/>
            <a:ext cx="8404835" cy="475252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Nejmodernější současnou metodou je </a:t>
            </a:r>
            <a:r>
              <a:rPr lang="cs-CZ" b="1" dirty="0" smtClean="0">
                <a:solidFill>
                  <a:schemeClr val="tx1"/>
                </a:solidFill>
              </a:rPr>
              <a:t>DEXA</a:t>
            </a:r>
            <a:r>
              <a:rPr lang="cs-CZ" dirty="0" smtClean="0">
                <a:solidFill>
                  <a:schemeClr val="tx1"/>
                </a:solidFill>
              </a:rPr>
              <a:t>- denzitometrie měřící hustotu jednotlivých tkání pomocí  elektromagnetického vlnění- lékařské zařízení podobné tomografu.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Pomůže mj. změřit osteoporózu- řídnutí                                       kostí, nebo kostní deformity. Určeno </a:t>
            </a:r>
            <a:r>
              <a:rPr lang="cs-CZ" dirty="0" smtClean="0">
                <a:solidFill>
                  <a:schemeClr val="tx1"/>
                </a:solidFill>
              </a:rPr>
              <a:t>pro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Odborná </a:t>
            </a:r>
            <a:r>
              <a:rPr lang="cs-CZ" smtClean="0">
                <a:solidFill>
                  <a:schemeClr val="tx1"/>
                </a:solidFill>
              </a:rPr>
              <a:t>lékařská pracoviště.</a:t>
            </a:r>
            <a:r>
              <a:rPr lang="cs-CZ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Činnost poradce zdravého životního stylu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47815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11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9984</TotalTime>
  <Words>642</Words>
  <Application>Microsoft Office PowerPoint</Application>
  <PresentationFormat>Předvádění na obrazovce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Vlnění</vt:lpstr>
      <vt:lpstr>Činnost poradce zdravého životního stylu</vt:lpstr>
      <vt:lpstr>Činnost poradce zdravého životního stylu</vt:lpstr>
      <vt:lpstr>Činnost poradce zdravého životního stylu</vt:lpstr>
      <vt:lpstr>Činnost poradce zdravého životního stylu</vt:lpstr>
      <vt:lpstr>Činnost poradce zdravého životního stylu</vt:lpstr>
      <vt:lpstr>Činnost poradce zdravého životního stylu</vt:lpstr>
      <vt:lpstr>Činnost poradce zdravého životního stylu</vt:lpstr>
      <vt:lpstr>Činnost poradce zdravého životního stylu</vt:lpstr>
      <vt:lpstr>Činnost poradce zdravého životního stylu</vt:lpstr>
      <vt:lpstr>Činnost poradce zdravého životního stylu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poradce zdravého životního stylu</dc:title>
  <dc:creator>jjonak@sapss-plzen.cz</dc:creator>
  <cp:lastModifiedBy>jjonak@sapss-plzen.cz</cp:lastModifiedBy>
  <cp:revision>15</cp:revision>
  <dcterms:created xsi:type="dcterms:W3CDTF">2017-03-30T09:06:54Z</dcterms:created>
  <dcterms:modified xsi:type="dcterms:W3CDTF">2017-04-11T13:46:20Z</dcterms:modified>
</cp:coreProperties>
</file>