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B3E1C9D-86E2-4022-8062-28F5B0F36B9B}" type="datetimeFigureOut">
              <a:rPr lang="cs-CZ" smtClean="0"/>
              <a:t>5.3.2014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76E8EAC-2B69-48F7-BA49-9DE6AC8794C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4015680" cy="5184576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Receptory: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Jsou útvary, které </a:t>
            </a:r>
            <a:r>
              <a:rPr lang="cs-CZ" b="1" dirty="0" smtClean="0">
                <a:solidFill>
                  <a:schemeClr val="tx1"/>
                </a:solidFill>
              </a:rPr>
              <a:t>reagují na změnu </a:t>
            </a:r>
            <a:r>
              <a:rPr lang="cs-CZ" b="1" dirty="0">
                <a:solidFill>
                  <a:schemeClr val="tx1"/>
                </a:solidFill>
              </a:rPr>
              <a:t>vnějšího</a:t>
            </a:r>
            <a:r>
              <a:rPr lang="cs-CZ" b="1" dirty="0" smtClean="0">
                <a:solidFill>
                  <a:schemeClr val="tx1"/>
                </a:solidFill>
              </a:rPr>
              <a:t> nebo vnitřního prostředí organismu</a:t>
            </a:r>
            <a:r>
              <a:rPr lang="cs-CZ" dirty="0" smtClean="0">
                <a:solidFill>
                  <a:schemeClr val="tx1"/>
                </a:solidFill>
              </a:rPr>
              <a:t>- důsledkem je </a:t>
            </a:r>
            <a:r>
              <a:rPr lang="cs-CZ" b="1" dirty="0" smtClean="0">
                <a:solidFill>
                  <a:schemeClr val="tx1"/>
                </a:solidFill>
              </a:rPr>
              <a:t>vznik podráždění</a:t>
            </a:r>
            <a:r>
              <a:rPr lang="cs-CZ" dirty="0" smtClean="0">
                <a:solidFill>
                  <a:schemeClr val="tx1"/>
                </a:solidFill>
              </a:rPr>
              <a:t>, které je vedeno dostředivými drahami do CNS.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Umožňují organismu  zareagovat na změnu vnitřního nebo vnějšího prostředí a té se přizpůsobit</a:t>
            </a:r>
          </a:p>
          <a:p>
            <a:r>
              <a:rPr lang="cs-CZ" b="1" u="sng" dirty="0" smtClean="0">
                <a:solidFill>
                  <a:schemeClr val="tx1"/>
                </a:solidFill>
              </a:rPr>
              <a:t>Podoba receptorů: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Jediná buňka (např. šlachové tělísko)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Skupina buněk (např. čichové pole)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Složitější smyslové orgány (oko, jazyk…)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80920" cy="792088"/>
          </a:xfrm>
        </p:spPr>
        <p:txBody>
          <a:bodyPr/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Nervová soustava- </a:t>
            </a:r>
            <a:r>
              <a:rPr lang="cs-CZ" sz="4000" b="1" dirty="0" smtClean="0">
                <a:solidFill>
                  <a:schemeClr val="tx1"/>
                </a:solidFill>
              </a:rPr>
              <a:t>receptory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51962" y="1556792"/>
            <a:ext cx="3904076" cy="4680520"/>
          </a:xfrm>
        </p:spPr>
        <p:txBody>
          <a:bodyPr>
            <a:normAutofit/>
          </a:bodyPr>
          <a:lstStyle/>
          <a:p>
            <a:r>
              <a:rPr lang="cs-CZ" sz="1800" b="1" u="sng" dirty="0" smtClean="0">
                <a:solidFill>
                  <a:schemeClr val="tx1"/>
                </a:solidFill>
              </a:rPr>
              <a:t>Rozdělení receptorů:</a:t>
            </a:r>
          </a:p>
          <a:p>
            <a:pPr marL="0" indent="0">
              <a:buNone/>
            </a:pPr>
            <a:r>
              <a:rPr lang="cs-CZ" sz="1800" b="1" u="sng" dirty="0" smtClean="0">
                <a:solidFill>
                  <a:schemeClr val="tx1"/>
                </a:solidFill>
              </a:rPr>
              <a:t>1/ exteroreceptory</a:t>
            </a:r>
            <a:r>
              <a:rPr lang="cs-CZ" sz="1800" dirty="0" smtClean="0">
                <a:solidFill>
                  <a:schemeClr val="tx1"/>
                </a:solidFill>
              </a:rPr>
              <a:t>- reagují na změnu vnějšího prostředí</a:t>
            </a:r>
          </a:p>
          <a:p>
            <a:pPr marL="0" indent="0"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      </a:t>
            </a:r>
            <a:r>
              <a:rPr lang="cs-CZ" sz="1800" b="1" i="1" dirty="0" smtClean="0">
                <a:solidFill>
                  <a:schemeClr val="tx1"/>
                </a:solidFill>
              </a:rPr>
              <a:t>a) kontaktní receptory</a:t>
            </a:r>
            <a:r>
              <a:rPr lang="cs-CZ" sz="1800" dirty="0" smtClean="0">
                <a:solidFill>
                  <a:schemeClr val="tx1"/>
                </a:solidFill>
              </a:rPr>
              <a:t>- přicházejí do styku s podnětem- chuť, hmat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     b) </a:t>
            </a:r>
            <a:r>
              <a:rPr lang="cs-CZ" sz="1800" b="1" i="1" dirty="0" smtClean="0">
                <a:solidFill>
                  <a:schemeClr val="tx1"/>
                </a:solidFill>
              </a:rPr>
              <a:t>distanční receptory</a:t>
            </a:r>
            <a:r>
              <a:rPr lang="cs-CZ" sz="1800" dirty="0" smtClean="0">
                <a:solidFill>
                  <a:schemeClr val="tx1"/>
                </a:solidFill>
              </a:rPr>
              <a:t>- nejsou v přímém kontaktu s receptorem (zrak)</a:t>
            </a:r>
          </a:p>
          <a:p>
            <a:pPr marL="0" indent="0">
              <a:buNone/>
            </a:pPr>
            <a:r>
              <a:rPr lang="cs-CZ" sz="1800" b="1" u="sng" dirty="0" smtClean="0">
                <a:solidFill>
                  <a:schemeClr val="tx1"/>
                </a:solidFill>
              </a:rPr>
              <a:t>2/ </a:t>
            </a:r>
            <a:r>
              <a:rPr lang="cs-CZ" sz="1800" b="1" u="sng" dirty="0" err="1" smtClean="0">
                <a:solidFill>
                  <a:schemeClr val="tx1"/>
                </a:solidFill>
              </a:rPr>
              <a:t>interoreceptory</a:t>
            </a:r>
            <a:r>
              <a:rPr lang="cs-CZ" sz="1800" dirty="0" smtClean="0">
                <a:solidFill>
                  <a:schemeClr val="tx1"/>
                </a:solidFill>
              </a:rPr>
              <a:t>- reagují na změnu vnitřního prostředí organismu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     </a:t>
            </a:r>
            <a:r>
              <a:rPr lang="cs-CZ" sz="1800" b="1" i="1" dirty="0" smtClean="0">
                <a:solidFill>
                  <a:schemeClr val="tx1"/>
                </a:solidFill>
              </a:rPr>
              <a:t>a) proprioreceptory</a:t>
            </a:r>
            <a:r>
              <a:rPr lang="cs-CZ" sz="1800" dirty="0" smtClean="0">
                <a:solidFill>
                  <a:schemeClr val="tx1"/>
                </a:solidFill>
              </a:rPr>
              <a:t>- umístěné ve svalech, šlachách- šlachové tělísko, svalové vřeténko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     </a:t>
            </a:r>
            <a:r>
              <a:rPr lang="cs-CZ" sz="1800" b="1" i="1" dirty="0" smtClean="0">
                <a:solidFill>
                  <a:schemeClr val="tx1"/>
                </a:solidFill>
              </a:rPr>
              <a:t>b) </a:t>
            </a:r>
            <a:r>
              <a:rPr lang="cs-CZ" sz="1800" b="1" i="1" dirty="0" err="1" smtClean="0">
                <a:solidFill>
                  <a:schemeClr val="tx1"/>
                </a:solidFill>
              </a:rPr>
              <a:t>visceroreceptory</a:t>
            </a:r>
            <a:r>
              <a:rPr lang="cs-CZ" sz="1800" dirty="0" smtClean="0">
                <a:solidFill>
                  <a:schemeClr val="tx1"/>
                </a:solidFill>
              </a:rPr>
              <a:t>- uloženy v cévách a vnitřních orgánech</a:t>
            </a:r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69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95536" y="1268760"/>
            <a:ext cx="3871664" cy="5328592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1/ </a:t>
            </a:r>
            <a:r>
              <a:rPr lang="cs-CZ" b="1" dirty="0" err="1" smtClean="0">
                <a:solidFill>
                  <a:schemeClr val="tx1"/>
                </a:solidFill>
              </a:rPr>
              <a:t>Mechanoreceptory</a:t>
            </a:r>
            <a:r>
              <a:rPr lang="cs-CZ" b="1" dirty="0" smtClean="0">
                <a:solidFill>
                  <a:schemeClr val="tx1"/>
                </a:solidFill>
              </a:rPr>
              <a:t>- </a:t>
            </a:r>
            <a:r>
              <a:rPr lang="cs-CZ" dirty="0" smtClean="0">
                <a:solidFill>
                  <a:schemeClr val="tx1"/>
                </a:solidFill>
              </a:rPr>
              <a:t>zaznamenávají </a:t>
            </a:r>
            <a:r>
              <a:rPr lang="cs-CZ" b="1" dirty="0" smtClean="0">
                <a:solidFill>
                  <a:schemeClr val="tx1"/>
                </a:solidFill>
              </a:rPr>
              <a:t>tlak, tah, pohyb- </a:t>
            </a:r>
            <a:r>
              <a:rPr lang="cs-CZ" dirty="0" smtClean="0">
                <a:solidFill>
                  <a:schemeClr val="tx1"/>
                </a:solidFill>
              </a:rPr>
              <a:t>hmatová tělíska v kůži, sluchový receptor, rovnovážný receptor ve vnitřním uchu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2/ Chemoreceptory- </a:t>
            </a:r>
            <a:r>
              <a:rPr lang="cs-CZ" dirty="0" smtClean="0">
                <a:solidFill>
                  <a:schemeClr val="tx1"/>
                </a:solidFill>
              </a:rPr>
              <a:t>reagují na </a:t>
            </a:r>
            <a:r>
              <a:rPr lang="cs-CZ" b="1" dirty="0" smtClean="0">
                <a:solidFill>
                  <a:schemeClr val="tx1"/>
                </a:solidFill>
              </a:rPr>
              <a:t>chemické podněty-</a:t>
            </a:r>
            <a:r>
              <a:rPr lang="cs-CZ" dirty="0" smtClean="0">
                <a:solidFill>
                  <a:schemeClr val="tx1"/>
                </a:solidFill>
              </a:rPr>
              <a:t> čichový receptor, čidla obsahu glukózy, CO2 v krvi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3/ Fotoreceptory- </a:t>
            </a:r>
            <a:r>
              <a:rPr lang="cs-CZ" dirty="0" smtClean="0">
                <a:solidFill>
                  <a:schemeClr val="tx1"/>
                </a:solidFill>
              </a:rPr>
              <a:t>reagují na </a:t>
            </a:r>
            <a:r>
              <a:rPr lang="cs-CZ" b="1" dirty="0" smtClean="0">
                <a:solidFill>
                  <a:schemeClr val="tx1"/>
                </a:solidFill>
              </a:rPr>
              <a:t>světelný podnět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4/ Termoreceptory- </a:t>
            </a:r>
            <a:r>
              <a:rPr lang="cs-CZ" dirty="0" smtClean="0">
                <a:solidFill>
                  <a:schemeClr val="tx1"/>
                </a:solidFill>
              </a:rPr>
              <a:t>reagují na </a:t>
            </a:r>
            <a:r>
              <a:rPr lang="cs-CZ" b="1" dirty="0" smtClean="0">
                <a:solidFill>
                  <a:schemeClr val="tx1"/>
                </a:solidFill>
              </a:rPr>
              <a:t>tepelné podněty</a:t>
            </a:r>
            <a:r>
              <a:rPr lang="cs-CZ" dirty="0" smtClean="0">
                <a:solidFill>
                  <a:schemeClr val="tx1"/>
                </a:solidFill>
              </a:rPr>
              <a:t>- nervová zakončení v kůži nebo v mozku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5/ </a:t>
            </a:r>
            <a:r>
              <a:rPr lang="cs-CZ" b="1" dirty="0" err="1" smtClean="0">
                <a:solidFill>
                  <a:schemeClr val="tx1"/>
                </a:solidFill>
              </a:rPr>
              <a:t>Nocireceptory</a:t>
            </a:r>
            <a:r>
              <a:rPr lang="cs-CZ" b="1" dirty="0" smtClean="0">
                <a:solidFill>
                  <a:schemeClr val="tx1"/>
                </a:solidFill>
              </a:rPr>
              <a:t>- </a:t>
            </a:r>
            <a:r>
              <a:rPr lang="cs-CZ" dirty="0" smtClean="0">
                <a:solidFill>
                  <a:schemeClr val="tx1"/>
                </a:solidFill>
              </a:rPr>
              <a:t>umožňují </a:t>
            </a:r>
            <a:r>
              <a:rPr lang="cs-CZ" b="1" dirty="0" smtClean="0">
                <a:solidFill>
                  <a:schemeClr val="tx1"/>
                </a:solidFill>
              </a:rPr>
              <a:t>vnímání bolesti</a:t>
            </a:r>
            <a:r>
              <a:rPr lang="cs-CZ" dirty="0" smtClean="0">
                <a:solidFill>
                  <a:schemeClr val="tx1"/>
                </a:solidFill>
              </a:rPr>
              <a:t>. Jsou v celém těle kromě mozku, plic, jater. Bolest je důležitý fyziologický signál, který upozorňuje na nebezpečí- </a:t>
            </a:r>
            <a:r>
              <a:rPr lang="cs-CZ" dirty="0" err="1" smtClean="0">
                <a:solidFill>
                  <a:schemeClr val="tx1"/>
                </a:solidFill>
              </a:rPr>
              <a:t>např</a:t>
            </a:r>
            <a:r>
              <a:rPr lang="cs-CZ" dirty="0" smtClean="0">
                <a:solidFill>
                  <a:schemeClr val="tx1"/>
                </a:solidFill>
              </a:rPr>
              <a:t> poškození tkáně…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64896" cy="792088"/>
          </a:xfrm>
        </p:spPr>
        <p:txBody>
          <a:bodyPr/>
          <a:lstStyle/>
          <a:p>
            <a:pPr algn="ctr"/>
            <a:r>
              <a:rPr lang="cs-CZ" sz="4000" b="1" dirty="0" smtClean="0"/>
              <a:t>Co zaznamenávají receptory</a:t>
            </a:r>
            <a:endParaRPr lang="cs-CZ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79" r="17032"/>
          <a:stretch/>
        </p:blipFill>
        <p:spPr bwMode="auto">
          <a:xfrm>
            <a:off x="6678935" y="2192685"/>
            <a:ext cx="221861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3923928" y="1700808"/>
            <a:ext cx="2160240" cy="49187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ravoúhlá spojnice 9"/>
          <p:cNvCxnSpPr/>
          <p:nvPr/>
        </p:nvCxnSpPr>
        <p:spPr>
          <a:xfrm flipV="1">
            <a:off x="3635896" y="2852936"/>
            <a:ext cx="4152348" cy="263674"/>
          </a:xfrm>
          <a:prstGeom prst="bentConnector3">
            <a:avLst>
              <a:gd name="adj1" fmla="val 61504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870" y="3185049"/>
            <a:ext cx="1676400" cy="152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Přímá spojnice se šipkou 13"/>
          <p:cNvCxnSpPr/>
          <p:nvPr/>
        </p:nvCxnSpPr>
        <p:spPr>
          <a:xfrm>
            <a:off x="4211960" y="3573016"/>
            <a:ext cx="792088" cy="27585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934" y="4065231"/>
            <a:ext cx="2218619" cy="128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Přímá spojnice se šipkou 15"/>
          <p:cNvCxnSpPr/>
          <p:nvPr/>
        </p:nvCxnSpPr>
        <p:spPr>
          <a:xfrm>
            <a:off x="1979712" y="4706855"/>
            <a:ext cx="48965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235" y="4855797"/>
            <a:ext cx="2070931" cy="1741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Přímá spojnice se šipkou 17"/>
          <p:cNvCxnSpPr/>
          <p:nvPr/>
        </p:nvCxnSpPr>
        <p:spPr>
          <a:xfrm>
            <a:off x="3995936" y="5013176"/>
            <a:ext cx="1152128" cy="71339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2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412775"/>
            <a:ext cx="4104456" cy="5256583"/>
          </a:xfrm>
        </p:spPr>
        <p:txBody>
          <a:bodyPr>
            <a:normAutofit lnSpcReduction="1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Smyslovým orgánem zraku je oko. </a:t>
            </a:r>
            <a:r>
              <a:rPr lang="cs-CZ" dirty="0" smtClean="0">
                <a:solidFill>
                  <a:schemeClr val="tx1"/>
                </a:solidFill>
              </a:rPr>
              <a:t>Pár očních koulí uložen v očnicových dutinách lebky.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Stavba oka: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Bělima</a:t>
            </a:r>
            <a:r>
              <a:rPr lang="cs-CZ" dirty="0" smtClean="0">
                <a:solidFill>
                  <a:schemeClr val="tx1"/>
                </a:solidFill>
              </a:rPr>
              <a:t>- vazivový obal na povrchu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Rohovka</a:t>
            </a:r>
            <a:r>
              <a:rPr lang="cs-CZ" dirty="0" smtClean="0">
                <a:solidFill>
                  <a:schemeClr val="tx1"/>
                </a:solidFill>
              </a:rPr>
              <a:t>- první oční čočka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Cévnatka</a:t>
            </a:r>
            <a:r>
              <a:rPr lang="cs-CZ" dirty="0" smtClean="0">
                <a:solidFill>
                  <a:schemeClr val="tx1"/>
                </a:solidFill>
              </a:rPr>
              <a:t>- prokrvená vrstva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Duhovka+řasnaté</a:t>
            </a:r>
            <a:r>
              <a:rPr lang="cs-CZ" b="1" dirty="0" smtClean="0">
                <a:solidFill>
                  <a:schemeClr val="tx1"/>
                </a:solidFill>
              </a:rPr>
              <a:t> tělísko</a:t>
            </a:r>
            <a:r>
              <a:rPr lang="cs-CZ" dirty="0" smtClean="0">
                <a:solidFill>
                  <a:schemeClr val="tx1"/>
                </a:solidFill>
              </a:rPr>
              <a:t>- za nimi </a:t>
            </a:r>
            <a:r>
              <a:rPr lang="cs-CZ" b="1" dirty="0" smtClean="0">
                <a:solidFill>
                  <a:schemeClr val="tx1"/>
                </a:solidFill>
              </a:rPr>
              <a:t>Zornice</a:t>
            </a:r>
            <a:r>
              <a:rPr lang="cs-CZ" dirty="0" smtClean="0">
                <a:solidFill>
                  <a:schemeClr val="tx1"/>
                </a:solidFill>
              </a:rPr>
              <a:t>- otvor kudy dopadá světlo na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Oční čočku</a:t>
            </a:r>
            <a:r>
              <a:rPr lang="cs-CZ" dirty="0" smtClean="0">
                <a:solidFill>
                  <a:schemeClr val="tx1"/>
                </a:solidFill>
              </a:rPr>
              <a:t>-  ta láme světlo tak, aby se paprsky setkaly v zadní části oka na </a:t>
            </a:r>
            <a:r>
              <a:rPr lang="cs-CZ" b="1" dirty="0" smtClean="0">
                <a:solidFill>
                  <a:schemeClr val="tx1"/>
                </a:solidFill>
              </a:rPr>
              <a:t>sítnici</a:t>
            </a:r>
            <a:r>
              <a:rPr lang="cs-CZ" dirty="0" smtClean="0">
                <a:solidFill>
                  <a:schemeClr val="tx1"/>
                </a:solidFill>
              </a:rPr>
              <a:t>- díky hladkým svalům </a:t>
            </a:r>
            <a:r>
              <a:rPr lang="cs-CZ" b="1" dirty="0" err="1" smtClean="0">
                <a:solidFill>
                  <a:schemeClr val="tx1"/>
                </a:solidFill>
              </a:rPr>
              <a:t>řasnatky</a:t>
            </a:r>
            <a:r>
              <a:rPr lang="cs-CZ" dirty="0" smtClean="0">
                <a:solidFill>
                  <a:schemeClr val="tx1"/>
                </a:solidFill>
              </a:rPr>
              <a:t> je umožněna </a:t>
            </a:r>
            <a:r>
              <a:rPr lang="cs-CZ" b="1" dirty="0" smtClean="0">
                <a:solidFill>
                  <a:schemeClr val="tx1"/>
                </a:solidFill>
              </a:rPr>
              <a:t>akomodace čočky</a:t>
            </a:r>
            <a:r>
              <a:rPr lang="cs-CZ" dirty="0" smtClean="0">
                <a:solidFill>
                  <a:schemeClr val="tx1"/>
                </a:solidFill>
              </a:rPr>
              <a:t>- vyklenutí čočky se mění tak, aby byl obraz co nejostřejší.</a:t>
            </a:r>
          </a:p>
          <a:p>
            <a:pPr marL="285750" indent="-285750">
              <a:buFontTx/>
              <a:buChar char="-"/>
            </a:pPr>
            <a:r>
              <a:rPr lang="cs-CZ" b="1" u="sng" dirty="0" smtClean="0">
                <a:solidFill>
                  <a:schemeClr val="tx1"/>
                </a:solidFill>
              </a:rPr>
              <a:t>Obraz promítaný na sítnici je skutečný, zmenšený a převrácený.</a:t>
            </a:r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08912" cy="1008112"/>
          </a:xfrm>
        </p:spPr>
        <p:txBody>
          <a:bodyPr/>
          <a:lstStyle/>
          <a:p>
            <a:pPr algn="ctr"/>
            <a:r>
              <a:rPr lang="cs-CZ" sz="4000" b="1" dirty="0" smtClean="0">
                <a:solidFill>
                  <a:schemeClr val="tx1"/>
                </a:solidFill>
              </a:rPr>
              <a:t>Smyslové orgány- zrak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450381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93" t="9061" r="3472" b="9061"/>
          <a:stretch/>
        </p:blipFill>
        <p:spPr bwMode="auto">
          <a:xfrm>
            <a:off x="4572000" y="4926842"/>
            <a:ext cx="4418155" cy="1742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3923928" y="5798100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4440203" y="429309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Uvnitř oka je </a:t>
            </a:r>
            <a:r>
              <a:rPr lang="cs-CZ" dirty="0" err="1" smtClean="0"/>
              <a:t>gelovitý</a:t>
            </a:r>
            <a:r>
              <a:rPr lang="cs-CZ" dirty="0" smtClean="0"/>
              <a:t> sklivec</a:t>
            </a: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5724128" y="3140969"/>
            <a:ext cx="1027770" cy="12961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30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4955" y="908720"/>
            <a:ext cx="4608512" cy="5760640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Sítnice: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Je tvořena několika vrstvami  </a:t>
            </a:r>
            <a:r>
              <a:rPr lang="cs-CZ" dirty="0" err="1" smtClean="0">
                <a:solidFill>
                  <a:schemeClr val="tx1"/>
                </a:solidFill>
              </a:rPr>
              <a:t>fotočivných</a:t>
            </a:r>
            <a:r>
              <a:rPr lang="cs-CZ" dirty="0" smtClean="0">
                <a:solidFill>
                  <a:schemeClr val="tx1"/>
                </a:solidFill>
              </a:rPr>
              <a:t> buněk: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</a:t>
            </a:r>
            <a:r>
              <a:rPr lang="cs-CZ" b="1" dirty="0" smtClean="0">
                <a:solidFill>
                  <a:schemeClr val="tx1"/>
                </a:solidFill>
              </a:rPr>
              <a:t>a) tyčinky- </a:t>
            </a:r>
            <a:r>
              <a:rPr lang="cs-CZ" dirty="0" smtClean="0">
                <a:solidFill>
                  <a:schemeClr val="tx1"/>
                </a:solidFill>
              </a:rPr>
              <a:t>umožňují </a:t>
            </a:r>
            <a:r>
              <a:rPr lang="cs-CZ" b="1" dirty="0" smtClean="0">
                <a:solidFill>
                  <a:schemeClr val="tx1"/>
                </a:solidFill>
              </a:rPr>
              <a:t>vidění za šera</a:t>
            </a:r>
            <a:r>
              <a:rPr lang="cs-CZ" dirty="0" smtClean="0">
                <a:solidFill>
                  <a:schemeClr val="tx1"/>
                </a:solidFill>
              </a:rPr>
              <a:t>, ale nejsou schopny rozeznat barvy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</a:t>
            </a:r>
            <a:r>
              <a:rPr lang="cs-CZ" b="1" dirty="0" smtClean="0">
                <a:solidFill>
                  <a:schemeClr val="tx1"/>
                </a:solidFill>
              </a:rPr>
              <a:t>b) čípky- </a:t>
            </a:r>
            <a:r>
              <a:rPr lang="cs-CZ" dirty="0" smtClean="0">
                <a:solidFill>
                  <a:schemeClr val="tx1"/>
                </a:solidFill>
              </a:rPr>
              <a:t>umožňují </a:t>
            </a:r>
            <a:r>
              <a:rPr lang="cs-CZ" b="1" dirty="0" smtClean="0">
                <a:solidFill>
                  <a:schemeClr val="tx1"/>
                </a:solidFill>
              </a:rPr>
              <a:t>barevné vidění</a:t>
            </a:r>
            <a:r>
              <a:rPr lang="cs-CZ" dirty="0" smtClean="0">
                <a:solidFill>
                  <a:schemeClr val="tx1"/>
                </a:solidFill>
              </a:rPr>
              <a:t>, fungují pouze za plného světla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c) </a:t>
            </a:r>
            <a:r>
              <a:rPr lang="cs-CZ" b="1" dirty="0" smtClean="0">
                <a:solidFill>
                  <a:schemeClr val="tx1"/>
                </a:solidFill>
              </a:rPr>
              <a:t>nervové buňky- </a:t>
            </a:r>
            <a:r>
              <a:rPr lang="cs-CZ" dirty="0" smtClean="0">
                <a:solidFill>
                  <a:schemeClr val="tx1"/>
                </a:solidFill>
              </a:rPr>
              <a:t>na spodní straně sítnice, jejich </a:t>
            </a:r>
            <a:r>
              <a:rPr lang="cs-CZ" b="1" dirty="0" smtClean="0">
                <a:solidFill>
                  <a:schemeClr val="tx1"/>
                </a:solidFill>
              </a:rPr>
              <a:t>výběžky se sbíhají do zrakového nervu, který odvede vzruch do zrakového kortexu 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4" cy="648072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Smyslové orgány- zrak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411671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11910"/>
            <a:ext cx="2520280" cy="209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H="1">
            <a:off x="1727684" y="4005064"/>
            <a:ext cx="2484276" cy="2088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179512" y="609329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Zrakový nerv se v mozku překříží</a:t>
            </a:r>
            <a:endParaRPr lang="cs-CZ" dirty="0"/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1547664" y="5157192"/>
            <a:ext cx="180020" cy="104528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2969822" y="5445224"/>
            <a:ext cx="18182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 zrakovém kortexu dojde ke zpracování zrakové informace</a:t>
            </a:r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4211960" y="6416461"/>
            <a:ext cx="9361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5148064" y="6183888"/>
            <a:ext cx="375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Oko je jen senzor- vidíme mozkem !!!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102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4015680" cy="532859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Na správné funkci oka se podílejí další orgány: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Okohybné svaly</a:t>
            </a:r>
            <a:r>
              <a:rPr lang="cs-CZ" dirty="0" smtClean="0">
                <a:solidFill>
                  <a:schemeClr val="tx1"/>
                </a:solidFill>
              </a:rPr>
              <a:t>- umožňují orientaci oka na pozorovaný předmět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Slzné </a:t>
            </a:r>
            <a:r>
              <a:rPr lang="cs-CZ" b="1" dirty="0">
                <a:solidFill>
                  <a:schemeClr val="tx1"/>
                </a:solidFill>
              </a:rPr>
              <a:t>ž</a:t>
            </a:r>
            <a:r>
              <a:rPr lang="cs-CZ" b="1" dirty="0" smtClean="0">
                <a:solidFill>
                  <a:schemeClr val="tx1"/>
                </a:solidFill>
              </a:rPr>
              <a:t>lázy-</a:t>
            </a:r>
            <a:r>
              <a:rPr lang="cs-CZ" dirty="0" smtClean="0">
                <a:solidFill>
                  <a:schemeClr val="tx1"/>
                </a:solidFill>
              </a:rPr>
              <a:t> brání vysychání oka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Spojivka</a:t>
            </a:r>
            <a:r>
              <a:rPr lang="cs-CZ" dirty="0" smtClean="0">
                <a:solidFill>
                  <a:schemeClr val="tx1"/>
                </a:solidFill>
              </a:rPr>
              <a:t>- blána vystýlající vnitřní plochu víček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Víčka</a:t>
            </a:r>
            <a:r>
              <a:rPr lang="cs-CZ" dirty="0" smtClean="0">
                <a:solidFill>
                  <a:schemeClr val="tx1"/>
                </a:solidFill>
              </a:rPr>
              <a:t>- při mrkání roztírají slzy po oční kouli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Obočí</a:t>
            </a:r>
            <a:r>
              <a:rPr lang="cs-CZ" dirty="0" smtClean="0">
                <a:solidFill>
                  <a:schemeClr val="tx1"/>
                </a:solidFill>
              </a:rPr>
              <a:t>- chrání oko před stékajícím potem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Proč máme 2 oči daleko od sebe?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Díky tomu je </a:t>
            </a:r>
            <a:r>
              <a:rPr lang="cs-CZ" b="1" dirty="0" smtClean="0">
                <a:solidFill>
                  <a:schemeClr val="tx1"/>
                </a:solidFill>
              </a:rPr>
              <a:t>ze 2 obrazů 2D složen 1 obraz 3D</a:t>
            </a:r>
            <a:r>
              <a:rPr lang="cs-CZ" dirty="0" smtClean="0">
                <a:solidFill>
                  <a:schemeClr val="tx1"/>
                </a:solidFill>
              </a:rPr>
              <a:t>- umožňuje to tedy </a:t>
            </a:r>
            <a:r>
              <a:rPr lang="cs-CZ" b="1" u="sng" dirty="0" smtClean="0">
                <a:solidFill>
                  <a:schemeClr val="tx1"/>
                </a:solidFill>
              </a:rPr>
              <a:t>trojrozměrné vidění.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720080"/>
          </a:xfrm>
        </p:spPr>
        <p:txBody>
          <a:bodyPr/>
          <a:lstStyle/>
          <a:p>
            <a:pPr algn="ctr"/>
            <a:r>
              <a:rPr lang="cs-CZ" sz="4000" b="1" dirty="0" err="1" smtClean="0">
                <a:solidFill>
                  <a:schemeClr val="tx1"/>
                </a:solidFill>
              </a:rPr>
              <a:t>Přidatné</a:t>
            </a:r>
            <a:r>
              <a:rPr lang="cs-CZ" sz="4000" b="1" dirty="0" smtClean="0">
                <a:solidFill>
                  <a:schemeClr val="tx1"/>
                </a:solidFill>
              </a:rPr>
              <a:t> oční orgány</a:t>
            </a:r>
            <a:endParaRPr lang="cs-CZ" sz="4000" b="1" dirty="0">
              <a:solidFill>
                <a:schemeClr val="tx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6101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39552" y="6237312"/>
            <a:ext cx="8282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Pomocí oka přijímáme až 80% informací z našeho okolí !!!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14673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924944"/>
            <a:ext cx="8229600" cy="1800200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tx1"/>
                </a:solidFill>
              </a:rPr>
              <a:t>Použité zdroje:</a:t>
            </a:r>
            <a:br>
              <a:rPr lang="cs-CZ" sz="2000" b="1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Eduard Kočárek, Biologie člověka, </a:t>
            </a:r>
            <a:r>
              <a:rPr lang="cs-CZ" sz="2000" dirty="0" err="1">
                <a:solidFill>
                  <a:schemeClr val="tx1"/>
                </a:solidFill>
              </a:rPr>
              <a:t>Scientia</a:t>
            </a:r>
            <a:r>
              <a:rPr lang="cs-CZ" sz="2000" dirty="0">
                <a:solidFill>
                  <a:schemeClr val="tx1"/>
                </a:solidFill>
              </a:rPr>
              <a:t> 2010, ISBN 978- 80- 86960- 47- 0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search.creativecommons.org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8043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88</TotalTime>
  <Words>500</Words>
  <Application>Microsoft Office PowerPoint</Application>
  <PresentationFormat>Předvádění na obrazovce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Vlnění</vt:lpstr>
      <vt:lpstr>Nervová soustava- receptory</vt:lpstr>
      <vt:lpstr>Co zaznamenávají receptory</vt:lpstr>
      <vt:lpstr>Smyslové orgány- zrak</vt:lpstr>
      <vt:lpstr>Smyslové orgány- zrak</vt:lpstr>
      <vt:lpstr>Přidatné oční orgány</vt:lpstr>
      <vt:lpstr>Použité zdroje: Eduard Kočárek, Biologie člověka, Scientia 2010, ISBN 978- 80- 86960- 47- 0 search.creativecommons.org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Nervová soustava- receptory</dc:title>
  <dc:creator>Šlechta Marek</dc:creator>
  <cp:lastModifiedBy>Šlechta Marek</cp:lastModifiedBy>
  <cp:revision>9</cp:revision>
  <dcterms:created xsi:type="dcterms:W3CDTF">2014-03-05T13:18:17Z</dcterms:created>
  <dcterms:modified xsi:type="dcterms:W3CDTF">2014-03-05T14:46:58Z</dcterms:modified>
</cp:coreProperties>
</file>