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3E1C9D-86E2-4022-8062-28F5B0F36B9B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6E8EAC-2B69-48F7-BA49-9DE6AC8794C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015680" cy="518457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Receptory: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Jsou útvary, které </a:t>
            </a:r>
            <a:r>
              <a:rPr lang="cs-CZ" b="1" dirty="0" smtClean="0">
                <a:solidFill>
                  <a:schemeClr val="tx1"/>
                </a:solidFill>
              </a:rPr>
              <a:t>reagují na změnu </a:t>
            </a:r>
            <a:r>
              <a:rPr lang="cs-CZ" b="1" dirty="0">
                <a:solidFill>
                  <a:schemeClr val="tx1"/>
                </a:solidFill>
              </a:rPr>
              <a:t>vnějšího</a:t>
            </a:r>
            <a:r>
              <a:rPr lang="cs-CZ" b="1" dirty="0" smtClean="0">
                <a:solidFill>
                  <a:schemeClr val="tx1"/>
                </a:solidFill>
              </a:rPr>
              <a:t> nebo vnitřního prostředí organismu</a:t>
            </a:r>
            <a:r>
              <a:rPr lang="cs-CZ" dirty="0" smtClean="0">
                <a:solidFill>
                  <a:schemeClr val="tx1"/>
                </a:solidFill>
              </a:rPr>
              <a:t>- důsledkem je </a:t>
            </a:r>
            <a:r>
              <a:rPr lang="cs-CZ" b="1" dirty="0" smtClean="0">
                <a:solidFill>
                  <a:schemeClr val="tx1"/>
                </a:solidFill>
              </a:rPr>
              <a:t>vznik podráždění</a:t>
            </a:r>
            <a:r>
              <a:rPr lang="cs-CZ" dirty="0" smtClean="0">
                <a:solidFill>
                  <a:schemeClr val="tx1"/>
                </a:solidFill>
              </a:rPr>
              <a:t>, které je vedeno dostředivými drahami do CNS.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Umožňují organismu  zareagovat na změnu vnitřního nebo vnějšího prostředí a té se přizpůsobit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Podoba receptorů: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Jediná buňka (např. šlachové tělísko)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Skupina buněk (např. čichové pole)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Složitější smyslové orgány (oko, jazyk…)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Nervová soustava- </a:t>
            </a:r>
            <a:r>
              <a:rPr lang="cs-CZ" sz="4000" b="1" dirty="0" smtClean="0">
                <a:solidFill>
                  <a:schemeClr val="tx1"/>
                </a:solidFill>
              </a:rPr>
              <a:t>receptory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51962" y="1556792"/>
            <a:ext cx="3904076" cy="4680520"/>
          </a:xfrm>
        </p:spPr>
        <p:txBody>
          <a:bodyPr>
            <a:normAutofit/>
          </a:bodyPr>
          <a:lstStyle/>
          <a:p>
            <a:r>
              <a:rPr lang="cs-CZ" sz="1800" b="1" u="sng" dirty="0" smtClean="0">
                <a:solidFill>
                  <a:schemeClr val="tx1"/>
                </a:solidFill>
              </a:rPr>
              <a:t>Rozdělení receptorů:</a:t>
            </a:r>
          </a:p>
          <a:p>
            <a:pPr marL="0" indent="0">
              <a:buNone/>
            </a:pPr>
            <a:r>
              <a:rPr lang="cs-CZ" sz="1800" b="1" u="sng" dirty="0" smtClean="0">
                <a:solidFill>
                  <a:schemeClr val="tx1"/>
                </a:solidFill>
              </a:rPr>
              <a:t>1/ exteroreceptory</a:t>
            </a:r>
            <a:r>
              <a:rPr lang="cs-CZ" sz="1800" dirty="0" smtClean="0">
                <a:solidFill>
                  <a:schemeClr val="tx1"/>
                </a:solidFill>
              </a:rPr>
              <a:t>- reagují na změnu vnějšího prostředí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   </a:t>
            </a:r>
            <a:r>
              <a:rPr lang="cs-CZ" sz="1800" b="1" i="1" dirty="0" smtClean="0">
                <a:solidFill>
                  <a:schemeClr val="tx1"/>
                </a:solidFill>
              </a:rPr>
              <a:t>a) kontaktní receptory</a:t>
            </a:r>
            <a:r>
              <a:rPr lang="cs-CZ" sz="1800" dirty="0" smtClean="0">
                <a:solidFill>
                  <a:schemeClr val="tx1"/>
                </a:solidFill>
              </a:rPr>
              <a:t>- přicházejí do styku s podnětem- chuť, hmat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   b) </a:t>
            </a:r>
            <a:r>
              <a:rPr lang="cs-CZ" sz="1800" b="1" i="1" dirty="0" smtClean="0">
                <a:solidFill>
                  <a:schemeClr val="tx1"/>
                </a:solidFill>
              </a:rPr>
              <a:t>distanční receptory</a:t>
            </a:r>
            <a:r>
              <a:rPr lang="cs-CZ" sz="1800" dirty="0" smtClean="0">
                <a:solidFill>
                  <a:schemeClr val="tx1"/>
                </a:solidFill>
              </a:rPr>
              <a:t>- nejsou v přímém kontaktu s receptorem (zrak)</a:t>
            </a:r>
          </a:p>
          <a:p>
            <a:pPr marL="0" indent="0">
              <a:buNone/>
            </a:pPr>
            <a:r>
              <a:rPr lang="cs-CZ" sz="1800" b="1" u="sng" dirty="0" smtClean="0">
                <a:solidFill>
                  <a:schemeClr val="tx1"/>
                </a:solidFill>
              </a:rPr>
              <a:t>2/ </a:t>
            </a:r>
            <a:r>
              <a:rPr lang="cs-CZ" sz="1800" b="1" u="sng" dirty="0" err="1" smtClean="0">
                <a:solidFill>
                  <a:schemeClr val="tx1"/>
                </a:solidFill>
              </a:rPr>
              <a:t>interoreceptory</a:t>
            </a:r>
            <a:r>
              <a:rPr lang="cs-CZ" sz="1800" dirty="0" smtClean="0">
                <a:solidFill>
                  <a:schemeClr val="tx1"/>
                </a:solidFill>
              </a:rPr>
              <a:t>- reagují na změnu vnitřního prostředí organismu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   </a:t>
            </a:r>
            <a:r>
              <a:rPr lang="cs-CZ" sz="1800" b="1" i="1" dirty="0" smtClean="0">
                <a:solidFill>
                  <a:schemeClr val="tx1"/>
                </a:solidFill>
              </a:rPr>
              <a:t>a) proprioreceptory</a:t>
            </a:r>
            <a:r>
              <a:rPr lang="cs-CZ" sz="1800" dirty="0" smtClean="0">
                <a:solidFill>
                  <a:schemeClr val="tx1"/>
                </a:solidFill>
              </a:rPr>
              <a:t>- umístěné ve svalech, šlachách- šlachové tělísko, svalové vřeténko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   </a:t>
            </a:r>
            <a:r>
              <a:rPr lang="cs-CZ" sz="1800" b="1" i="1" dirty="0" smtClean="0">
                <a:solidFill>
                  <a:schemeClr val="tx1"/>
                </a:solidFill>
              </a:rPr>
              <a:t>b) </a:t>
            </a:r>
            <a:r>
              <a:rPr lang="cs-CZ" sz="1800" b="1" i="1" dirty="0" err="1" smtClean="0">
                <a:solidFill>
                  <a:schemeClr val="tx1"/>
                </a:solidFill>
              </a:rPr>
              <a:t>visceroreceptory</a:t>
            </a:r>
            <a:r>
              <a:rPr lang="cs-CZ" sz="1800" dirty="0" smtClean="0">
                <a:solidFill>
                  <a:schemeClr val="tx1"/>
                </a:solidFill>
              </a:rPr>
              <a:t>- uloženy v cévách a vnitřních orgánech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9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871664" cy="532859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1/ </a:t>
            </a:r>
            <a:r>
              <a:rPr lang="cs-CZ" b="1" dirty="0" err="1" smtClean="0">
                <a:solidFill>
                  <a:schemeClr val="tx1"/>
                </a:solidFill>
              </a:rPr>
              <a:t>Mechanoreceptory</a:t>
            </a:r>
            <a:r>
              <a:rPr lang="cs-CZ" b="1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zaznamenávají </a:t>
            </a:r>
            <a:r>
              <a:rPr lang="cs-CZ" b="1" dirty="0" smtClean="0">
                <a:solidFill>
                  <a:schemeClr val="tx1"/>
                </a:solidFill>
              </a:rPr>
              <a:t>tlak, tah, pohyb- </a:t>
            </a:r>
            <a:r>
              <a:rPr lang="cs-CZ" dirty="0" smtClean="0">
                <a:solidFill>
                  <a:schemeClr val="tx1"/>
                </a:solidFill>
              </a:rPr>
              <a:t>hmatová tělíska v kůži, sluchový receptor, rovnovážný receptor ve vnitřním uchu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2/ Chemoreceptory- </a:t>
            </a:r>
            <a:r>
              <a:rPr lang="cs-CZ" dirty="0" smtClean="0">
                <a:solidFill>
                  <a:schemeClr val="tx1"/>
                </a:solidFill>
              </a:rPr>
              <a:t>reagují na </a:t>
            </a:r>
            <a:r>
              <a:rPr lang="cs-CZ" b="1" dirty="0" smtClean="0">
                <a:solidFill>
                  <a:schemeClr val="tx1"/>
                </a:solidFill>
              </a:rPr>
              <a:t>chemické podněty-</a:t>
            </a:r>
            <a:r>
              <a:rPr lang="cs-CZ" dirty="0" smtClean="0">
                <a:solidFill>
                  <a:schemeClr val="tx1"/>
                </a:solidFill>
              </a:rPr>
              <a:t> čichový receptor, čidla obsahu glukózy, CO2 v krvi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3/ Fotoreceptory- </a:t>
            </a:r>
            <a:r>
              <a:rPr lang="cs-CZ" dirty="0" smtClean="0">
                <a:solidFill>
                  <a:schemeClr val="tx1"/>
                </a:solidFill>
              </a:rPr>
              <a:t>reagují na </a:t>
            </a:r>
            <a:r>
              <a:rPr lang="cs-CZ" b="1" dirty="0" smtClean="0">
                <a:solidFill>
                  <a:schemeClr val="tx1"/>
                </a:solidFill>
              </a:rPr>
              <a:t>světelný podnět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4/ Termoreceptory- </a:t>
            </a:r>
            <a:r>
              <a:rPr lang="cs-CZ" dirty="0" smtClean="0">
                <a:solidFill>
                  <a:schemeClr val="tx1"/>
                </a:solidFill>
              </a:rPr>
              <a:t>reagují na </a:t>
            </a:r>
            <a:r>
              <a:rPr lang="cs-CZ" b="1" dirty="0" smtClean="0">
                <a:solidFill>
                  <a:schemeClr val="tx1"/>
                </a:solidFill>
              </a:rPr>
              <a:t>tepelné podněty</a:t>
            </a:r>
            <a:r>
              <a:rPr lang="cs-CZ" dirty="0" smtClean="0">
                <a:solidFill>
                  <a:schemeClr val="tx1"/>
                </a:solidFill>
              </a:rPr>
              <a:t>- nervová zakončení v kůži nebo v mozku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5/ </a:t>
            </a:r>
            <a:r>
              <a:rPr lang="cs-CZ" b="1" dirty="0" err="1" smtClean="0">
                <a:solidFill>
                  <a:schemeClr val="tx1"/>
                </a:solidFill>
              </a:rPr>
              <a:t>Nocireceptory</a:t>
            </a:r>
            <a:r>
              <a:rPr lang="cs-CZ" b="1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umožňují </a:t>
            </a:r>
            <a:r>
              <a:rPr lang="cs-CZ" b="1" dirty="0" smtClean="0">
                <a:solidFill>
                  <a:schemeClr val="tx1"/>
                </a:solidFill>
              </a:rPr>
              <a:t>vnímání bolesti</a:t>
            </a:r>
            <a:r>
              <a:rPr lang="cs-CZ" dirty="0" smtClean="0">
                <a:solidFill>
                  <a:schemeClr val="tx1"/>
                </a:solidFill>
              </a:rPr>
              <a:t>. Jsou v celém těle kromě mozku, plic, jater. Bolest je důležitý fyziologický signál, který upozorňuje na nebezpečí- </a:t>
            </a:r>
            <a:r>
              <a:rPr lang="cs-CZ" dirty="0" err="1" smtClean="0">
                <a:solidFill>
                  <a:schemeClr val="tx1"/>
                </a:solidFill>
              </a:rPr>
              <a:t>např</a:t>
            </a:r>
            <a:r>
              <a:rPr lang="cs-CZ" dirty="0" smtClean="0">
                <a:solidFill>
                  <a:schemeClr val="tx1"/>
                </a:solidFill>
              </a:rPr>
              <a:t> poškození tkáně…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792088"/>
          </a:xfrm>
        </p:spPr>
        <p:txBody>
          <a:bodyPr/>
          <a:lstStyle/>
          <a:p>
            <a:pPr algn="ctr"/>
            <a:r>
              <a:rPr lang="cs-CZ" sz="4000" b="1" dirty="0" smtClean="0"/>
              <a:t>Co zaznamenávají receptory</a:t>
            </a:r>
            <a:endParaRPr lang="cs-CZ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9" r="17032"/>
          <a:stretch/>
        </p:blipFill>
        <p:spPr bwMode="auto">
          <a:xfrm>
            <a:off x="6678935" y="2192685"/>
            <a:ext cx="221861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923928" y="1700808"/>
            <a:ext cx="2160240" cy="4918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flipV="1">
            <a:off x="3635896" y="2852936"/>
            <a:ext cx="4152348" cy="263674"/>
          </a:xfrm>
          <a:prstGeom prst="bentConnector3">
            <a:avLst>
              <a:gd name="adj1" fmla="val 6150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70" y="3185049"/>
            <a:ext cx="1676400" cy="152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4211960" y="3573016"/>
            <a:ext cx="792088" cy="2758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4" y="4065231"/>
            <a:ext cx="2218619" cy="128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1979712" y="4706855"/>
            <a:ext cx="48965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35" y="4855797"/>
            <a:ext cx="2070931" cy="174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>
            <a:off x="3995936" y="5013176"/>
            <a:ext cx="1152128" cy="7133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412775"/>
            <a:ext cx="4104456" cy="525658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Smyslovým orgánem zraku je oko. </a:t>
            </a:r>
            <a:r>
              <a:rPr lang="cs-CZ" dirty="0" smtClean="0">
                <a:solidFill>
                  <a:schemeClr val="tx1"/>
                </a:solidFill>
              </a:rPr>
              <a:t>Pár očních koulí uložen v očnicových dutinách lebky.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Stavba oka: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Bělima</a:t>
            </a:r>
            <a:r>
              <a:rPr lang="cs-CZ" dirty="0" smtClean="0">
                <a:solidFill>
                  <a:schemeClr val="tx1"/>
                </a:solidFill>
              </a:rPr>
              <a:t>- vazivový obal na povrchu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Rohovka</a:t>
            </a:r>
            <a:r>
              <a:rPr lang="cs-CZ" dirty="0" smtClean="0">
                <a:solidFill>
                  <a:schemeClr val="tx1"/>
                </a:solidFill>
              </a:rPr>
              <a:t>- první oční čočka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Cévnatka</a:t>
            </a:r>
            <a:r>
              <a:rPr lang="cs-CZ" dirty="0" smtClean="0">
                <a:solidFill>
                  <a:schemeClr val="tx1"/>
                </a:solidFill>
              </a:rPr>
              <a:t>- prokrvená vrstva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chemeClr val="tx1"/>
                </a:solidFill>
              </a:rPr>
              <a:t>Duhovka+řasnaté</a:t>
            </a:r>
            <a:r>
              <a:rPr lang="cs-CZ" b="1" dirty="0" smtClean="0">
                <a:solidFill>
                  <a:schemeClr val="tx1"/>
                </a:solidFill>
              </a:rPr>
              <a:t> tělísko</a:t>
            </a:r>
            <a:r>
              <a:rPr lang="cs-CZ" dirty="0" smtClean="0">
                <a:solidFill>
                  <a:schemeClr val="tx1"/>
                </a:solidFill>
              </a:rPr>
              <a:t>- za nimi </a:t>
            </a:r>
            <a:r>
              <a:rPr lang="cs-CZ" b="1" dirty="0" smtClean="0">
                <a:solidFill>
                  <a:schemeClr val="tx1"/>
                </a:solidFill>
              </a:rPr>
              <a:t>Zornice</a:t>
            </a:r>
            <a:r>
              <a:rPr lang="cs-CZ" dirty="0" smtClean="0">
                <a:solidFill>
                  <a:schemeClr val="tx1"/>
                </a:solidFill>
              </a:rPr>
              <a:t>- otvor kudy dopadá světlo na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Oční čočku</a:t>
            </a:r>
            <a:r>
              <a:rPr lang="cs-CZ" dirty="0" smtClean="0">
                <a:solidFill>
                  <a:schemeClr val="tx1"/>
                </a:solidFill>
              </a:rPr>
              <a:t>-  ta láme světlo tak, aby se paprsky setkaly v zadní části oka na </a:t>
            </a:r>
            <a:r>
              <a:rPr lang="cs-CZ" b="1" dirty="0" smtClean="0">
                <a:solidFill>
                  <a:schemeClr val="tx1"/>
                </a:solidFill>
              </a:rPr>
              <a:t>sítnici</a:t>
            </a:r>
            <a:r>
              <a:rPr lang="cs-CZ" dirty="0" smtClean="0">
                <a:solidFill>
                  <a:schemeClr val="tx1"/>
                </a:solidFill>
              </a:rPr>
              <a:t>- díky hladkým svalům </a:t>
            </a:r>
            <a:r>
              <a:rPr lang="cs-CZ" b="1" dirty="0" err="1" smtClean="0">
                <a:solidFill>
                  <a:schemeClr val="tx1"/>
                </a:solidFill>
              </a:rPr>
              <a:t>řasnatky</a:t>
            </a:r>
            <a:r>
              <a:rPr lang="cs-CZ" dirty="0" smtClean="0">
                <a:solidFill>
                  <a:schemeClr val="tx1"/>
                </a:solidFill>
              </a:rPr>
              <a:t> je umožněna </a:t>
            </a:r>
            <a:r>
              <a:rPr lang="cs-CZ" b="1" dirty="0" smtClean="0">
                <a:solidFill>
                  <a:schemeClr val="tx1"/>
                </a:solidFill>
              </a:rPr>
              <a:t>akomodace čočky</a:t>
            </a:r>
            <a:r>
              <a:rPr lang="cs-CZ" dirty="0" smtClean="0">
                <a:solidFill>
                  <a:schemeClr val="tx1"/>
                </a:solidFill>
              </a:rPr>
              <a:t>- vyklenutí čočky se mění tak, aby byl obraz co nejostřejší.</a:t>
            </a:r>
          </a:p>
          <a:p>
            <a:pPr marL="285750" indent="-285750">
              <a:buFontTx/>
              <a:buChar char="-"/>
            </a:pPr>
            <a:r>
              <a:rPr lang="cs-CZ" b="1" u="sng" dirty="0" smtClean="0">
                <a:solidFill>
                  <a:schemeClr val="tx1"/>
                </a:solidFill>
              </a:rPr>
              <a:t>Obraz promítaný na sítnici je skutečný, zmenšený a převrácený.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1008112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Smyslové orgány- zrak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0381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061" r="3472" b="9061"/>
          <a:stretch/>
        </p:blipFill>
        <p:spPr bwMode="auto">
          <a:xfrm>
            <a:off x="4572000" y="4926842"/>
            <a:ext cx="4418155" cy="174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923928" y="579810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440203" y="42930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Uvnitř oka je </a:t>
            </a:r>
            <a:r>
              <a:rPr lang="cs-CZ" dirty="0" err="1" smtClean="0"/>
              <a:t>gelovitý</a:t>
            </a:r>
            <a:r>
              <a:rPr lang="cs-CZ" dirty="0" smtClean="0"/>
              <a:t> sklivec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724128" y="3140969"/>
            <a:ext cx="1027770" cy="1296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0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4955" y="908720"/>
            <a:ext cx="4608512" cy="576064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Sítnice: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 tvořena několika vrstvami  </a:t>
            </a:r>
            <a:r>
              <a:rPr lang="cs-CZ" dirty="0" err="1" smtClean="0">
                <a:solidFill>
                  <a:schemeClr val="tx1"/>
                </a:solidFill>
              </a:rPr>
              <a:t>fotočivných</a:t>
            </a:r>
            <a:r>
              <a:rPr lang="cs-CZ" dirty="0" smtClean="0">
                <a:solidFill>
                  <a:schemeClr val="tx1"/>
                </a:solidFill>
              </a:rPr>
              <a:t> buněk: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</a:t>
            </a:r>
            <a:r>
              <a:rPr lang="cs-CZ" b="1" dirty="0" smtClean="0">
                <a:solidFill>
                  <a:schemeClr val="tx1"/>
                </a:solidFill>
              </a:rPr>
              <a:t>a) tyčinky- </a:t>
            </a:r>
            <a:r>
              <a:rPr lang="cs-CZ" dirty="0" smtClean="0">
                <a:solidFill>
                  <a:schemeClr val="tx1"/>
                </a:solidFill>
              </a:rPr>
              <a:t>umožňují </a:t>
            </a:r>
            <a:r>
              <a:rPr lang="cs-CZ" b="1" dirty="0" smtClean="0">
                <a:solidFill>
                  <a:schemeClr val="tx1"/>
                </a:solidFill>
              </a:rPr>
              <a:t>vidění za šera</a:t>
            </a:r>
            <a:r>
              <a:rPr lang="cs-CZ" dirty="0" smtClean="0">
                <a:solidFill>
                  <a:schemeClr val="tx1"/>
                </a:solidFill>
              </a:rPr>
              <a:t>, ale nejsou schopny rozeznat barvy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</a:t>
            </a:r>
            <a:r>
              <a:rPr lang="cs-CZ" b="1" dirty="0" smtClean="0">
                <a:solidFill>
                  <a:schemeClr val="tx1"/>
                </a:solidFill>
              </a:rPr>
              <a:t>b) čípky- </a:t>
            </a:r>
            <a:r>
              <a:rPr lang="cs-CZ" dirty="0" smtClean="0">
                <a:solidFill>
                  <a:schemeClr val="tx1"/>
                </a:solidFill>
              </a:rPr>
              <a:t>umožňují </a:t>
            </a:r>
            <a:r>
              <a:rPr lang="cs-CZ" b="1" dirty="0" smtClean="0">
                <a:solidFill>
                  <a:schemeClr val="tx1"/>
                </a:solidFill>
              </a:rPr>
              <a:t>barevné vidění</a:t>
            </a:r>
            <a:r>
              <a:rPr lang="cs-CZ" dirty="0" smtClean="0">
                <a:solidFill>
                  <a:schemeClr val="tx1"/>
                </a:solidFill>
              </a:rPr>
              <a:t>, fungují pouze za plného světla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c) </a:t>
            </a:r>
            <a:r>
              <a:rPr lang="cs-CZ" b="1" dirty="0" smtClean="0">
                <a:solidFill>
                  <a:schemeClr val="tx1"/>
                </a:solidFill>
              </a:rPr>
              <a:t>nervové buňky- </a:t>
            </a:r>
            <a:r>
              <a:rPr lang="cs-CZ" dirty="0" smtClean="0">
                <a:solidFill>
                  <a:schemeClr val="tx1"/>
                </a:solidFill>
              </a:rPr>
              <a:t>na spodní straně sítnice, jejich </a:t>
            </a:r>
            <a:r>
              <a:rPr lang="cs-CZ" b="1" dirty="0" smtClean="0">
                <a:solidFill>
                  <a:schemeClr val="tx1"/>
                </a:solidFill>
              </a:rPr>
              <a:t>výběžky se sbíhají do zrakového nervu, který odvede vzruch do zrakového kortexu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648072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Smyslové orgány- zrak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1671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1910"/>
            <a:ext cx="2520280" cy="20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1727684" y="4005064"/>
            <a:ext cx="248427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79512" y="60932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Zrakový nerv se v mozku překříží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547664" y="5157192"/>
            <a:ext cx="180020" cy="10452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969822" y="5445224"/>
            <a:ext cx="1818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 zrakovém kortexu dojde ke zpracování zrakové informace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211960" y="6416461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48064" y="6183888"/>
            <a:ext cx="37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Oko je jen senzor- vidíme mozkem !!!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102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015680" cy="532859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Na správné funkci oka se podílejí další orgány: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Okohybné svaly</a:t>
            </a:r>
            <a:r>
              <a:rPr lang="cs-CZ" dirty="0" smtClean="0">
                <a:solidFill>
                  <a:schemeClr val="tx1"/>
                </a:solidFill>
              </a:rPr>
              <a:t>- umožňují orientaci oka na pozorovaný předmět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Slzné </a:t>
            </a:r>
            <a:r>
              <a:rPr lang="cs-CZ" b="1" dirty="0">
                <a:solidFill>
                  <a:schemeClr val="tx1"/>
                </a:solidFill>
              </a:rPr>
              <a:t>ž</a:t>
            </a:r>
            <a:r>
              <a:rPr lang="cs-CZ" b="1" dirty="0" smtClean="0">
                <a:solidFill>
                  <a:schemeClr val="tx1"/>
                </a:solidFill>
              </a:rPr>
              <a:t>lázy-</a:t>
            </a:r>
            <a:r>
              <a:rPr lang="cs-CZ" dirty="0" smtClean="0">
                <a:solidFill>
                  <a:schemeClr val="tx1"/>
                </a:solidFill>
              </a:rPr>
              <a:t> brání vysychání oka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Spojivka</a:t>
            </a:r>
            <a:r>
              <a:rPr lang="cs-CZ" dirty="0" smtClean="0">
                <a:solidFill>
                  <a:schemeClr val="tx1"/>
                </a:solidFill>
              </a:rPr>
              <a:t>- blána vystýlající vnitřní plochu víček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Víčka</a:t>
            </a:r>
            <a:r>
              <a:rPr lang="cs-CZ" dirty="0" smtClean="0">
                <a:solidFill>
                  <a:schemeClr val="tx1"/>
                </a:solidFill>
              </a:rPr>
              <a:t>- při mrkání roztírají slzy po oční kouli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Obočí</a:t>
            </a:r>
            <a:r>
              <a:rPr lang="cs-CZ" dirty="0" smtClean="0">
                <a:solidFill>
                  <a:schemeClr val="tx1"/>
                </a:solidFill>
              </a:rPr>
              <a:t>- chrání oko před stékajícím potem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Proč máme 2 oči daleko od sebe?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Díky tomu je </a:t>
            </a:r>
            <a:r>
              <a:rPr lang="cs-CZ" b="1" dirty="0" smtClean="0">
                <a:solidFill>
                  <a:schemeClr val="tx1"/>
                </a:solidFill>
              </a:rPr>
              <a:t>ze 2 obrazů 2D složen 1 obraz 3D</a:t>
            </a:r>
            <a:r>
              <a:rPr lang="cs-CZ" dirty="0" smtClean="0">
                <a:solidFill>
                  <a:schemeClr val="tx1"/>
                </a:solidFill>
              </a:rPr>
              <a:t>- umožňuje to tedy </a:t>
            </a:r>
            <a:r>
              <a:rPr lang="cs-CZ" b="1" u="sng" dirty="0" smtClean="0">
                <a:solidFill>
                  <a:schemeClr val="tx1"/>
                </a:solidFill>
              </a:rPr>
              <a:t>trojrozměrné vidění.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20080"/>
          </a:xfrm>
        </p:spPr>
        <p:txBody>
          <a:bodyPr/>
          <a:lstStyle/>
          <a:p>
            <a:pPr algn="ctr"/>
            <a:r>
              <a:rPr lang="cs-CZ" sz="4000" b="1" dirty="0" err="1" smtClean="0">
                <a:solidFill>
                  <a:schemeClr val="tx1"/>
                </a:solidFill>
              </a:rPr>
              <a:t>Přidatné</a:t>
            </a:r>
            <a:r>
              <a:rPr lang="cs-CZ" sz="4000" b="1" dirty="0" smtClean="0">
                <a:solidFill>
                  <a:schemeClr val="tx1"/>
                </a:solidFill>
              </a:rPr>
              <a:t> oční orgány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610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6237312"/>
            <a:ext cx="828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Pomocí oka přijímáme až 80% informací z našeho okolí !!!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1467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80020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Použité zdroje: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Eduard Kočárek, Biologie člověka, </a:t>
            </a:r>
            <a:r>
              <a:rPr lang="cs-CZ" sz="2000" dirty="0" err="1">
                <a:solidFill>
                  <a:schemeClr val="tx1"/>
                </a:solidFill>
              </a:rPr>
              <a:t>Scientia</a:t>
            </a:r>
            <a:r>
              <a:rPr lang="cs-CZ" sz="2000" dirty="0">
                <a:solidFill>
                  <a:schemeClr val="tx1"/>
                </a:solidFill>
              </a:rPr>
              <a:t> 2010, ISBN 978- 80- 86960- 47- 0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search.creativecommons.org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043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500</Words>
  <Application>Microsoft Office PowerPoint</Application>
  <PresentationFormat>Předvádění na obrazovce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Vlnění</vt:lpstr>
      <vt:lpstr>Nervová soustava- receptory</vt:lpstr>
      <vt:lpstr>Co zaznamenávají receptory</vt:lpstr>
      <vt:lpstr>Smyslové orgány- zrak</vt:lpstr>
      <vt:lpstr>Smyslové orgány- zrak</vt:lpstr>
      <vt:lpstr>Přidatné oční orgány</vt:lpstr>
      <vt:lpstr>Použité zdroje: Eduard Kočárek, Biologie člověka, Scientia 2010, ISBN 978- 80- 86960- 47- 0 search.creativecommons.org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Nervová soustava- receptory</dc:title>
  <dc:creator>Šlechta Marek</dc:creator>
  <cp:lastModifiedBy>Šlechta Marek</cp:lastModifiedBy>
  <cp:revision>9</cp:revision>
  <dcterms:created xsi:type="dcterms:W3CDTF">2014-03-05T13:18:17Z</dcterms:created>
  <dcterms:modified xsi:type="dcterms:W3CDTF">2014-03-05T14:46:58Z</dcterms:modified>
</cp:coreProperties>
</file>