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45A-21CE-488E-9475-8C70B44713DD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8596-7485-4866-A877-942794FB8B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45A-21CE-488E-9475-8C70B44713DD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8596-7485-4866-A877-942794FB8B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45A-21CE-488E-9475-8C70B44713DD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8596-7485-4866-A877-942794FB8BD7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45A-21CE-488E-9475-8C70B44713DD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8596-7485-4866-A877-942794FB8BD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45A-21CE-488E-9475-8C70B44713DD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8596-7485-4866-A877-942794FB8B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45A-21CE-488E-9475-8C70B44713DD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8596-7485-4866-A877-942794FB8BD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45A-21CE-488E-9475-8C70B44713DD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8596-7485-4866-A877-942794FB8B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45A-21CE-488E-9475-8C70B44713DD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8596-7485-4866-A877-942794FB8B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45A-21CE-488E-9475-8C70B44713DD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8596-7485-4866-A877-942794FB8B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45A-21CE-488E-9475-8C70B44713DD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8596-7485-4866-A877-942794FB8BD7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145A-21CE-488E-9475-8C70B44713DD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C8596-7485-4866-A877-942794FB8BD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1D145A-21CE-488E-9475-8C70B44713DD}" type="datetimeFigureOut">
              <a:rPr lang="cs-CZ" smtClean="0"/>
              <a:t>5.1.2014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0C8596-7485-4866-A877-942794FB8BD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2518048" cy="2952328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1"/>
                </a:solidFill>
              </a:rPr>
              <a:t>Cévní systém lidského těla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4731271" cy="531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93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395536" y="1268760"/>
            <a:ext cx="3871664" cy="532859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Cévní systém </a:t>
            </a:r>
            <a:r>
              <a:rPr lang="cs-CZ" dirty="0" smtClean="0">
                <a:solidFill>
                  <a:schemeClr val="tx1"/>
                </a:solidFill>
              </a:rPr>
              <a:t>v lidském těle je tvořen </a:t>
            </a:r>
            <a:r>
              <a:rPr lang="cs-CZ" b="1" dirty="0" smtClean="0">
                <a:solidFill>
                  <a:schemeClr val="tx1"/>
                </a:solidFill>
              </a:rPr>
              <a:t>uzavřenou soustavou trubic</a:t>
            </a:r>
            <a:r>
              <a:rPr lang="cs-CZ" dirty="0" smtClean="0">
                <a:solidFill>
                  <a:schemeClr val="tx1"/>
                </a:solidFill>
              </a:rPr>
              <a:t> různého průměru. 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Tělní oběh má </a:t>
            </a:r>
            <a:r>
              <a:rPr lang="cs-CZ" b="1" u="sng" dirty="0" smtClean="0">
                <a:solidFill>
                  <a:schemeClr val="tx1"/>
                </a:solidFill>
              </a:rPr>
              <a:t>tepennou část</a:t>
            </a:r>
            <a:r>
              <a:rPr lang="cs-CZ" b="1" dirty="0" smtClean="0">
                <a:solidFill>
                  <a:schemeClr val="tx1"/>
                </a:solidFill>
              </a:rPr>
              <a:t>- zde obíhá okysličená krev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b="1" u="sng" dirty="0" smtClean="0">
                <a:solidFill>
                  <a:schemeClr val="tx1"/>
                </a:solidFill>
              </a:rPr>
              <a:t>žilní část</a:t>
            </a:r>
            <a:r>
              <a:rPr lang="cs-CZ" b="1" dirty="0" smtClean="0">
                <a:solidFill>
                  <a:schemeClr val="tx1"/>
                </a:solidFill>
              </a:rPr>
              <a:t>- zde proudí odkysličená krev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Stavba cévní stěny: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Vnitřní epitel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Svalová vrstva z hladké svaloviny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Vnější obal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Hladká svalovina umožňuje cévě měnit průměr (průsvit)- </a:t>
            </a:r>
            <a:r>
              <a:rPr lang="cs-CZ" dirty="0" smtClean="0">
                <a:solidFill>
                  <a:schemeClr val="tx1"/>
                </a:solidFill>
              </a:rPr>
              <a:t>to je základem </a:t>
            </a:r>
            <a:r>
              <a:rPr lang="cs-CZ" b="1" dirty="0" smtClean="0">
                <a:solidFill>
                  <a:schemeClr val="tx1"/>
                </a:solidFill>
              </a:rPr>
              <a:t>krevní redistribuce</a:t>
            </a:r>
            <a:r>
              <a:rPr lang="cs-CZ" dirty="0" smtClean="0">
                <a:solidFill>
                  <a:schemeClr val="tx1"/>
                </a:solidFill>
              </a:rPr>
              <a:t>- zvýšeného a sníženého prokrvení jednotlivých tkání dle potřeby. Např. při sportovním výkonu zvýšena dodávka okysličené krve do svalů a snížena dodávka do zažívacího traktu.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6864" cy="648072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Cévní systém lidského těla</a:t>
            </a:r>
            <a:endParaRPr lang="cs-CZ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623222" cy="48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90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4015680" cy="5256584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Velký tělní oběh </a:t>
            </a:r>
            <a:r>
              <a:rPr lang="cs-CZ" dirty="0" smtClean="0">
                <a:solidFill>
                  <a:schemeClr val="tx1"/>
                </a:solidFill>
              </a:rPr>
              <a:t>začíná </a:t>
            </a:r>
            <a:r>
              <a:rPr lang="cs-CZ" b="1" dirty="0" smtClean="0">
                <a:solidFill>
                  <a:schemeClr val="tx1"/>
                </a:solidFill>
              </a:rPr>
              <a:t>aortou</a:t>
            </a:r>
            <a:r>
              <a:rPr lang="cs-CZ" dirty="0" smtClean="0">
                <a:solidFill>
                  <a:schemeClr val="tx1"/>
                </a:solidFill>
              </a:rPr>
              <a:t>, kam je při systole vypuzena krev z levé srdeční komory. </a:t>
            </a:r>
            <a:r>
              <a:rPr lang="cs-CZ" b="1" dirty="0" smtClean="0">
                <a:solidFill>
                  <a:schemeClr val="tx1"/>
                </a:solidFill>
              </a:rPr>
              <a:t>Ø aorty cca 3 cm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Hrudní a břišní </a:t>
            </a:r>
            <a:r>
              <a:rPr lang="cs-CZ" b="1" dirty="0" smtClean="0">
                <a:solidFill>
                  <a:schemeClr val="tx1"/>
                </a:solidFill>
              </a:rPr>
              <a:t>aorta se větví na tepny (artérie)- Ø 5-15 mm</a:t>
            </a:r>
            <a:r>
              <a:rPr lang="cs-CZ" dirty="0" smtClean="0">
                <a:solidFill>
                  <a:schemeClr val="tx1"/>
                </a:solidFill>
              </a:rPr>
              <a:t>. Dalším větvením vznikají </a:t>
            </a:r>
            <a:r>
              <a:rPr lang="cs-CZ" b="1" dirty="0" err="1" smtClean="0">
                <a:solidFill>
                  <a:schemeClr val="tx1"/>
                </a:solidFill>
              </a:rPr>
              <a:t>tepénky</a:t>
            </a:r>
            <a:r>
              <a:rPr lang="cs-CZ" b="1" dirty="0" smtClean="0">
                <a:solidFill>
                  <a:schemeClr val="tx1"/>
                </a:solidFill>
              </a:rPr>
              <a:t> (arterioly)-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Ø 0,3 mm</a:t>
            </a:r>
            <a:r>
              <a:rPr lang="cs-CZ" dirty="0" smtClean="0">
                <a:solidFill>
                  <a:schemeClr val="tx1"/>
                </a:solidFill>
              </a:rPr>
              <a:t>. Na konci tepenné části oběhu jsou </a:t>
            </a:r>
            <a:r>
              <a:rPr lang="cs-CZ" b="1" dirty="0" smtClean="0">
                <a:solidFill>
                  <a:schemeClr val="tx1"/>
                </a:solidFill>
              </a:rPr>
              <a:t>tepenné vlásečnice (kapiláry)- 7-50 mikrometrů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b="1" u="sng" dirty="0" smtClean="0">
                <a:solidFill>
                  <a:schemeClr val="tx1"/>
                </a:solidFill>
              </a:rPr>
              <a:t>které jsou aktivní částí krevního oběhu</a:t>
            </a:r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→ zde dochází k </a:t>
            </a: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transportu látek </a:t>
            </a:r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mezi krví a tkáněmi (O</a:t>
            </a:r>
            <a:r>
              <a:rPr lang="cs-CZ" dirty="0" smtClean="0">
                <a:solidFill>
                  <a:schemeClr val="tx1"/>
                </a:solidFill>
                <a:latin typeface="Candara"/>
                <a:cs typeface="Calibri"/>
              </a:rPr>
              <a:t>₂+ živiny do tkání/CO</a:t>
            </a:r>
            <a:r>
              <a:rPr lang="cs-CZ" dirty="0" smtClean="0">
                <a:solidFill>
                  <a:schemeClr val="tx1"/>
                </a:solidFill>
                <a:cs typeface="Calibri"/>
              </a:rPr>
              <a:t>₂+zplodiny metabolismu z tkání do krve). </a:t>
            </a:r>
            <a:r>
              <a:rPr lang="cs-CZ" b="1" dirty="0" smtClean="0">
                <a:solidFill>
                  <a:schemeClr val="tx1"/>
                </a:solidFill>
                <a:cs typeface="Calibri"/>
              </a:rPr>
              <a:t>Žilní vlásečnice</a:t>
            </a:r>
            <a:r>
              <a:rPr lang="cs-CZ" dirty="0" smtClean="0">
                <a:solidFill>
                  <a:schemeClr val="tx1"/>
                </a:solidFill>
                <a:cs typeface="Calibri"/>
              </a:rPr>
              <a:t> se spojují do </a:t>
            </a:r>
            <a:r>
              <a:rPr lang="cs-CZ" b="1" dirty="0" smtClean="0">
                <a:solidFill>
                  <a:schemeClr val="tx1"/>
                </a:solidFill>
                <a:cs typeface="Calibri"/>
              </a:rPr>
              <a:t>žilek (</a:t>
            </a:r>
            <a:r>
              <a:rPr lang="cs-CZ" b="1" dirty="0" err="1" smtClean="0">
                <a:solidFill>
                  <a:schemeClr val="tx1"/>
                </a:solidFill>
                <a:cs typeface="Calibri"/>
              </a:rPr>
              <a:t>venuly</a:t>
            </a:r>
            <a:r>
              <a:rPr lang="cs-CZ" b="1" dirty="0" smtClean="0">
                <a:solidFill>
                  <a:schemeClr val="tx1"/>
                </a:solidFill>
                <a:cs typeface="Calibri"/>
              </a:rPr>
              <a:t>)</a:t>
            </a:r>
            <a:r>
              <a:rPr lang="cs-CZ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→</a:t>
            </a:r>
            <a:r>
              <a:rPr lang="cs-CZ" b="1" dirty="0">
                <a:solidFill>
                  <a:schemeClr val="tx1"/>
                </a:solidFill>
                <a:latin typeface="Calibri"/>
                <a:cs typeface="Calibri"/>
              </a:rPr>
              <a:t>ž</a:t>
            </a: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íly (</a:t>
            </a:r>
            <a:r>
              <a:rPr lang="cs-CZ" b="1" dirty="0" err="1" smtClean="0">
                <a:solidFill>
                  <a:schemeClr val="tx1"/>
                </a:solidFill>
                <a:latin typeface="Calibri"/>
                <a:cs typeface="Calibri"/>
              </a:rPr>
              <a:t>veny</a:t>
            </a: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) </a:t>
            </a:r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a ty se spojují do </a:t>
            </a: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dolní a horní duté žíly</a:t>
            </a:r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, které přivádějí odkysličenou krev do </a:t>
            </a:r>
            <a:r>
              <a:rPr lang="cs-CZ" dirty="0" err="1" smtClean="0">
                <a:solidFill>
                  <a:schemeClr val="tx1"/>
                </a:solidFill>
                <a:latin typeface="Calibri"/>
                <a:cs typeface="Calibri"/>
              </a:rPr>
              <a:t>do</a:t>
            </a:r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 pravé srdeční síně. 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Kapiláry mají u dospělého člověka plochu 6300 m²- to je rozměr  fotbalového hřiště !!!</a:t>
            </a:r>
            <a:endParaRPr lang="cs-CZ" b="1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45142"/>
            <a:ext cx="4608512" cy="792088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Velký (tělní) oběh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4"/>
          <a:stretch/>
        </p:blipFill>
        <p:spPr bwMode="auto">
          <a:xfrm>
            <a:off x="4283968" y="1037230"/>
            <a:ext cx="4702473" cy="567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60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3168352" cy="532859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V tepenné části oběhu se o tlak potřebný k dopravení krve do vzdálených částí oběhu stará srdeční pumpa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b="1" dirty="0" smtClean="0">
                <a:solidFill>
                  <a:schemeClr val="tx1"/>
                </a:solidFill>
              </a:rPr>
              <a:t>v žilní části je návrat krve do srdce </a:t>
            </a:r>
            <a:r>
              <a:rPr lang="cs-CZ" dirty="0" smtClean="0">
                <a:solidFill>
                  <a:schemeClr val="tx1"/>
                </a:solidFill>
              </a:rPr>
              <a:t>(proti zemské přitažlivosti) </a:t>
            </a:r>
            <a:r>
              <a:rPr lang="cs-CZ" b="1" dirty="0" smtClean="0">
                <a:solidFill>
                  <a:schemeClr val="tx1"/>
                </a:solidFill>
              </a:rPr>
              <a:t>zabezpečen pomocí činnosti svalů, které svojí prací tlačí na žíly a tím je krev posouvána směrem k srdci. </a:t>
            </a:r>
            <a:r>
              <a:rPr lang="cs-CZ" dirty="0" smtClean="0">
                <a:solidFill>
                  <a:schemeClr val="tx1"/>
                </a:solidFill>
              </a:rPr>
              <a:t>V žilách jsou speciální </a:t>
            </a:r>
            <a:r>
              <a:rPr lang="cs-CZ" b="1" dirty="0" smtClean="0">
                <a:solidFill>
                  <a:schemeClr val="tx1"/>
                </a:solidFill>
              </a:rPr>
              <a:t>chlopně</a:t>
            </a:r>
            <a:r>
              <a:rPr lang="cs-CZ" dirty="0" smtClean="0">
                <a:solidFill>
                  <a:schemeClr val="tx1"/>
                </a:solidFill>
              </a:rPr>
              <a:t>, které zachytí krev stoupající k srdci a nepustí ji zpět.  Při nesprávné funkci chlopní se krev vrací zpět a zvyšuje žilní tlak</a:t>
            </a:r>
            <a:r>
              <a:rPr lang="cs-CZ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/>
                <a:cs typeface="Calibri"/>
              </a:rPr>
              <a:t>→žíla se deformuje- vzniká </a:t>
            </a:r>
            <a:r>
              <a:rPr lang="cs-CZ" b="1" dirty="0" smtClean="0">
                <a:solidFill>
                  <a:schemeClr val="tx1"/>
                </a:solidFill>
                <a:latin typeface="Calibri"/>
                <a:cs typeface="Calibri"/>
              </a:rPr>
              <a:t>křečová žíla (varix).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7665640" cy="72008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Mechanismus  krevního návratu v žilách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33704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84" y="1499504"/>
            <a:ext cx="18161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463"/>
          <a:stretch/>
        </p:blipFill>
        <p:spPr bwMode="auto">
          <a:xfrm>
            <a:off x="6578281" y="3861048"/>
            <a:ext cx="199379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42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4015680" cy="4901951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Aorta</a:t>
            </a:r>
            <a:r>
              <a:rPr lang="cs-CZ" dirty="0" smtClean="0">
                <a:solidFill>
                  <a:schemeClr val="tx1"/>
                </a:solidFill>
              </a:rPr>
              <a:t> se po výstupu z levé komory stáčí směrem k páteři do </a:t>
            </a:r>
            <a:r>
              <a:rPr lang="cs-CZ" b="1" dirty="0" smtClean="0">
                <a:solidFill>
                  <a:schemeClr val="tx1"/>
                </a:solidFill>
              </a:rPr>
              <a:t>aortálního oblouku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Zde se oddělují 3 vzestupné tepny:</a:t>
            </a:r>
          </a:p>
          <a:p>
            <a:pPr marL="285750" indent="-285750">
              <a:buFontTx/>
              <a:buChar char="-"/>
            </a:pPr>
            <a:r>
              <a:rPr lang="cs-CZ" b="1" dirty="0" err="1" smtClean="0">
                <a:solidFill>
                  <a:schemeClr val="tx1"/>
                </a:solidFill>
              </a:rPr>
              <a:t>Hlavopažní</a:t>
            </a:r>
            <a:r>
              <a:rPr lang="cs-CZ" b="1" dirty="0" smtClean="0">
                <a:solidFill>
                  <a:schemeClr val="tx1"/>
                </a:solidFill>
              </a:rPr>
              <a:t> tepna, levá společná krkavice, levá podklíčková tepna- </a:t>
            </a:r>
            <a:r>
              <a:rPr lang="cs-CZ" dirty="0" smtClean="0">
                <a:solidFill>
                  <a:schemeClr val="tx1"/>
                </a:solidFill>
              </a:rPr>
              <a:t>ty zásobují  krví horní končetiny, krk, mozek a další orgány hlavy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Hrudní aorta</a:t>
            </a:r>
            <a:r>
              <a:rPr lang="cs-CZ" dirty="0" smtClean="0">
                <a:solidFill>
                  <a:schemeClr val="tx1"/>
                </a:solidFill>
              </a:rPr>
              <a:t> přechází v </a:t>
            </a:r>
            <a:r>
              <a:rPr lang="cs-CZ" b="1" dirty="0" smtClean="0">
                <a:solidFill>
                  <a:schemeClr val="tx1"/>
                </a:solidFill>
              </a:rPr>
              <a:t>břišní aortu</a:t>
            </a:r>
            <a:r>
              <a:rPr lang="cs-CZ" dirty="0" smtClean="0">
                <a:solidFill>
                  <a:schemeClr val="tx1"/>
                </a:solidFill>
              </a:rPr>
              <a:t>, z té odstupují tepny zásobující orgány břišní dutiny, především ledviny, zažívací ústrojí, pohlavní orgány.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Břišní aorta se dělí na dvě kyčelní tepny</a:t>
            </a:r>
            <a:r>
              <a:rPr lang="cs-CZ" dirty="0" smtClean="0">
                <a:solidFill>
                  <a:schemeClr val="tx1"/>
                </a:solidFill>
              </a:rPr>
              <a:t>, ty pak na </a:t>
            </a:r>
            <a:r>
              <a:rPr lang="cs-CZ" b="1" dirty="0" smtClean="0">
                <a:solidFill>
                  <a:schemeClr val="tx1"/>
                </a:solidFill>
              </a:rPr>
              <a:t>tepny stehenní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b="1" dirty="0" smtClean="0">
                <a:solidFill>
                  <a:schemeClr val="tx1"/>
                </a:solidFill>
              </a:rPr>
              <a:t>holenní.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4320480" cy="864096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1"/>
                </a:solidFill>
              </a:rPr>
              <a:t>Velký oběh- tepny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20"/>
          <a:stretch/>
        </p:blipFill>
        <p:spPr bwMode="auto">
          <a:xfrm>
            <a:off x="4572000" y="1052736"/>
            <a:ext cx="3981822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4211960" y="1772816"/>
            <a:ext cx="1872208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3779912" y="2708920"/>
            <a:ext cx="2304256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4139952" y="3248980"/>
            <a:ext cx="1800200" cy="17641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4139952" y="3248980"/>
            <a:ext cx="2160240" cy="17641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54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4087688" cy="525658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Ucpávání cév je jednou z hlavních příčin smrti (více než 50%)!! Tzv. </a:t>
            </a:r>
            <a:r>
              <a:rPr lang="cs-CZ" dirty="0" err="1" smtClean="0">
                <a:solidFill>
                  <a:schemeClr val="tx1"/>
                </a:solidFill>
              </a:rPr>
              <a:t>arteroskleróza</a:t>
            </a:r>
            <a:r>
              <a:rPr lang="cs-CZ" dirty="0" smtClean="0">
                <a:solidFill>
                  <a:schemeClr val="tx1"/>
                </a:solidFill>
              </a:rPr>
              <a:t> je onemocnění, při kterém dochází k degeneraci cévní stěny a ucpávání cévy samotné. Cévy jsou zanášeny cholesterolem,- vznikají tzv. </a:t>
            </a:r>
            <a:r>
              <a:rPr lang="cs-CZ" dirty="0" err="1" smtClean="0">
                <a:solidFill>
                  <a:schemeClr val="tx1"/>
                </a:solidFill>
              </a:rPr>
              <a:t>arterosklerotické</a:t>
            </a:r>
            <a:r>
              <a:rPr lang="cs-CZ" dirty="0" smtClean="0">
                <a:solidFill>
                  <a:schemeClr val="tx1"/>
                </a:solidFill>
              </a:rPr>
              <a:t> pláty, které brání průtoku krve cévou.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Důsledky </a:t>
            </a:r>
            <a:r>
              <a:rPr lang="cs-CZ" dirty="0" err="1" smtClean="0">
                <a:solidFill>
                  <a:schemeClr val="tx1"/>
                </a:solidFill>
              </a:rPr>
              <a:t>arterosklerozy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Srdeční infarkt- při ucpání věnčitých (koronárních srdečních tepen)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Mozková mrtvice- při přerušení dodávky okysličené krve do části mozku- po 5 min. změny nevratné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Ischemické choroba dolních končetin- bolest nohou, může končit odumřením tkáně DK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2008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Nebezpečí vyplývající ze sníženého průsvitu cév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5718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4067944" y="2420888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957"/>
          <a:stretch/>
        </p:blipFill>
        <p:spPr bwMode="auto">
          <a:xfrm>
            <a:off x="6687555" y="2636912"/>
            <a:ext cx="228103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4067944" y="4077072"/>
            <a:ext cx="403244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86" t="8971" r="5017" b="17251"/>
          <a:stretch/>
        </p:blipFill>
        <p:spPr bwMode="auto">
          <a:xfrm>
            <a:off x="4898635" y="4509119"/>
            <a:ext cx="1731837" cy="229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>
            <a:off x="3779912" y="5085184"/>
            <a:ext cx="1800200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19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2171700"/>
            <a:ext cx="83343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469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</TotalTime>
  <Words>522</Words>
  <Application>Microsoft Office PowerPoint</Application>
  <PresentationFormat>Předvádění na obrazovce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Vlnění</vt:lpstr>
      <vt:lpstr>Cévní systém lidského těla</vt:lpstr>
      <vt:lpstr>Cévní systém lidského těla</vt:lpstr>
      <vt:lpstr>Velký (tělní) oběh</vt:lpstr>
      <vt:lpstr>Mechanismus  krevního návratu v žilách</vt:lpstr>
      <vt:lpstr>Velký oběh- tepny</vt:lpstr>
      <vt:lpstr>Nebezpečí vyplývající ze sníženého průsvitu cév</vt:lpstr>
      <vt:lpstr>Prezentace aplikace PowerPoint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Cévní systém lidského těla</dc:title>
  <dc:creator>Šlechta Marek</dc:creator>
  <cp:lastModifiedBy>Šlechta Marek</cp:lastModifiedBy>
  <cp:revision>10</cp:revision>
  <dcterms:created xsi:type="dcterms:W3CDTF">2014-01-05T10:26:36Z</dcterms:created>
  <dcterms:modified xsi:type="dcterms:W3CDTF">2014-01-05T12:07:58Z</dcterms:modified>
</cp:coreProperties>
</file>