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AE224-9F15-475F-B2BC-CDD392F34BD7}" type="datetimeFigureOut">
              <a:rPr lang="cs-CZ" smtClean="0"/>
              <a:t>13.12.2013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918CC-9670-43FD-A3C5-F9F3EB31C43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AE224-9F15-475F-B2BC-CDD392F34BD7}" type="datetimeFigureOut">
              <a:rPr lang="cs-CZ" smtClean="0"/>
              <a:t>13.12.2013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918CC-9670-43FD-A3C5-F9F3EB31C43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AE224-9F15-475F-B2BC-CDD392F34BD7}" type="datetimeFigureOut">
              <a:rPr lang="cs-CZ" smtClean="0"/>
              <a:t>13.12.2013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918CC-9670-43FD-A3C5-F9F3EB31C43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AE224-9F15-475F-B2BC-CDD392F34BD7}" type="datetimeFigureOut">
              <a:rPr lang="cs-CZ" smtClean="0"/>
              <a:t>13.12.2013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918CC-9670-43FD-A3C5-F9F3EB31C43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AE224-9F15-475F-B2BC-CDD392F34BD7}" type="datetimeFigureOut">
              <a:rPr lang="cs-CZ" smtClean="0"/>
              <a:t>13.12.2013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918CC-9670-43FD-A3C5-F9F3EB31C43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AE224-9F15-475F-B2BC-CDD392F34BD7}" type="datetimeFigureOut">
              <a:rPr lang="cs-CZ" smtClean="0"/>
              <a:t>13.12.2013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918CC-9670-43FD-A3C5-F9F3EB31C43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AE224-9F15-475F-B2BC-CDD392F34BD7}" type="datetimeFigureOut">
              <a:rPr lang="cs-CZ" smtClean="0"/>
              <a:t>13.12.2013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918CC-9670-43FD-A3C5-F9F3EB31C43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AE224-9F15-475F-B2BC-CDD392F34BD7}" type="datetimeFigureOut">
              <a:rPr lang="cs-CZ" smtClean="0"/>
              <a:t>13.12.2013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918CC-9670-43FD-A3C5-F9F3EB31C43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AE224-9F15-475F-B2BC-CDD392F34BD7}" type="datetimeFigureOut">
              <a:rPr lang="cs-CZ" smtClean="0"/>
              <a:t>13.12.2013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918CC-9670-43FD-A3C5-F9F3EB31C43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AE224-9F15-475F-B2BC-CDD392F34BD7}" type="datetimeFigureOut">
              <a:rPr lang="cs-CZ" smtClean="0"/>
              <a:t>13.12.2013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918CC-9670-43FD-A3C5-F9F3EB31C43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AE224-9F15-475F-B2BC-CDD392F34BD7}" type="datetimeFigureOut">
              <a:rPr lang="cs-CZ" smtClean="0"/>
              <a:t>13.12.2013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918CC-9670-43FD-A3C5-F9F3EB31C435}" type="slidenum">
              <a:rPr lang="cs-CZ" smtClean="0"/>
              <a:t>‹#›</a:t>
            </a:fld>
            <a:endParaRPr lang="cs-CZ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51AE224-9F15-475F-B2BC-CDD392F34BD7}" type="datetimeFigureOut">
              <a:rPr lang="cs-CZ" smtClean="0"/>
              <a:t>13.12.2013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E8918CC-9670-43FD-A3C5-F9F3EB31C435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7234966" cy="534641"/>
          </a:xfrm>
        </p:spPr>
        <p:txBody>
          <a:bodyPr/>
          <a:lstStyle/>
          <a:p>
            <a:pPr algn="ctr"/>
            <a:r>
              <a:rPr lang="cs-CZ" b="1" u="sng" dirty="0"/>
              <a:t>Doping- </a:t>
            </a:r>
            <a:r>
              <a:rPr lang="cs-CZ" b="1" u="sng" dirty="0" smtClean="0"/>
              <a:t>látky zakázané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52654" y="2276872"/>
            <a:ext cx="4279869" cy="2024739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cs-CZ" sz="1800" b="1" dirty="0" smtClean="0"/>
              <a:t>Definice dopingu</a:t>
            </a:r>
          </a:p>
          <a:p>
            <a:r>
              <a:rPr lang="cs-CZ" sz="1800" b="1" dirty="0" smtClean="0"/>
              <a:t>-  </a:t>
            </a:r>
            <a:r>
              <a:rPr lang="cs-CZ" sz="1600" dirty="0"/>
              <a:t>J</a:t>
            </a:r>
            <a:r>
              <a:rPr lang="cs-CZ" sz="1600" dirty="0" smtClean="0"/>
              <a:t>edná se o používání látek tělu cizích nebo tělu vlastních, ale ve zvýšené míře, za účelem  zvýšení výkonnosti</a:t>
            </a:r>
          </a:p>
          <a:p>
            <a:endParaRPr lang="cs-CZ" sz="1600" dirty="0" smtClean="0"/>
          </a:p>
          <a:p>
            <a:r>
              <a:rPr lang="cs-CZ" sz="1600" b="1" dirty="0" smtClean="0"/>
              <a:t>-</a:t>
            </a:r>
            <a:r>
              <a:rPr lang="cs-CZ" sz="1600" dirty="0" smtClean="0"/>
              <a:t> Dopingové látky a metody jsou na seznamu, který každoročně vydá Světová antidopingová agentura WADA</a:t>
            </a:r>
            <a:endParaRPr lang="cs-CZ" sz="1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1" y="1916832"/>
            <a:ext cx="4320480" cy="3384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36566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620688"/>
            <a:ext cx="7117178" cy="792088"/>
          </a:xfrm>
        </p:spPr>
        <p:txBody>
          <a:bodyPr/>
          <a:lstStyle/>
          <a:p>
            <a:pPr algn="ctr"/>
            <a:r>
              <a:rPr lang="cs-CZ" sz="3600" b="1" u="sng" dirty="0" smtClean="0"/>
              <a:t>Zakázané dopingové látky</a:t>
            </a:r>
            <a:endParaRPr lang="cs-CZ" sz="3600" b="1" u="sng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09443" y="1484784"/>
            <a:ext cx="7117178" cy="4152997"/>
          </a:xfrm>
        </p:spPr>
        <p:txBody>
          <a:bodyPr>
            <a:noAutofit/>
          </a:bodyPr>
          <a:lstStyle/>
          <a:p>
            <a:pPr marL="285750" indent="-285750" algn="l">
              <a:buFontTx/>
              <a:buChar char="-"/>
            </a:pPr>
            <a:r>
              <a:rPr lang="cs-CZ" sz="3600" dirty="0" smtClean="0"/>
              <a:t>Stimulancia</a:t>
            </a:r>
          </a:p>
          <a:p>
            <a:pPr marL="285750" indent="-285750" algn="l">
              <a:buFontTx/>
              <a:buChar char="-"/>
            </a:pPr>
            <a:r>
              <a:rPr lang="cs-CZ" sz="3600" dirty="0" smtClean="0"/>
              <a:t>Narkotika</a:t>
            </a:r>
          </a:p>
          <a:p>
            <a:pPr marL="285750" indent="-285750" algn="l">
              <a:buFontTx/>
              <a:buChar char="-"/>
            </a:pPr>
            <a:r>
              <a:rPr lang="cs-CZ" sz="3600" dirty="0" smtClean="0"/>
              <a:t>Anabolické steroidy</a:t>
            </a:r>
          </a:p>
          <a:p>
            <a:pPr marL="285750" indent="-285750" algn="l">
              <a:buFontTx/>
              <a:buChar char="-"/>
            </a:pPr>
            <a:r>
              <a:rPr lang="cs-CZ" sz="3600" dirty="0" smtClean="0"/>
              <a:t>Diuretika</a:t>
            </a:r>
          </a:p>
          <a:p>
            <a:pPr marL="285750" indent="-285750" algn="l">
              <a:buFontTx/>
              <a:buChar char="-"/>
            </a:pPr>
            <a:r>
              <a:rPr lang="cs-CZ" sz="3600" dirty="0" smtClean="0"/>
              <a:t>Peptidy a glykoproteinové hormony</a:t>
            </a:r>
          </a:p>
          <a:p>
            <a:pPr algn="l"/>
            <a:r>
              <a:rPr lang="cs-CZ" sz="3600" dirty="0" smtClean="0"/>
              <a:t> 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1328101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7848872" cy="792088"/>
          </a:xfrm>
        </p:spPr>
        <p:txBody>
          <a:bodyPr/>
          <a:lstStyle/>
          <a:p>
            <a:pPr algn="ctr"/>
            <a:r>
              <a:rPr lang="cs-CZ" sz="4000" b="1" u="sng" dirty="0" smtClean="0"/>
              <a:t>Stimulancia</a:t>
            </a:r>
            <a:endParaRPr lang="cs-CZ" sz="4000" b="1" u="sng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11560" y="1412776"/>
            <a:ext cx="8064896" cy="4896544"/>
          </a:xfrm>
        </p:spPr>
        <p:txBody>
          <a:bodyPr/>
          <a:lstStyle/>
          <a:p>
            <a:pPr algn="l"/>
            <a:endParaRPr lang="cs-CZ" dirty="0" smtClean="0"/>
          </a:p>
          <a:p>
            <a:pPr algn="l"/>
            <a:r>
              <a:rPr lang="cs-CZ" b="1" dirty="0" smtClean="0"/>
              <a:t>Účinek:</a:t>
            </a:r>
            <a:r>
              <a:rPr lang="cs-CZ" dirty="0" smtClean="0"/>
              <a:t> zvýšení bdělosti, oddálení únavy, zlepšení koordinace, </a:t>
            </a:r>
          </a:p>
          <a:p>
            <a:pPr algn="l"/>
            <a:r>
              <a:rPr lang="cs-CZ" dirty="0"/>
              <a:t> </a:t>
            </a:r>
            <a:r>
              <a:rPr lang="cs-CZ" dirty="0" smtClean="0"/>
              <a:t>           podpora soutěživosti, zvýšení agresivity</a:t>
            </a:r>
          </a:p>
          <a:p>
            <a:pPr algn="l"/>
            <a:endParaRPr lang="cs-CZ" dirty="0" smtClean="0"/>
          </a:p>
          <a:p>
            <a:pPr algn="l"/>
            <a:r>
              <a:rPr lang="cs-CZ" b="1" dirty="0" smtClean="0"/>
              <a:t>Látky</a:t>
            </a:r>
            <a:r>
              <a:rPr lang="cs-CZ" dirty="0" smtClean="0"/>
              <a:t>: efedrin, amfetamin, kokain, extáze </a:t>
            </a:r>
          </a:p>
          <a:p>
            <a:pPr algn="l"/>
            <a:r>
              <a:rPr lang="cs-CZ" dirty="0"/>
              <a:t> </a:t>
            </a:r>
            <a:r>
              <a:rPr lang="cs-CZ" dirty="0" smtClean="0"/>
              <a:t>          + tzv. beta2 antagonisté (látky rozšiřující dýchací cesty- </a:t>
            </a:r>
          </a:p>
          <a:p>
            <a:pPr algn="l"/>
            <a:r>
              <a:rPr lang="cs-CZ" dirty="0"/>
              <a:t> </a:t>
            </a:r>
            <a:r>
              <a:rPr lang="cs-CZ" dirty="0" smtClean="0"/>
              <a:t>           používané běžně jako léky na astma)</a:t>
            </a:r>
          </a:p>
          <a:p>
            <a:pPr algn="l"/>
            <a:endParaRPr lang="cs-CZ" dirty="0" smtClean="0"/>
          </a:p>
          <a:p>
            <a:pPr algn="l"/>
            <a:r>
              <a:rPr lang="cs-CZ" b="1" dirty="0" smtClean="0"/>
              <a:t>Negativní účinky: </a:t>
            </a:r>
            <a:r>
              <a:rPr lang="cs-CZ" dirty="0" smtClean="0"/>
              <a:t>zvýšení krevního tlaku, bolest hlavy, zrychlená a nepravidelná činnost srdce</a:t>
            </a:r>
          </a:p>
          <a:p>
            <a:pPr algn="l"/>
            <a:endParaRPr lang="cs-CZ" dirty="0" smtClean="0"/>
          </a:p>
          <a:p>
            <a:pPr algn="l"/>
            <a:r>
              <a:rPr lang="cs-CZ" dirty="0" smtClean="0"/>
              <a:t>Mezi nezakázaná stimulancia patří nikotin a kofein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51380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7584" y="404664"/>
            <a:ext cx="7117178" cy="792088"/>
          </a:xfrm>
        </p:spPr>
        <p:txBody>
          <a:bodyPr/>
          <a:lstStyle/>
          <a:p>
            <a:pPr algn="ctr"/>
            <a:r>
              <a:rPr lang="cs-CZ" sz="4000" b="1" u="sng" dirty="0" smtClean="0"/>
              <a:t>Narkotika</a:t>
            </a:r>
            <a:endParaRPr lang="cs-CZ" sz="4000" b="1" u="sng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83568" y="1412776"/>
            <a:ext cx="7992888" cy="4968552"/>
          </a:xfrm>
        </p:spPr>
        <p:txBody>
          <a:bodyPr/>
          <a:lstStyle/>
          <a:p>
            <a:pPr algn="l"/>
            <a:endParaRPr lang="cs-CZ" dirty="0" smtClean="0"/>
          </a:p>
          <a:p>
            <a:pPr algn="l"/>
            <a:r>
              <a:rPr lang="cs-CZ" b="1" dirty="0" smtClean="0"/>
              <a:t>Účinek:</a:t>
            </a:r>
            <a:r>
              <a:rPr lang="cs-CZ" dirty="0" smtClean="0"/>
              <a:t> Léky a látky, které jsou schopny měnit psychický stav sportovce v široké škále od utlumení až po celkovou excitaci a euforii.</a:t>
            </a:r>
          </a:p>
          <a:p>
            <a:pPr algn="l"/>
            <a:endParaRPr lang="cs-CZ" dirty="0"/>
          </a:p>
          <a:p>
            <a:pPr algn="l"/>
            <a:r>
              <a:rPr lang="cs-CZ" b="1" dirty="0" smtClean="0"/>
              <a:t>Látky:  </a:t>
            </a:r>
            <a:r>
              <a:rPr lang="cs-CZ" dirty="0" smtClean="0"/>
              <a:t>morfin, heroin, kodein, </a:t>
            </a:r>
            <a:r>
              <a:rPr lang="cs-CZ" dirty="0" err="1" smtClean="0"/>
              <a:t>dolsin</a:t>
            </a:r>
            <a:endParaRPr lang="cs-CZ" dirty="0" smtClean="0"/>
          </a:p>
          <a:p>
            <a:pPr algn="l"/>
            <a:endParaRPr lang="cs-CZ" b="1" dirty="0"/>
          </a:p>
          <a:p>
            <a:pPr algn="l"/>
            <a:r>
              <a:rPr lang="cs-CZ" b="1" dirty="0" smtClean="0"/>
              <a:t>Negativní účinky: </a:t>
            </a:r>
            <a:r>
              <a:rPr lang="cs-CZ" dirty="0" smtClean="0"/>
              <a:t>tlumí dýchání, riziko vzniku závislosti, snížená sebekontrola- riziko zranění sebe i ostatních</a:t>
            </a:r>
            <a:endParaRPr lang="cs-CZ" b="1" dirty="0" smtClean="0"/>
          </a:p>
          <a:p>
            <a:pPr algn="l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25280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09442" y="332657"/>
            <a:ext cx="7739021" cy="792088"/>
          </a:xfrm>
        </p:spPr>
        <p:txBody>
          <a:bodyPr/>
          <a:lstStyle/>
          <a:p>
            <a:pPr algn="ctr"/>
            <a:r>
              <a:rPr lang="cs-CZ" sz="4000" b="1" u="sng" dirty="0" smtClean="0"/>
              <a:t>Anabolické steroidy</a:t>
            </a:r>
            <a:endParaRPr lang="cs-CZ" sz="4000" b="1" u="sng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11560" y="1340768"/>
            <a:ext cx="8208912" cy="4968552"/>
          </a:xfrm>
        </p:spPr>
        <p:txBody>
          <a:bodyPr/>
          <a:lstStyle/>
          <a:p>
            <a:pPr algn="l"/>
            <a:endParaRPr lang="cs-CZ" dirty="0" smtClean="0"/>
          </a:p>
          <a:p>
            <a:pPr algn="l"/>
            <a:r>
              <a:rPr lang="cs-CZ" dirty="0"/>
              <a:t> </a:t>
            </a:r>
            <a:r>
              <a:rPr lang="cs-CZ" dirty="0" smtClean="0"/>
              <a:t>Jsou to chemické látky tukové povahy  (podobné hormonům)   ovlivňující anabolické procesy v organismu</a:t>
            </a:r>
          </a:p>
          <a:p>
            <a:pPr algn="l"/>
            <a:r>
              <a:rPr lang="cs-CZ" b="1" dirty="0" smtClean="0"/>
              <a:t>Účinek: </a:t>
            </a:r>
            <a:r>
              <a:rPr lang="cs-CZ" dirty="0" smtClean="0"/>
              <a:t>ovlivňují syntézu </a:t>
            </a:r>
            <a:r>
              <a:rPr lang="cs-CZ" dirty="0" err="1" smtClean="0"/>
              <a:t>aminokyselin+zabudovávání</a:t>
            </a:r>
            <a:r>
              <a:rPr lang="cs-CZ" dirty="0" smtClean="0"/>
              <a:t>  bílkovin do </a:t>
            </a:r>
          </a:p>
          <a:p>
            <a:pPr algn="l"/>
            <a:r>
              <a:rPr lang="cs-CZ" dirty="0"/>
              <a:t> </a:t>
            </a:r>
            <a:r>
              <a:rPr lang="cs-CZ" dirty="0" smtClean="0"/>
              <a:t>            svalů -&gt; růst svalové hmoty</a:t>
            </a:r>
          </a:p>
          <a:p>
            <a:pPr algn="l"/>
            <a:r>
              <a:rPr lang="cs-CZ" b="1" dirty="0" smtClean="0"/>
              <a:t>Látky:</a:t>
            </a:r>
            <a:r>
              <a:rPr lang="cs-CZ" dirty="0" smtClean="0"/>
              <a:t> testosteron, </a:t>
            </a:r>
            <a:r>
              <a:rPr lang="cs-CZ" dirty="0" err="1" smtClean="0"/>
              <a:t>stenozol</a:t>
            </a:r>
            <a:r>
              <a:rPr lang="cs-CZ" dirty="0" smtClean="0"/>
              <a:t>, </a:t>
            </a:r>
            <a:r>
              <a:rPr lang="cs-CZ" dirty="0" err="1" smtClean="0"/>
              <a:t>nandrolon</a:t>
            </a:r>
            <a:endParaRPr lang="cs-CZ" dirty="0" smtClean="0"/>
          </a:p>
          <a:p>
            <a:pPr algn="l"/>
            <a:r>
              <a:rPr lang="cs-CZ" b="1" dirty="0" smtClean="0"/>
              <a:t>Negativní </a:t>
            </a:r>
            <a:r>
              <a:rPr lang="cs-CZ" b="1" dirty="0" err="1" smtClean="0"/>
              <a:t>účinky:</a:t>
            </a:r>
            <a:r>
              <a:rPr lang="cs-CZ" u="sng" dirty="0" err="1" smtClean="0"/>
              <a:t>muži</a:t>
            </a:r>
            <a:r>
              <a:rPr lang="cs-CZ" dirty="0" smtClean="0"/>
              <a:t>- hypertrofie + rakovina prostaty, padání </a:t>
            </a:r>
          </a:p>
          <a:p>
            <a:pPr algn="l"/>
            <a:r>
              <a:rPr lang="cs-CZ" dirty="0"/>
              <a:t> </a:t>
            </a:r>
            <a:r>
              <a:rPr lang="cs-CZ" dirty="0" smtClean="0"/>
              <a:t>                                    vlasů, agresivita, poruchy nálady</a:t>
            </a:r>
          </a:p>
          <a:p>
            <a:pPr algn="l"/>
            <a:r>
              <a:rPr lang="cs-CZ" b="1" dirty="0"/>
              <a:t> </a:t>
            </a:r>
            <a:r>
              <a:rPr lang="cs-CZ" b="1" dirty="0" smtClean="0"/>
              <a:t>                            </a:t>
            </a:r>
            <a:r>
              <a:rPr lang="cs-CZ" u="sng" dirty="0" smtClean="0"/>
              <a:t>ženy</a:t>
            </a:r>
            <a:r>
              <a:rPr lang="cs-CZ" dirty="0" smtClean="0"/>
              <a:t>- maskulinizace, hypertrofie klitorisu, padání  </a:t>
            </a:r>
          </a:p>
          <a:p>
            <a:pPr algn="l"/>
            <a:r>
              <a:rPr lang="cs-CZ" dirty="0"/>
              <a:t> </a:t>
            </a:r>
            <a:r>
              <a:rPr lang="cs-CZ" dirty="0" smtClean="0"/>
              <a:t>                                    vlasů</a:t>
            </a:r>
          </a:p>
          <a:p>
            <a:pPr algn="l"/>
            <a:r>
              <a:rPr lang="cs-CZ" dirty="0" smtClean="0"/>
              <a:t>                        +</a:t>
            </a:r>
            <a:r>
              <a:rPr lang="cs-CZ" u="sng" dirty="0" smtClean="0"/>
              <a:t>pro obě pohlaví</a:t>
            </a:r>
            <a:r>
              <a:rPr lang="cs-CZ" dirty="0" smtClean="0"/>
              <a:t>: neplodnost, poškození jater, </a:t>
            </a:r>
          </a:p>
          <a:p>
            <a:pPr algn="l"/>
            <a:r>
              <a:rPr lang="cs-CZ" dirty="0"/>
              <a:t> </a:t>
            </a:r>
            <a:r>
              <a:rPr lang="cs-CZ" dirty="0" smtClean="0"/>
              <a:t>                         ledvin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34932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09443" y="332656"/>
            <a:ext cx="7117178" cy="3384376"/>
          </a:xfrm>
        </p:spPr>
        <p:txBody>
          <a:bodyPr/>
          <a:lstStyle/>
          <a:p>
            <a:pPr algn="l"/>
            <a:r>
              <a:rPr lang="cs-CZ" b="1" dirty="0" smtClean="0"/>
              <a:t>Peptidové hormony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1800" dirty="0" smtClean="0"/>
              <a:t>- jsou to bílkovinné hormony zvyšující účinek tělních hormonů</a:t>
            </a:r>
            <a:br>
              <a:rPr lang="cs-CZ" sz="1800" dirty="0" smtClean="0"/>
            </a:br>
            <a:r>
              <a:rPr lang="cs-CZ" sz="1800" b="1" dirty="0" smtClean="0"/>
              <a:t>Látky:</a:t>
            </a:r>
            <a:r>
              <a:rPr lang="cs-CZ" sz="1800" dirty="0" smtClean="0"/>
              <a:t/>
            </a:r>
            <a:br>
              <a:rPr lang="cs-CZ" sz="1800" dirty="0" smtClean="0"/>
            </a:br>
            <a:r>
              <a:rPr lang="cs-CZ" sz="1800" u="sng" dirty="0" smtClean="0"/>
              <a:t>EPO</a:t>
            </a:r>
            <a:r>
              <a:rPr lang="cs-CZ" sz="1800" dirty="0" smtClean="0"/>
              <a:t>- </a:t>
            </a:r>
            <a:r>
              <a:rPr lang="cs-CZ" sz="1800" dirty="0" err="1" smtClean="0"/>
              <a:t>erythropoetin</a:t>
            </a:r>
            <a:r>
              <a:rPr lang="cs-CZ" sz="1800" dirty="0" smtClean="0"/>
              <a:t>- hormon ledvin zvyšující tvorbu červených krvinek, při předávkování hrozí </a:t>
            </a:r>
            <a:r>
              <a:rPr lang="cs-CZ" sz="1800" dirty="0" err="1" smtClean="0"/>
              <a:t>tromboza</a:t>
            </a:r>
            <a:r>
              <a:rPr lang="cs-CZ" sz="1800" dirty="0" smtClean="0"/>
              <a:t> a embolie</a:t>
            </a:r>
            <a:br>
              <a:rPr lang="cs-CZ" sz="1800" dirty="0" smtClean="0"/>
            </a:br>
            <a:r>
              <a:rPr lang="cs-CZ" sz="1800" u="sng" dirty="0" err="1" smtClean="0"/>
              <a:t>hGH</a:t>
            </a:r>
            <a:r>
              <a:rPr lang="cs-CZ" sz="1800" dirty="0" smtClean="0"/>
              <a:t>- růstový hormon- anabolické účinky</a:t>
            </a:r>
            <a:br>
              <a:rPr lang="cs-CZ" sz="1800" dirty="0" smtClean="0"/>
            </a:br>
            <a:r>
              <a:rPr lang="cs-CZ" sz="1800" u="sng" dirty="0" smtClean="0"/>
              <a:t>ACTH</a:t>
            </a:r>
            <a:r>
              <a:rPr lang="cs-CZ" sz="1800" dirty="0" smtClean="0"/>
              <a:t>- adrenokortikotropní hormon- zvýšení prahu bolesti, urychlení hojení</a:t>
            </a:r>
            <a:br>
              <a:rPr lang="cs-CZ" sz="1800" dirty="0" smtClean="0"/>
            </a:br>
            <a:r>
              <a:rPr lang="cs-CZ" sz="1800" u="sng" dirty="0" smtClean="0"/>
              <a:t>Inzulin</a:t>
            </a:r>
            <a:r>
              <a:rPr lang="cs-CZ" sz="1800" dirty="0" smtClean="0"/>
              <a:t>- zlepšuje využití cukrů- vytrvalostní sporty</a:t>
            </a:r>
            <a:endParaRPr lang="cs-CZ" sz="180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09443" y="3789040"/>
            <a:ext cx="7117178" cy="2952328"/>
          </a:xfrm>
        </p:spPr>
        <p:txBody>
          <a:bodyPr>
            <a:normAutofit fontScale="92500"/>
          </a:bodyPr>
          <a:lstStyle/>
          <a:p>
            <a:pPr algn="l"/>
            <a:r>
              <a:rPr lang="cs-CZ" sz="3200" b="1" dirty="0" smtClean="0"/>
              <a:t>Diuretika</a:t>
            </a:r>
          </a:p>
          <a:p>
            <a:pPr algn="l"/>
            <a:r>
              <a:rPr lang="cs-CZ" b="1" dirty="0" smtClean="0"/>
              <a:t>Účinek:</a:t>
            </a:r>
            <a:r>
              <a:rPr lang="cs-CZ" dirty="0" smtClean="0"/>
              <a:t> zvýšení tvorby moči- odvodnění a snížení váhy až </a:t>
            </a:r>
          </a:p>
          <a:p>
            <a:pPr algn="l"/>
            <a:r>
              <a:rPr lang="cs-CZ" dirty="0"/>
              <a:t> </a:t>
            </a:r>
            <a:r>
              <a:rPr lang="cs-CZ" dirty="0" smtClean="0"/>
              <a:t>            o 6 kg za den. Používá se i jako maskovací látka</a:t>
            </a:r>
          </a:p>
          <a:p>
            <a:pPr algn="l"/>
            <a:r>
              <a:rPr lang="cs-CZ" dirty="0"/>
              <a:t> </a:t>
            </a:r>
            <a:r>
              <a:rPr lang="cs-CZ" dirty="0" smtClean="0"/>
              <a:t>            pro jiné druhy dopingu.</a:t>
            </a:r>
          </a:p>
          <a:p>
            <a:pPr algn="l"/>
            <a:r>
              <a:rPr lang="cs-CZ" dirty="0" smtClean="0"/>
              <a:t>Využíváno u sportů, kde se sportovec potřebuje dostat do v</a:t>
            </a:r>
          </a:p>
          <a:p>
            <a:pPr algn="l"/>
            <a:r>
              <a:rPr lang="cs-CZ" dirty="0"/>
              <a:t>v</a:t>
            </a:r>
            <a:r>
              <a:rPr lang="cs-CZ" dirty="0" smtClean="0"/>
              <a:t>áhové </a:t>
            </a:r>
            <a:r>
              <a:rPr lang="cs-CZ" dirty="0" err="1" smtClean="0"/>
              <a:t>kategori</a:t>
            </a:r>
            <a:r>
              <a:rPr lang="cs-CZ" dirty="0" smtClean="0"/>
              <a:t>: kulturistika, zápas, vzpírání…</a:t>
            </a:r>
          </a:p>
          <a:p>
            <a:pPr algn="l"/>
            <a:r>
              <a:rPr lang="cs-CZ" b="1" dirty="0" smtClean="0"/>
              <a:t>Nežádoucí účinky</a:t>
            </a:r>
            <a:r>
              <a:rPr lang="cs-CZ" dirty="0" smtClean="0"/>
              <a:t>: kolísání krev. </a:t>
            </a:r>
            <a:r>
              <a:rPr lang="cs-CZ" dirty="0"/>
              <a:t>t</a:t>
            </a:r>
            <a:r>
              <a:rPr lang="cs-CZ" dirty="0" smtClean="0"/>
              <a:t>laku, křeče, hypovolémie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6924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812" y="2171700"/>
            <a:ext cx="8334375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36817753"/>
      </p:ext>
    </p:extLst>
  </p:cSld>
  <p:clrMapOvr>
    <a:masterClrMapping/>
  </p:clrMapOvr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Jaro</Template>
  <TotalTime>120</TotalTime>
  <Words>314</Words>
  <Application>Microsoft Office PowerPoint</Application>
  <PresentationFormat>Předvádění na obrazovce (4:3)</PresentationFormat>
  <Paragraphs>51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Spring</vt:lpstr>
      <vt:lpstr>Doping- látky zakázané</vt:lpstr>
      <vt:lpstr>Zakázané dopingové látky</vt:lpstr>
      <vt:lpstr>Stimulancia</vt:lpstr>
      <vt:lpstr>Narkotika</vt:lpstr>
      <vt:lpstr>Anabolické steroidy</vt:lpstr>
      <vt:lpstr>Peptidové hormony - jsou to bílkovinné hormony zvyšující účinek tělních hormonů Látky: EPO- erythropoetin- hormon ledvin zvyšující tvorbu červených krvinek, při předávkování hrozí tromboza a embolie hGH- růstový hormon- anabolické účinky ACTH- adrenokortikotropní hormon- zvýšení prahu bolesti, urychlení hojení Inzulin- zlepšuje využití cukrů- vytrvalostní sporty</vt:lpstr>
      <vt:lpstr>Prezentace aplikace PowerPoint</vt:lpstr>
    </vt:vector>
  </TitlesOfParts>
  <Company>SaPSŠ Plzeň, s.r.o.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Doping- Rozdělení a metody</dc:title>
  <dc:creator>Šlechta Marek</dc:creator>
  <cp:lastModifiedBy>Šlechta Marek</cp:lastModifiedBy>
  <cp:revision>13</cp:revision>
  <dcterms:created xsi:type="dcterms:W3CDTF">2013-01-17T11:47:13Z</dcterms:created>
  <dcterms:modified xsi:type="dcterms:W3CDTF">2013-12-13T09:46:54Z</dcterms:modified>
</cp:coreProperties>
</file>