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FABC78-36CF-4091-9BFE-3A36BD467EAC}" type="datetimeFigureOut">
              <a:rPr lang="cs-CZ" smtClean="0"/>
              <a:t>17.6.2014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6363E9-4889-436E-ADCD-F85D1BCA77C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3727648" cy="468052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Mozek :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b="1" dirty="0" smtClean="0">
                <a:solidFill>
                  <a:schemeClr val="tx1"/>
                </a:solidFill>
              </a:rPr>
              <a:t>vývojově nejmladší </a:t>
            </a:r>
            <a:r>
              <a:rPr lang="cs-CZ" dirty="0" smtClean="0">
                <a:solidFill>
                  <a:schemeClr val="tx1"/>
                </a:solidFill>
              </a:rPr>
              <a:t>částí nervové soustavy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Vznikl během evoluce rozšiřováním nervové trubice v hlavové části živočichů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Hmotnost</a:t>
            </a:r>
            <a:r>
              <a:rPr lang="cs-CZ" dirty="0" smtClean="0">
                <a:solidFill>
                  <a:schemeClr val="tx1"/>
                </a:solidFill>
              </a:rPr>
              <a:t> mozku dospělého člověka se pohybuje </a:t>
            </a:r>
            <a:r>
              <a:rPr lang="cs-CZ" b="1" dirty="0" smtClean="0">
                <a:solidFill>
                  <a:schemeClr val="tx1"/>
                </a:solidFill>
              </a:rPr>
              <a:t>okolo 1400 g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Funkce:</a:t>
            </a:r>
          </a:p>
          <a:p>
            <a:pPr marL="285750" indent="-285750">
              <a:buFontTx/>
              <a:buChar char="-"/>
            </a:pPr>
            <a:r>
              <a:rPr lang="cs-CZ" u="sng" dirty="0" smtClean="0">
                <a:solidFill>
                  <a:schemeClr val="tx1"/>
                </a:solidFill>
              </a:rPr>
              <a:t>Sídlo některých reflexů</a:t>
            </a:r>
          </a:p>
          <a:p>
            <a:pPr marL="285750" indent="-285750">
              <a:buFontTx/>
              <a:buChar char="-"/>
            </a:pPr>
            <a:r>
              <a:rPr lang="cs-CZ" u="sng" dirty="0" smtClean="0">
                <a:solidFill>
                  <a:schemeClr val="tx1"/>
                </a:solidFill>
              </a:rPr>
              <a:t>Integruje a koordinuje činnost všech částí těla</a:t>
            </a:r>
          </a:p>
          <a:p>
            <a:pPr marL="285750" indent="-285750">
              <a:buFontTx/>
              <a:buChar char="-"/>
            </a:pPr>
            <a:r>
              <a:rPr lang="cs-CZ" u="sng" dirty="0" smtClean="0">
                <a:solidFill>
                  <a:schemeClr val="tx1"/>
                </a:solidFill>
              </a:rPr>
              <a:t>Vykonává vyšší nervovou činnost- myšlení, řeč, učení, paměť, emoce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72008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Centrální nervová soustava- mozek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7444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6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392488" cy="554461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Mozek se skládá z mozkového kmene, mozečku, mezimozku a koncového mozku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1/ Mozkový kmen </a:t>
            </a:r>
            <a:r>
              <a:rPr lang="cs-CZ" dirty="0" smtClean="0">
                <a:solidFill>
                  <a:schemeClr val="tx1"/>
                </a:solidFill>
              </a:rPr>
              <a:t>- části prodloužená mícha, Varolův most a střední mozek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tx1"/>
                </a:solidFill>
              </a:rPr>
              <a:t>Prodloužená mícha </a:t>
            </a:r>
            <a:r>
              <a:rPr lang="cs-CZ" dirty="0" smtClean="0">
                <a:solidFill>
                  <a:schemeClr val="tx1"/>
                </a:solidFill>
              </a:rPr>
              <a:t>je sídlem řízení základních tělesných funkcí- dýchání, činnosti srdce, krevního tlaku. Je zde sídlo některých reflexů- polykacího, trávicího, </a:t>
            </a:r>
            <a:r>
              <a:rPr lang="cs-CZ" dirty="0" err="1" smtClean="0">
                <a:solidFill>
                  <a:schemeClr val="tx1"/>
                </a:solidFill>
              </a:rPr>
              <a:t>kašlacího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zvracecího</a:t>
            </a:r>
            <a:r>
              <a:rPr lang="cs-CZ" dirty="0" smtClean="0">
                <a:solidFill>
                  <a:schemeClr val="tx1"/>
                </a:solidFill>
              </a:rPr>
              <a:t>…). Je také propojovací stanicí dostředivých a odstředivých nervových drah.</a:t>
            </a:r>
          </a:p>
          <a:p>
            <a:pPr marL="342900" indent="-342900"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Varolův most- podílí se na regulaci dýchání, kontrola slzných a slinných žláz</a:t>
            </a:r>
          </a:p>
          <a:p>
            <a:pPr marL="342900" indent="-342900">
              <a:buAutoNum type="alphaLcParenR"/>
            </a:pPr>
            <a:r>
              <a:rPr lang="cs-CZ" dirty="0" smtClean="0">
                <a:solidFill>
                  <a:schemeClr val="tx1"/>
                </a:solidFill>
              </a:rPr>
              <a:t>Střední mozek- podílí se na udržování vzpřímené polohy, udržuje mozkovou kůru v bdělém stavu, je zde ústředí zrakových reflexů, centrum strážného reflexu (úleková reakce)</a:t>
            </a:r>
          </a:p>
          <a:p>
            <a:pPr marL="342900" indent="-342900">
              <a:buAutoNum type="alphaLcParenR"/>
            </a:pP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48872" cy="864096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Části mozku- mozkový kmen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4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799656" cy="496855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Mozeček: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Stejně jako velký koncový mozek má </a:t>
            </a:r>
            <a:r>
              <a:rPr lang="cs-CZ" b="1" dirty="0" smtClean="0">
                <a:solidFill>
                  <a:schemeClr val="tx1"/>
                </a:solidFill>
              </a:rPr>
              <a:t>2 hemisféry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Povrch kůry mozečku je zvrásněn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Uvnitř se nacházejí </a:t>
            </a:r>
            <a:r>
              <a:rPr lang="cs-CZ" b="1" dirty="0" smtClean="0">
                <a:solidFill>
                  <a:schemeClr val="tx1"/>
                </a:solidFill>
              </a:rPr>
              <a:t>Purkyňovy buňky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 zde </a:t>
            </a:r>
            <a:r>
              <a:rPr lang="cs-CZ" b="1" dirty="0" smtClean="0">
                <a:solidFill>
                  <a:schemeClr val="tx1"/>
                </a:solidFill>
              </a:rPr>
              <a:t>významné senzoricko- motorické centrum</a:t>
            </a:r>
            <a:r>
              <a:rPr lang="cs-CZ" dirty="0" smtClean="0">
                <a:solidFill>
                  <a:schemeClr val="tx1"/>
                </a:solidFill>
              </a:rPr>
              <a:t>, které na základě informací ze senzorů </a:t>
            </a:r>
            <a:r>
              <a:rPr lang="cs-CZ" b="1" dirty="0" smtClean="0">
                <a:solidFill>
                  <a:schemeClr val="tx1"/>
                </a:solidFill>
              </a:rPr>
              <a:t>koordinuje úmyslné pohyby, udržuje svalový tonus, rovnováhu a vzpřímenou polohu těla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Při oslabení funkce mozečku alkoholem se proto dostavuje vrávorání, ztráta rovnováhy, nekoordinovanost pohybů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Části mozku- mozeček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4" t="2576" r="5226" b="14662"/>
          <a:stretch/>
        </p:blipFill>
        <p:spPr bwMode="auto">
          <a:xfrm flipH="1">
            <a:off x="4514282" y="1628800"/>
            <a:ext cx="43204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816424" cy="504056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Mezimozek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části: </a:t>
            </a:r>
            <a:r>
              <a:rPr lang="cs-CZ" b="1" dirty="0" err="1" smtClean="0">
                <a:solidFill>
                  <a:schemeClr val="tx1"/>
                </a:solidFill>
              </a:rPr>
              <a:t>epitalamus</a:t>
            </a:r>
            <a:r>
              <a:rPr lang="cs-CZ" b="1" dirty="0" smtClean="0">
                <a:solidFill>
                  <a:schemeClr val="tx1"/>
                </a:solidFill>
              </a:rPr>
              <a:t>, talamus, hypotalamus</a:t>
            </a:r>
          </a:p>
          <a:p>
            <a:r>
              <a:rPr lang="cs-CZ" b="1" dirty="0" err="1" smtClean="0">
                <a:solidFill>
                  <a:schemeClr val="tx1"/>
                </a:solidFill>
              </a:rPr>
              <a:t>Epitalamus</a:t>
            </a:r>
            <a:r>
              <a:rPr lang="cs-CZ" dirty="0" smtClean="0">
                <a:solidFill>
                  <a:schemeClr val="tx1"/>
                </a:solidFill>
              </a:rPr>
              <a:t>- vybíhá z něj žláza </a:t>
            </a:r>
            <a:r>
              <a:rPr lang="cs-CZ" b="1" dirty="0" smtClean="0">
                <a:solidFill>
                  <a:schemeClr val="tx1"/>
                </a:solidFill>
              </a:rPr>
              <a:t>šišinka</a:t>
            </a:r>
            <a:r>
              <a:rPr lang="cs-CZ" dirty="0" smtClean="0">
                <a:solidFill>
                  <a:schemeClr val="tx1"/>
                </a:solidFill>
              </a:rPr>
              <a:t>, která produkuje </a:t>
            </a:r>
            <a:r>
              <a:rPr lang="cs-CZ" b="1" dirty="0" smtClean="0">
                <a:solidFill>
                  <a:schemeClr val="tx1"/>
                </a:solidFill>
              </a:rPr>
              <a:t>hormon melatonin- </a:t>
            </a:r>
            <a:r>
              <a:rPr lang="cs-CZ" dirty="0" smtClean="0">
                <a:solidFill>
                  <a:schemeClr val="tx1"/>
                </a:solidFill>
              </a:rPr>
              <a:t>pomocí něj je </a:t>
            </a:r>
            <a:r>
              <a:rPr lang="cs-CZ" b="1" dirty="0" smtClean="0">
                <a:solidFill>
                  <a:schemeClr val="tx1"/>
                </a:solidFill>
              </a:rPr>
              <a:t>řízen spánek, bdění a biorytmy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Talamus</a:t>
            </a:r>
            <a:r>
              <a:rPr lang="cs-CZ" dirty="0" smtClean="0">
                <a:solidFill>
                  <a:schemeClr val="tx1"/>
                </a:solidFill>
              </a:rPr>
              <a:t>- procházejí zde dostředivé dráhy ze smyslů, podílí se na </a:t>
            </a:r>
            <a:r>
              <a:rPr lang="cs-CZ" b="1" dirty="0" smtClean="0">
                <a:solidFill>
                  <a:schemeClr val="tx1"/>
                </a:solidFill>
              </a:rPr>
              <a:t>utváření pocitu lidského „já“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Hypotalamus</a:t>
            </a:r>
            <a:r>
              <a:rPr lang="cs-CZ" dirty="0" smtClean="0">
                <a:solidFill>
                  <a:schemeClr val="tx1"/>
                </a:solidFill>
              </a:rPr>
              <a:t>- nejvyšší </a:t>
            </a:r>
            <a:r>
              <a:rPr lang="cs-CZ" b="1" dirty="0" smtClean="0">
                <a:solidFill>
                  <a:schemeClr val="tx1"/>
                </a:solidFill>
              </a:rPr>
              <a:t>řídící centrum činnosti vnitřních orgánů</a:t>
            </a:r>
            <a:r>
              <a:rPr lang="cs-CZ" dirty="0" smtClean="0">
                <a:solidFill>
                  <a:schemeClr val="tx1"/>
                </a:solidFill>
              </a:rPr>
              <a:t>, integruje dýchání, krevní oběh, trávení a rozmnožování, </a:t>
            </a:r>
            <a:r>
              <a:rPr lang="cs-CZ" b="1" dirty="0" smtClean="0">
                <a:solidFill>
                  <a:schemeClr val="tx1"/>
                </a:solidFill>
              </a:rPr>
              <a:t>integruje nervové a hormonální řízení</a:t>
            </a:r>
            <a:r>
              <a:rPr lang="cs-CZ" dirty="0" smtClean="0">
                <a:solidFill>
                  <a:schemeClr val="tx1"/>
                </a:solidFill>
              </a:rPr>
              <a:t>. Pod ním zavěšena </a:t>
            </a:r>
            <a:r>
              <a:rPr lang="cs-CZ" b="1" dirty="0" smtClean="0">
                <a:solidFill>
                  <a:schemeClr val="tx1"/>
                </a:solidFill>
              </a:rPr>
              <a:t>hypofýza- hlavní  řídící žláza s vnitřní sekrecí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936104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Části mozku- mezimozek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6" r="10074" b="9707"/>
          <a:stretch/>
        </p:blipFill>
        <p:spPr bwMode="auto">
          <a:xfrm>
            <a:off x="5508104" y="2132856"/>
            <a:ext cx="3635896" cy="37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28529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koncový mozek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3968" y="34069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epitalamus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508104" y="3591600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283968" y="3776266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hypothalamus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5796136" y="3776266"/>
            <a:ext cx="1529916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804248" y="16288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thalamus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7236296" y="1998132"/>
            <a:ext cx="89756" cy="15934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274078" y="3037602"/>
            <a:ext cx="1287016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7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015680" cy="554461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Koncový mozek: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Vývojově nejmladší část mozku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Rozdělen na </a:t>
            </a:r>
            <a:r>
              <a:rPr lang="cs-CZ" b="1" dirty="0" smtClean="0">
                <a:solidFill>
                  <a:schemeClr val="tx1"/>
                </a:solidFill>
              </a:rPr>
              <a:t>levou a pravou hemisféru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Rozdělen na mozkovou kůru, bazální ganglia a limbický systém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1/ mozková kůra</a:t>
            </a:r>
            <a:r>
              <a:rPr lang="cs-CZ" dirty="0" smtClean="0">
                <a:solidFill>
                  <a:schemeClr val="tx1"/>
                </a:solidFill>
              </a:rPr>
              <a:t>- tvořená </a:t>
            </a:r>
            <a:r>
              <a:rPr lang="cs-CZ" b="1" dirty="0" smtClean="0">
                <a:solidFill>
                  <a:schemeClr val="tx1"/>
                </a:solidFill>
              </a:rPr>
              <a:t>šedou hmotou</a:t>
            </a:r>
            <a:r>
              <a:rPr lang="cs-CZ" dirty="0" smtClean="0">
                <a:solidFill>
                  <a:schemeClr val="tx1"/>
                </a:solidFill>
              </a:rPr>
              <a:t> (těla neuronů)- o síle 2-5 mm, ta je pro dosažení větší plochy </a:t>
            </a:r>
            <a:r>
              <a:rPr lang="cs-CZ" b="1" dirty="0" smtClean="0">
                <a:solidFill>
                  <a:schemeClr val="tx1"/>
                </a:solidFill>
              </a:rPr>
              <a:t>zprohýbána do mozkových závitů</a:t>
            </a:r>
            <a:r>
              <a:rPr lang="cs-CZ" dirty="0" smtClean="0">
                <a:solidFill>
                  <a:schemeClr val="tx1"/>
                </a:solidFill>
              </a:rPr>
              <a:t>, skládá se ze </a:t>
            </a:r>
            <a:r>
              <a:rPr lang="cs-CZ" b="1" dirty="0" smtClean="0">
                <a:solidFill>
                  <a:schemeClr val="tx1"/>
                </a:solidFill>
              </a:rPr>
              <a:t>4 laloků: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Čelní lalok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Spánkový lalok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Temenní lalok 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Týlní lalok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Jednotlivé oblasti kůry tzv. </a:t>
            </a:r>
            <a:r>
              <a:rPr lang="cs-CZ" b="1" u="sng" dirty="0" smtClean="0">
                <a:solidFill>
                  <a:schemeClr val="tx1"/>
                </a:solidFill>
              </a:rPr>
              <a:t>kortexy </a:t>
            </a:r>
            <a:r>
              <a:rPr lang="cs-CZ" b="1" dirty="0" smtClean="0">
                <a:solidFill>
                  <a:schemeClr val="tx1"/>
                </a:solidFill>
              </a:rPr>
              <a:t>mají specifické funkce.</a:t>
            </a:r>
          </a:p>
          <a:p>
            <a:pPr marL="285750" indent="-285750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48072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Části mozku- koncový mozek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://www.nan.upol.cz/neuro/images/upravene_fotky/f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657600" cy="34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995936" y="3068960"/>
            <a:ext cx="1152128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635896" y="3356992"/>
            <a:ext cx="172819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39"/>
          <a:stretch/>
        </p:blipFill>
        <p:spPr bwMode="auto">
          <a:xfrm>
            <a:off x="4788024" y="4405158"/>
            <a:ext cx="3662280" cy="2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5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015680" cy="540060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Čelní lalok:</a:t>
            </a:r>
          </a:p>
          <a:p>
            <a:pPr marL="285750" indent="-285750">
              <a:buFontTx/>
              <a:buChar char="-"/>
            </a:pPr>
            <a:r>
              <a:rPr lang="cs-CZ" u="sng" dirty="0" smtClean="0">
                <a:solidFill>
                  <a:schemeClr val="tx1"/>
                </a:solidFill>
              </a:rPr>
              <a:t>Motorická kůra</a:t>
            </a:r>
            <a:r>
              <a:rPr lang="cs-CZ" dirty="0" smtClean="0">
                <a:solidFill>
                  <a:schemeClr val="tx1"/>
                </a:solidFill>
              </a:rPr>
              <a:t>- spouští a řídí volní pohyby</a:t>
            </a:r>
          </a:p>
          <a:p>
            <a:pPr marL="285750" indent="-285750">
              <a:buFontTx/>
              <a:buChar char="-"/>
            </a:pPr>
            <a:r>
              <a:rPr lang="cs-CZ" u="sng" dirty="0" err="1" smtClean="0">
                <a:solidFill>
                  <a:schemeClr val="tx1"/>
                </a:solidFill>
              </a:rPr>
              <a:t>Brocovo</a:t>
            </a:r>
            <a:r>
              <a:rPr lang="cs-CZ" u="sng" dirty="0" smtClean="0">
                <a:solidFill>
                  <a:schemeClr val="tx1"/>
                </a:solidFill>
              </a:rPr>
              <a:t> centrum řeči</a:t>
            </a:r>
            <a:r>
              <a:rPr lang="cs-CZ" dirty="0" smtClean="0">
                <a:solidFill>
                  <a:schemeClr val="tx1"/>
                </a:solidFill>
              </a:rPr>
              <a:t>- zde se tvoří řečový projev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Temenní lalok:</a:t>
            </a:r>
          </a:p>
          <a:p>
            <a:pPr marL="285750" indent="-285750">
              <a:buFontTx/>
              <a:buChar char="-"/>
            </a:pPr>
            <a:r>
              <a:rPr lang="cs-CZ" u="sng" dirty="0" err="1" smtClean="0">
                <a:solidFill>
                  <a:schemeClr val="tx1"/>
                </a:solidFill>
              </a:rPr>
              <a:t>Somatosenzorické</a:t>
            </a:r>
            <a:r>
              <a:rPr lang="cs-CZ" dirty="0" smtClean="0">
                <a:solidFill>
                  <a:schemeClr val="tx1"/>
                </a:solidFill>
              </a:rPr>
              <a:t> centrum- zpracovává signály z kožních a svalových receptorů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Spánkový lalok:</a:t>
            </a:r>
          </a:p>
          <a:p>
            <a:pPr marL="285750" indent="-285750">
              <a:buFontTx/>
              <a:buChar char="-"/>
            </a:pPr>
            <a:r>
              <a:rPr lang="cs-CZ" u="sng" dirty="0" smtClean="0">
                <a:solidFill>
                  <a:schemeClr val="tx1"/>
                </a:solidFill>
              </a:rPr>
              <a:t>Centrum sluchu</a:t>
            </a:r>
          </a:p>
          <a:p>
            <a:pPr marL="285750" indent="-285750">
              <a:buFontTx/>
              <a:buChar char="-"/>
            </a:pPr>
            <a:r>
              <a:rPr lang="cs-CZ" u="sng" dirty="0" err="1" smtClean="0">
                <a:solidFill>
                  <a:schemeClr val="tx1"/>
                </a:solidFill>
              </a:rPr>
              <a:t>Wernickovo</a:t>
            </a:r>
            <a:r>
              <a:rPr lang="cs-CZ" u="sng" dirty="0" smtClean="0">
                <a:solidFill>
                  <a:schemeClr val="tx1"/>
                </a:solidFill>
              </a:rPr>
              <a:t> centrum</a:t>
            </a:r>
            <a:r>
              <a:rPr lang="cs-CZ" dirty="0" smtClean="0">
                <a:solidFill>
                  <a:schemeClr val="tx1"/>
                </a:solidFill>
              </a:rPr>
              <a:t>- umožňuje porozumět lidské řeči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Týlní lalok: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u="sng" dirty="0" smtClean="0">
                <a:solidFill>
                  <a:schemeClr val="tx1"/>
                </a:solidFill>
              </a:rPr>
              <a:t>Zrakové centrum</a:t>
            </a:r>
            <a:r>
              <a:rPr lang="cs-CZ" dirty="0" smtClean="0">
                <a:solidFill>
                  <a:schemeClr val="tx1"/>
                </a:solidFill>
              </a:rPr>
              <a:t>- rozeznání tvarů, barev, pohybů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Mozkové kortexy a jejich funkce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0" r="4530"/>
          <a:stretch/>
        </p:blipFill>
        <p:spPr>
          <a:xfrm>
            <a:off x="4572000" y="1916832"/>
            <a:ext cx="4248471" cy="3888431"/>
          </a:xfrm>
        </p:spPr>
      </p:pic>
    </p:spTree>
    <p:extLst>
      <p:ext uri="{BB962C8B-B14F-4D97-AF65-F5344CB8AC3E}">
        <p14:creationId xmlns:p14="http://schemas.microsoft.com/office/powerpoint/2010/main" val="3465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871664" cy="4896544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Bazální ganglia: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Skupiny neuronů uložené pod mozkovou kůrou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Dochází zde ke </a:t>
            </a:r>
            <a:r>
              <a:rPr lang="cs-CZ" b="1" dirty="0" smtClean="0">
                <a:solidFill>
                  <a:schemeClr val="tx1"/>
                </a:solidFill>
              </a:rPr>
              <a:t>koordinaci neúmyslných (reflexních) a úmyslných pohybů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Upravují se zde vzorce pro řízení směru, rychlosti a síly pohybu</a:t>
            </a:r>
          </a:p>
          <a:p>
            <a:r>
              <a:rPr lang="cs-CZ" u="sng" dirty="0" smtClean="0">
                <a:solidFill>
                  <a:schemeClr val="tx1"/>
                </a:solidFill>
              </a:rPr>
              <a:t>Pro zajímavost</a:t>
            </a:r>
            <a:r>
              <a:rPr lang="cs-CZ" dirty="0" smtClean="0">
                <a:solidFill>
                  <a:schemeClr val="tx1"/>
                </a:solidFill>
              </a:rPr>
              <a:t>: Ganglia bývají zasažena </a:t>
            </a:r>
            <a:r>
              <a:rPr lang="cs-CZ" u="sng" dirty="0" smtClean="0">
                <a:solidFill>
                  <a:schemeClr val="tx1"/>
                </a:solidFill>
              </a:rPr>
              <a:t>Parkinsonovou chorobou- </a:t>
            </a:r>
            <a:r>
              <a:rPr lang="cs-CZ" dirty="0" smtClean="0">
                <a:solidFill>
                  <a:schemeClr val="tx1"/>
                </a:solidFill>
              </a:rPr>
              <a:t>u člověka pak  dochází k rozvoji </a:t>
            </a:r>
            <a:r>
              <a:rPr lang="cs-CZ" dirty="0" err="1" smtClean="0">
                <a:solidFill>
                  <a:schemeClr val="tx1"/>
                </a:solidFill>
              </a:rPr>
              <a:t>mimovolních</a:t>
            </a:r>
            <a:r>
              <a:rPr lang="cs-CZ" dirty="0" smtClean="0">
                <a:solidFill>
                  <a:schemeClr val="tx1"/>
                </a:solidFill>
              </a:rPr>
              <a:t> pohybů, které nemocný není schopen kontrolovat- příčinou nemoci je nedostatek mediátoru dopamin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Bazální ganglia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13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971680"/>
            <a:ext cx="4015680" cy="4481656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Limbický systém:</a:t>
            </a:r>
          </a:p>
          <a:p>
            <a:pPr marL="285750" indent="-285750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Dříve označovaný jako čichový mozek</a:t>
            </a:r>
          </a:p>
          <a:p>
            <a:pPr marL="285750" indent="-285750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Skládá se z </a:t>
            </a:r>
            <a:r>
              <a:rPr lang="cs-CZ" sz="2000" dirty="0" err="1" smtClean="0">
                <a:solidFill>
                  <a:schemeClr val="tx1"/>
                </a:solidFill>
              </a:rPr>
              <a:t>mandloňovitého</a:t>
            </a:r>
            <a:r>
              <a:rPr lang="cs-CZ" sz="2000" dirty="0" smtClean="0">
                <a:solidFill>
                  <a:schemeClr val="tx1"/>
                </a:solidFill>
              </a:rPr>
              <a:t> tělesa (amygdala) </a:t>
            </a:r>
            <a:r>
              <a:rPr lang="cs-CZ" sz="2000" smtClean="0">
                <a:solidFill>
                  <a:schemeClr val="tx1"/>
                </a:solidFill>
              </a:rPr>
              <a:t>a </a:t>
            </a:r>
            <a:r>
              <a:rPr lang="cs-CZ" sz="2000" smtClean="0">
                <a:solidFill>
                  <a:schemeClr val="tx1"/>
                </a:solidFill>
              </a:rPr>
              <a:t>hipokampu</a:t>
            </a:r>
          </a:p>
          <a:p>
            <a:pPr marL="285750" indent="-285750">
              <a:buFontTx/>
              <a:buChar char="-"/>
            </a:pPr>
            <a:r>
              <a:rPr lang="cs-CZ" sz="2000" b="1" smtClean="0">
                <a:solidFill>
                  <a:schemeClr val="tx1"/>
                </a:solidFill>
              </a:rPr>
              <a:t>Velice </a:t>
            </a:r>
            <a:r>
              <a:rPr lang="cs-CZ" sz="2000" b="1" dirty="0" smtClean="0">
                <a:solidFill>
                  <a:schemeClr val="tx1"/>
                </a:solidFill>
              </a:rPr>
              <a:t>málo prozkoumaná oblast mozku, která je spojována s funkcemi jako emoce, paměť, chování, čich, udržení pozornosti, motivace …</a:t>
            </a:r>
          </a:p>
          <a:p>
            <a:pPr marL="285750" indent="-285750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Je zde také </a:t>
            </a:r>
            <a:r>
              <a:rPr lang="cs-CZ" sz="2000" b="1" dirty="0" smtClean="0">
                <a:solidFill>
                  <a:schemeClr val="tx1"/>
                </a:solidFill>
              </a:rPr>
              <a:t>sídlo sexuálního chování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Limbický systém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71" b="4460"/>
          <a:stretch/>
        </p:blipFill>
        <p:spPr bwMode="auto">
          <a:xfrm>
            <a:off x="4716016" y="2156346"/>
            <a:ext cx="4104456" cy="39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16016" y="17870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Limbický systém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8240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266429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Použité zdroje: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Eduard Kočárek, Biologie člověka, </a:t>
            </a:r>
            <a:r>
              <a:rPr lang="cs-CZ" sz="2000" dirty="0" err="1">
                <a:solidFill>
                  <a:schemeClr val="tx1"/>
                </a:solidFill>
              </a:rPr>
              <a:t>Scientia</a:t>
            </a:r>
            <a:r>
              <a:rPr lang="cs-CZ" sz="2000" dirty="0">
                <a:solidFill>
                  <a:schemeClr val="tx1"/>
                </a:solidFill>
              </a:rPr>
              <a:t> 2010, ISBN 978- 80- 86960- 47- 0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search.creativecommons.org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9804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237</TotalTime>
  <Words>573</Words>
  <Application>Microsoft Office PowerPoint</Application>
  <PresentationFormat>Předvádění na obrazovce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Vlnění</vt:lpstr>
      <vt:lpstr>Centrální nervová soustava- mozek</vt:lpstr>
      <vt:lpstr>Části mozku- mozkový kmen</vt:lpstr>
      <vt:lpstr>Části mozku- mozeček</vt:lpstr>
      <vt:lpstr>Části mozku- mezimozek</vt:lpstr>
      <vt:lpstr>Části mozku- koncový mozek</vt:lpstr>
      <vt:lpstr>Mozkové kortexy a jejich funkce</vt:lpstr>
      <vt:lpstr>Bazální ganglia</vt:lpstr>
      <vt:lpstr>Limbický systém</vt:lpstr>
      <vt:lpstr>Použité zdroje: Eduard Kočárek, Biologie člověka, Scientia 2010, ISBN 978- 80- 86960- 47- 0 search.creativecommons.org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nervová soustava- mozek</dc:title>
  <dc:creator>Šlechta Marek</dc:creator>
  <cp:lastModifiedBy>Šlechta Marek</cp:lastModifiedBy>
  <cp:revision>16</cp:revision>
  <dcterms:created xsi:type="dcterms:W3CDTF">2014-03-05T08:26:00Z</dcterms:created>
  <dcterms:modified xsi:type="dcterms:W3CDTF">2014-06-17T08:39:05Z</dcterms:modified>
</cp:coreProperties>
</file>