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B8B9C0-25C7-4FC6-9F82-058326390927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AB538E-9780-4C60-8EE7-B1CC7DC0EB5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52928" cy="79208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Dýchací soustava- mechanika dýchání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1"/>
            <a:ext cx="5544616" cy="42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4392488" cy="525658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Zevní dýchání je umožněno dýchacími pohyby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Hrudní koš je schopen měnit svůj obsah díky práci dýchacích svalů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Mezi hrudním košem, který je vystlaný pohrudnicí a plícemi pokrytými poplicnicí je slabá vrstva tekutiny, která pomáhá v hrudním koši udržovat podtlak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Díky tomuto podtlaku se plíce pohybují spolu s hrudním košem a fungují jako měchy, které nasávají a vytlačují vzduch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Hlavní změnu obsahu hrudníku obstarává bránice, která se při nádechu zplošťuje (zvětšení objemu) a při výdechu vyklenuje do hrudní dutiny (zmenšení objemu hrudního koše)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720080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</a:rPr>
              <a:t>Dýchací soustava- mechanika dýchání</a:t>
            </a:r>
            <a:endParaRPr lang="cs-CZ" sz="4000" dirty="0"/>
          </a:p>
        </p:txBody>
      </p:sp>
      <p:pic>
        <p:nvPicPr>
          <p:cNvPr id="1026" name="Picture 2" descr="Z:\plíce- mechan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5365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4032448" cy="5472608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 smtClean="0">
                <a:solidFill>
                  <a:schemeClr val="tx1"/>
                </a:solidFill>
              </a:rPr>
              <a:t>Nádech</a:t>
            </a:r>
            <a:r>
              <a:rPr lang="cs-CZ" dirty="0" smtClean="0">
                <a:solidFill>
                  <a:schemeClr val="tx1"/>
                </a:solidFill>
              </a:rPr>
              <a:t> je děj </a:t>
            </a:r>
            <a:r>
              <a:rPr lang="cs-CZ" b="1" dirty="0" smtClean="0">
                <a:solidFill>
                  <a:schemeClr val="tx1"/>
                </a:solidFill>
              </a:rPr>
              <a:t>aktivní,</a:t>
            </a:r>
            <a:r>
              <a:rPr lang="cs-CZ" dirty="0" smtClean="0">
                <a:solidFill>
                  <a:schemeClr val="tx1"/>
                </a:solidFill>
              </a:rPr>
              <a:t> to znamená, že k jeho provedení musí být zapojeny dýchací svaly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Hlavní dýchací svaly- bránice a mezižeberní svaly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Pomocné nádechové </a:t>
            </a:r>
            <a:r>
              <a:rPr lang="cs-CZ" b="1" dirty="0" smtClean="0">
                <a:solidFill>
                  <a:schemeClr val="tx1"/>
                </a:solidFill>
              </a:rPr>
              <a:t>svaly-</a:t>
            </a:r>
            <a:r>
              <a:rPr lang="cs-CZ" dirty="0" smtClean="0">
                <a:solidFill>
                  <a:schemeClr val="tx1"/>
                </a:solidFill>
              </a:rPr>
              <a:t> svaly prsní a krční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Výdech</a:t>
            </a:r>
            <a:r>
              <a:rPr lang="cs-CZ" dirty="0" smtClean="0">
                <a:solidFill>
                  <a:schemeClr val="tx1"/>
                </a:solidFill>
              </a:rPr>
              <a:t> je děj </a:t>
            </a:r>
            <a:r>
              <a:rPr lang="cs-CZ" b="1" dirty="0" smtClean="0">
                <a:solidFill>
                  <a:schemeClr val="tx1"/>
                </a:solidFill>
              </a:rPr>
              <a:t>pasívní-</a:t>
            </a:r>
            <a:r>
              <a:rPr lang="cs-CZ" dirty="0" smtClean="0">
                <a:solidFill>
                  <a:schemeClr val="tx1"/>
                </a:solidFill>
              </a:rPr>
              <a:t> to znamená, že k jeho provedení stačí, aby se dýchací svaly povolily a při jejich relaxaci  dojde ke zmenšení objemu hrudníku a vypuzení vzduchu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!!! Od frekvence 40/min je aktivní i výdech- zapojeny břišní svaly.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Poměr </a:t>
            </a:r>
            <a:r>
              <a:rPr lang="cs-CZ" dirty="0" err="1" smtClean="0">
                <a:solidFill>
                  <a:schemeClr val="tx1"/>
                </a:solidFill>
              </a:rPr>
              <a:t>nádech:výdech</a:t>
            </a:r>
            <a:r>
              <a:rPr lang="cs-CZ" dirty="0" smtClean="0">
                <a:solidFill>
                  <a:schemeClr val="tx1"/>
                </a:solidFill>
              </a:rPr>
              <a:t> je 5:8.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Typy dýchání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kostální-</a:t>
            </a:r>
            <a:r>
              <a:rPr lang="cs-CZ" dirty="0" smtClean="0">
                <a:solidFill>
                  <a:schemeClr val="tx1"/>
                </a:solidFill>
              </a:rPr>
              <a:t> do hrudníku- typické pro ženy a hubené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abdominální</a:t>
            </a:r>
            <a:r>
              <a:rPr lang="cs-CZ" dirty="0" smtClean="0">
                <a:solidFill>
                  <a:schemeClr val="tx1"/>
                </a:solidFill>
              </a:rPr>
              <a:t>- do břicha- typické pro muže a silnější jedince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Nejčastěji jde o kombinaci obou typů.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792088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</a:rPr>
              <a:t>Dýchací soustava- mechanika dýchání</a:t>
            </a:r>
            <a:endParaRPr lang="cs-CZ" sz="4000" dirty="0"/>
          </a:p>
        </p:txBody>
      </p:sp>
      <p:pic>
        <p:nvPicPr>
          <p:cNvPr id="2050" name="Picture 2" descr="Z:\plíce- mechanika 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044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015680" cy="5040560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64807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Dýchací soustava- řízení dýchání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Z:\plíce- mechanika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0346"/>
            <a:ext cx="26158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plíce- mechanika 0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306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4565" y="5301208"/>
            <a:ext cx="7979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Dýchací centrum v prodloužené míše </a:t>
            </a:r>
            <a:r>
              <a:rPr lang="cs-CZ" dirty="0" smtClean="0"/>
              <a:t>dostává informaci z </a:t>
            </a:r>
            <a:r>
              <a:rPr lang="cs-CZ" b="1" dirty="0" smtClean="0"/>
              <a:t>chemoreceptorů</a:t>
            </a:r>
            <a:r>
              <a:rPr lang="cs-CZ" dirty="0" smtClean="0"/>
              <a:t> v </a:t>
            </a:r>
            <a:r>
              <a:rPr lang="cs-CZ" b="1" dirty="0" err="1" smtClean="0"/>
              <a:t>hypothalamu</a:t>
            </a:r>
            <a:r>
              <a:rPr lang="cs-CZ" dirty="0" smtClean="0"/>
              <a:t>, které snímají </a:t>
            </a:r>
            <a:r>
              <a:rPr lang="cs-CZ" b="1" dirty="0" smtClean="0"/>
              <a:t>pH krve</a:t>
            </a:r>
            <a:r>
              <a:rPr lang="cs-CZ" dirty="0" smtClean="0"/>
              <a:t>. Čím více CO</a:t>
            </a:r>
            <a:r>
              <a:rPr lang="cs-CZ" dirty="0" smtClean="0">
                <a:latin typeface="Candara"/>
              </a:rPr>
              <a:t>₂ v krvi, tím je krev kyselejší. </a:t>
            </a:r>
            <a:r>
              <a:rPr lang="cs-CZ" b="1" dirty="0" smtClean="0">
                <a:latin typeface="Candara"/>
              </a:rPr>
              <a:t>Při dosažení určitého pH vyšle dýchací centrum signál dýchacím svalům a ty provedou nádech.</a:t>
            </a:r>
            <a:r>
              <a:rPr lang="cs-CZ" dirty="0" smtClean="0">
                <a:latin typeface="Candara"/>
              </a:rPr>
              <a:t> Řízení dýchání je automatické, pomocí vůle </a:t>
            </a:r>
            <a:r>
              <a:rPr lang="cs-CZ" dirty="0"/>
              <a:t>nelze </a:t>
            </a:r>
            <a:r>
              <a:rPr lang="cs-CZ" dirty="0" smtClean="0">
                <a:latin typeface="Candara"/>
              </a:rPr>
              <a:t>dýchání zastavit.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4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Dýchací soustava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3822192" cy="24482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1700" b="1" dirty="0" smtClean="0"/>
              <a:t>Dýchací soustava vykonává kromě dýchání další   činnosti: kýchání, kašlání, škytání a zívání</a:t>
            </a:r>
          </a:p>
          <a:p>
            <a:pPr algn="l"/>
            <a:r>
              <a:rPr lang="cs-CZ" sz="1700" b="1" dirty="0" smtClean="0"/>
              <a:t>Nejčastějším onemocněním dýchacích cest je </a:t>
            </a:r>
            <a:r>
              <a:rPr lang="cs-CZ" sz="1700" b="1" u="sng" dirty="0" smtClean="0"/>
              <a:t>astma</a:t>
            </a:r>
            <a:r>
              <a:rPr lang="cs-CZ" sz="1700" b="1" dirty="0" smtClean="0"/>
              <a:t>-</a:t>
            </a:r>
            <a:r>
              <a:rPr lang="cs-CZ" sz="1700" dirty="0" smtClean="0"/>
              <a:t> patří mezi nemoci vyvolané alergií. Alergen (</a:t>
            </a:r>
            <a:r>
              <a:rPr lang="cs-CZ" sz="1700" dirty="0" err="1" smtClean="0"/>
              <a:t>prach,pyl</a:t>
            </a:r>
            <a:r>
              <a:rPr lang="cs-CZ" sz="1700" dirty="0" smtClean="0"/>
              <a:t>, roztoči) vyvolá stah hladké svaloviny průdušek a produkci hlenu. Dojde k ucpání dýchacích cest.</a:t>
            </a:r>
          </a:p>
          <a:p>
            <a:pPr algn="l"/>
            <a:r>
              <a:rPr lang="cs-CZ" sz="1700" b="1" dirty="0" smtClean="0"/>
              <a:t>Plíce jsou ohroženy kouřením- hrozí rakovina.</a:t>
            </a:r>
          </a:p>
          <a:p>
            <a:pPr marL="342900" indent="-342900" algn="l">
              <a:buFontTx/>
              <a:buChar char="-"/>
            </a:pP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3822192" cy="2049115"/>
          </a:xfrm>
        </p:spPr>
        <p:txBody>
          <a:bodyPr>
            <a:normAutofit/>
          </a:bodyPr>
          <a:lstStyle/>
          <a:p>
            <a:r>
              <a:rPr lang="cs-CZ" sz="1800" dirty="0" smtClean="0"/>
              <a:t>Nebezpečným úrazem je </a:t>
            </a:r>
            <a:r>
              <a:rPr lang="cs-CZ" sz="1800" b="1" u="sng" dirty="0" err="1" smtClean="0"/>
              <a:t>pneumothorax</a:t>
            </a:r>
            <a:r>
              <a:rPr lang="cs-CZ" sz="1800" dirty="0" smtClean="0"/>
              <a:t>. Při něm dochází k </a:t>
            </a:r>
            <a:r>
              <a:rPr lang="cs-CZ" sz="1800" b="1" dirty="0" smtClean="0"/>
              <a:t>porušení hrudní stěny</a:t>
            </a:r>
            <a:r>
              <a:rPr lang="cs-CZ" sz="1800" dirty="0" smtClean="0"/>
              <a:t>, do hrudní dutiny se dostane vzduch, </a:t>
            </a:r>
            <a:r>
              <a:rPr lang="cs-CZ" sz="1800" b="1" dirty="0" smtClean="0"/>
              <a:t>dojde k porušení podtlaku a splasknutí plíce.   </a:t>
            </a:r>
            <a:endParaRPr lang="cs-CZ" sz="1800" b="1" dirty="0"/>
          </a:p>
        </p:txBody>
      </p:sp>
      <p:pic>
        <p:nvPicPr>
          <p:cNvPr id="4098" name="Picture 2" descr="Z:\plíce- rakov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0243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plíce- pneumothora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325641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171700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79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351</Words>
  <Application>Microsoft Office PowerPoint</Application>
  <PresentationFormat>Předvádění na obrazovce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Dýchací soustava- mechanika dýchání</vt:lpstr>
      <vt:lpstr>Dýchací soustava- mechanika dýchání</vt:lpstr>
      <vt:lpstr>Dýchací soustava- mechanika dýchání</vt:lpstr>
      <vt:lpstr>Dýchací soustava- řízení dýchání</vt:lpstr>
      <vt:lpstr>Dýchací soustava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soustava- mechanika dýchání</dc:title>
  <dc:creator>Šlechta Marek</dc:creator>
  <cp:lastModifiedBy>Šlechta Marek</cp:lastModifiedBy>
  <cp:revision>12</cp:revision>
  <dcterms:created xsi:type="dcterms:W3CDTF">2013-04-05T10:02:33Z</dcterms:created>
  <dcterms:modified xsi:type="dcterms:W3CDTF">2013-12-13T09:11:30Z</dcterms:modified>
</cp:coreProperties>
</file>