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6B8B9C0-25C7-4FC6-9F82-058326390927}" type="datetimeFigureOut">
              <a:rPr lang="cs-CZ" smtClean="0"/>
              <a:t>13.12.2013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CAB538E-9780-4C60-8EE7-B1CC7DC0EB5F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microsoft.com/office/2007/relationships/hdphoto" Target="../media/hdphoto6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352928" cy="792088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Dýchací soustava- mechanika dýchání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16831"/>
            <a:ext cx="5544616" cy="429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28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107504" y="1196752"/>
            <a:ext cx="4392488" cy="5256584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Zevní dýchání je umožněno dýchacími pohyby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Hrudní koš je schopen měnit svůj obsah díky práci dýchacích svalů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Mezi hrudním košem, který je vystlaný pohrudnicí a plícemi pokrytými poplicnicí je slabá vrstva tekutiny, která pomáhá v hrudním koši udržovat podtlak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Díky tomuto podtlaku se plíce pohybují spolu s hrudním košem a fungují jako měchy, které nasávají a vytlačují vzduch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Hlavní změnu obsahu hrudníku obstarává bránice, která se při nádechu zplošťuje (zvětšení objemu) a při výdechu vyklenuje do hrudní dutiny (zmenšení objemu hrudního koše)</a:t>
            </a:r>
          </a:p>
          <a:p>
            <a:pPr marL="285750" indent="-285750">
              <a:buFontTx/>
              <a:buChar char="-"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720080"/>
          </a:xfrm>
        </p:spPr>
        <p:txBody>
          <a:bodyPr/>
          <a:lstStyle/>
          <a:p>
            <a:r>
              <a:rPr lang="cs-CZ" sz="4000" b="1" dirty="0">
                <a:solidFill>
                  <a:schemeClr val="tx1"/>
                </a:solidFill>
              </a:rPr>
              <a:t>Dýchací soustava- mechanika dýchání</a:t>
            </a:r>
            <a:endParaRPr lang="cs-CZ" sz="4000" dirty="0"/>
          </a:p>
        </p:txBody>
      </p:sp>
      <p:pic>
        <p:nvPicPr>
          <p:cNvPr id="1026" name="Picture 2" descr="Z:\plíce- mechanik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53650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7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467544" y="1268760"/>
            <a:ext cx="4032448" cy="5472608"/>
          </a:xfrm>
        </p:spPr>
        <p:txBody>
          <a:bodyPr>
            <a:normAutofit fontScale="92500" lnSpcReduction="20000"/>
          </a:bodyPr>
          <a:lstStyle/>
          <a:p>
            <a:r>
              <a:rPr lang="cs-CZ" b="1" u="sng" dirty="0" smtClean="0">
                <a:solidFill>
                  <a:schemeClr val="tx1"/>
                </a:solidFill>
              </a:rPr>
              <a:t>Nádech</a:t>
            </a:r>
            <a:r>
              <a:rPr lang="cs-CZ" dirty="0" smtClean="0">
                <a:solidFill>
                  <a:schemeClr val="tx1"/>
                </a:solidFill>
              </a:rPr>
              <a:t> je děj </a:t>
            </a:r>
            <a:r>
              <a:rPr lang="cs-CZ" b="1" dirty="0" smtClean="0">
                <a:solidFill>
                  <a:schemeClr val="tx1"/>
                </a:solidFill>
              </a:rPr>
              <a:t>aktivní,</a:t>
            </a:r>
            <a:r>
              <a:rPr lang="cs-CZ" dirty="0" smtClean="0">
                <a:solidFill>
                  <a:schemeClr val="tx1"/>
                </a:solidFill>
              </a:rPr>
              <a:t> to znamená, že k jeho provedení musí být zapojeny dýchací svaly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Hlavní dýchací svaly- bránice a mezižeberní svaly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chemeClr val="tx1"/>
                </a:solidFill>
              </a:rPr>
              <a:t>Pomocné nádechové </a:t>
            </a:r>
            <a:r>
              <a:rPr lang="cs-CZ" b="1" dirty="0" smtClean="0">
                <a:solidFill>
                  <a:schemeClr val="tx1"/>
                </a:solidFill>
              </a:rPr>
              <a:t>svaly-</a:t>
            </a:r>
            <a:r>
              <a:rPr lang="cs-CZ" dirty="0" smtClean="0">
                <a:solidFill>
                  <a:schemeClr val="tx1"/>
                </a:solidFill>
              </a:rPr>
              <a:t> svaly prsní a krční</a:t>
            </a:r>
          </a:p>
          <a:p>
            <a:r>
              <a:rPr lang="cs-CZ" b="1" u="sng" dirty="0" smtClean="0">
                <a:solidFill>
                  <a:schemeClr val="tx1"/>
                </a:solidFill>
              </a:rPr>
              <a:t>Výdech</a:t>
            </a:r>
            <a:r>
              <a:rPr lang="cs-CZ" dirty="0" smtClean="0">
                <a:solidFill>
                  <a:schemeClr val="tx1"/>
                </a:solidFill>
              </a:rPr>
              <a:t> je děj </a:t>
            </a:r>
            <a:r>
              <a:rPr lang="cs-CZ" b="1" dirty="0" smtClean="0">
                <a:solidFill>
                  <a:schemeClr val="tx1"/>
                </a:solidFill>
              </a:rPr>
              <a:t>pasívní-</a:t>
            </a:r>
            <a:r>
              <a:rPr lang="cs-CZ" dirty="0" smtClean="0">
                <a:solidFill>
                  <a:schemeClr val="tx1"/>
                </a:solidFill>
              </a:rPr>
              <a:t> to znamená, že k jeho provedení stačí, aby se dýchací svaly povolily a při jejich relaxaci  dojde ke zmenšení objemu hrudníku a vypuzení vzduchu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!!! Od frekvence 40/min je aktivní i výdech- zapojeny břišní svaly.</a:t>
            </a:r>
          </a:p>
          <a:p>
            <a:r>
              <a:rPr lang="cs-CZ" dirty="0" smtClean="0">
                <a:solidFill>
                  <a:schemeClr val="tx1"/>
                </a:solidFill>
              </a:rPr>
              <a:t>Poměr </a:t>
            </a:r>
            <a:r>
              <a:rPr lang="cs-CZ" dirty="0" err="1" smtClean="0">
                <a:solidFill>
                  <a:schemeClr val="tx1"/>
                </a:solidFill>
              </a:rPr>
              <a:t>nádech:výdech</a:t>
            </a:r>
            <a:r>
              <a:rPr lang="cs-CZ" dirty="0" smtClean="0">
                <a:solidFill>
                  <a:schemeClr val="tx1"/>
                </a:solidFill>
              </a:rPr>
              <a:t> je 5:8.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Typy dýchání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kostální-</a:t>
            </a:r>
            <a:r>
              <a:rPr lang="cs-CZ" dirty="0" smtClean="0">
                <a:solidFill>
                  <a:schemeClr val="tx1"/>
                </a:solidFill>
              </a:rPr>
              <a:t> do hrudníku- typické pro ženy a hubené</a:t>
            </a:r>
          </a:p>
          <a:p>
            <a:pPr marL="285750" indent="-285750">
              <a:buFontTx/>
              <a:buChar char="-"/>
            </a:pPr>
            <a:r>
              <a:rPr lang="cs-CZ" b="1" dirty="0" smtClean="0">
                <a:solidFill>
                  <a:schemeClr val="tx1"/>
                </a:solidFill>
              </a:rPr>
              <a:t>abdominální</a:t>
            </a:r>
            <a:r>
              <a:rPr lang="cs-CZ" dirty="0" smtClean="0">
                <a:solidFill>
                  <a:schemeClr val="tx1"/>
                </a:solidFill>
              </a:rPr>
              <a:t>- do břicha- typické pro muže a silnější jedince</a:t>
            </a:r>
          </a:p>
          <a:p>
            <a:r>
              <a:rPr lang="cs-CZ" b="1" dirty="0" smtClean="0">
                <a:solidFill>
                  <a:schemeClr val="tx1"/>
                </a:solidFill>
              </a:rPr>
              <a:t>Nejčastěji jde o kombinaci obou typů.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792088"/>
          </a:xfrm>
        </p:spPr>
        <p:txBody>
          <a:bodyPr/>
          <a:lstStyle/>
          <a:p>
            <a:r>
              <a:rPr lang="cs-CZ" sz="4000" b="1" dirty="0">
                <a:solidFill>
                  <a:schemeClr val="tx1"/>
                </a:solidFill>
              </a:rPr>
              <a:t>Dýchací soustava- mechanika dýchání</a:t>
            </a:r>
            <a:endParaRPr lang="cs-CZ" sz="4000" dirty="0"/>
          </a:p>
        </p:txBody>
      </p:sp>
      <p:pic>
        <p:nvPicPr>
          <p:cNvPr id="2050" name="Picture 2" descr="Z:\plíce- mechanika 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10445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9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half" idx="2"/>
          </p:nvPr>
        </p:nvSpPr>
        <p:spPr>
          <a:xfrm>
            <a:off x="251520" y="1340768"/>
            <a:ext cx="4015680" cy="5040560"/>
          </a:xfrm>
        </p:spPr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80920" cy="648072"/>
          </a:xfrm>
        </p:spPr>
        <p:txBody>
          <a:bodyPr/>
          <a:lstStyle/>
          <a:p>
            <a:r>
              <a:rPr lang="cs-CZ" sz="4000" b="1" dirty="0" smtClean="0">
                <a:solidFill>
                  <a:schemeClr val="tx1"/>
                </a:solidFill>
              </a:rPr>
              <a:t>Dýchací soustava- řízení dýchání</a:t>
            </a:r>
            <a:endParaRPr lang="cs-CZ" sz="40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Z:\plíce- mechanika 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10346"/>
            <a:ext cx="261582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Z:\plíce- mechanika 005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73062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24565" y="5301208"/>
            <a:ext cx="79798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Dýchací centrum v prodloužené míše </a:t>
            </a:r>
            <a:r>
              <a:rPr lang="cs-CZ" dirty="0" smtClean="0"/>
              <a:t>dostává informaci z </a:t>
            </a:r>
            <a:r>
              <a:rPr lang="cs-CZ" b="1" dirty="0" smtClean="0"/>
              <a:t>chemoreceptorů</a:t>
            </a:r>
            <a:r>
              <a:rPr lang="cs-CZ" dirty="0" smtClean="0"/>
              <a:t> v </a:t>
            </a:r>
            <a:r>
              <a:rPr lang="cs-CZ" b="1" dirty="0" err="1" smtClean="0"/>
              <a:t>hypothalamu</a:t>
            </a:r>
            <a:r>
              <a:rPr lang="cs-CZ" dirty="0" smtClean="0"/>
              <a:t>, které snímají </a:t>
            </a:r>
            <a:r>
              <a:rPr lang="cs-CZ" b="1" dirty="0" smtClean="0"/>
              <a:t>pH krve</a:t>
            </a:r>
            <a:r>
              <a:rPr lang="cs-CZ" dirty="0" smtClean="0"/>
              <a:t>. Čím více CO</a:t>
            </a:r>
            <a:r>
              <a:rPr lang="cs-CZ" dirty="0" smtClean="0">
                <a:latin typeface="Candara"/>
              </a:rPr>
              <a:t>₂ v krvi, tím je krev kyselejší. </a:t>
            </a:r>
            <a:r>
              <a:rPr lang="cs-CZ" b="1" dirty="0" smtClean="0">
                <a:latin typeface="Candara"/>
              </a:rPr>
              <a:t>Při dosažení určitého pH vyšle dýchací centrum signál dýchacím svalům a ty provedou nádech.</a:t>
            </a:r>
            <a:r>
              <a:rPr lang="cs-CZ" dirty="0" smtClean="0">
                <a:latin typeface="Candara"/>
              </a:rPr>
              <a:t> Řízení dýchání je automatické, pomocí vůle </a:t>
            </a:r>
            <a:r>
              <a:rPr lang="cs-CZ" dirty="0"/>
              <a:t>nelze </a:t>
            </a:r>
            <a:r>
              <a:rPr lang="cs-CZ" dirty="0" smtClean="0">
                <a:latin typeface="Candara"/>
              </a:rPr>
              <a:t>dýchání zastavit.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34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cs-CZ" b="1" dirty="0" smtClean="0">
                <a:solidFill>
                  <a:schemeClr val="tx1"/>
                </a:solidFill>
              </a:rPr>
              <a:t>Dýchací soustava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3568" y="1124744"/>
            <a:ext cx="3822192" cy="244827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1700" b="1" dirty="0" smtClean="0"/>
              <a:t>Dýchací soustava vykonává kromě dýchání další   činnosti: kýchání, kašlání, škytání a zívání</a:t>
            </a:r>
          </a:p>
          <a:p>
            <a:pPr algn="l"/>
            <a:r>
              <a:rPr lang="cs-CZ" sz="1700" b="1" dirty="0" smtClean="0"/>
              <a:t>Nejčastějším onemocněním dýchacích cest je </a:t>
            </a:r>
            <a:r>
              <a:rPr lang="cs-CZ" sz="1700" b="1" u="sng" dirty="0" smtClean="0"/>
              <a:t>astma</a:t>
            </a:r>
            <a:r>
              <a:rPr lang="cs-CZ" sz="1700" b="1" dirty="0" smtClean="0"/>
              <a:t>-</a:t>
            </a:r>
            <a:r>
              <a:rPr lang="cs-CZ" sz="1700" dirty="0" smtClean="0"/>
              <a:t> patří mezi nemoci vyvolané alergií. Alergen (</a:t>
            </a:r>
            <a:r>
              <a:rPr lang="cs-CZ" sz="1700" dirty="0" err="1" smtClean="0"/>
              <a:t>prach,pyl</a:t>
            </a:r>
            <a:r>
              <a:rPr lang="cs-CZ" sz="1700" dirty="0" smtClean="0"/>
              <a:t>, roztoči) vyvolá stah hladké svaloviny průdušek a produkci hlenu. Dojde k ucpání dýchacích cest.</a:t>
            </a:r>
          </a:p>
          <a:p>
            <a:pPr algn="l"/>
            <a:r>
              <a:rPr lang="cs-CZ" sz="1700" b="1" dirty="0" smtClean="0"/>
              <a:t>Plíce jsou ohroženy kouřením- hrozí rakovina.</a:t>
            </a:r>
          </a:p>
          <a:p>
            <a:pPr marL="342900" indent="-342900" algn="l">
              <a:buFontTx/>
              <a:buChar char="-"/>
            </a:pPr>
            <a:endParaRPr lang="cs-CZ" sz="2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4008" y="1052736"/>
            <a:ext cx="3822192" cy="2049115"/>
          </a:xfrm>
        </p:spPr>
        <p:txBody>
          <a:bodyPr>
            <a:normAutofit/>
          </a:bodyPr>
          <a:lstStyle/>
          <a:p>
            <a:r>
              <a:rPr lang="cs-CZ" sz="1800" dirty="0" smtClean="0"/>
              <a:t>Nebezpečným úrazem je </a:t>
            </a:r>
            <a:r>
              <a:rPr lang="cs-CZ" sz="1800" b="1" u="sng" dirty="0" err="1" smtClean="0"/>
              <a:t>pneumothorax</a:t>
            </a:r>
            <a:r>
              <a:rPr lang="cs-CZ" sz="1800" dirty="0" smtClean="0"/>
              <a:t>. Při něm dochází k </a:t>
            </a:r>
            <a:r>
              <a:rPr lang="cs-CZ" sz="1800" b="1" dirty="0" smtClean="0"/>
              <a:t>porušení hrudní stěny</a:t>
            </a:r>
            <a:r>
              <a:rPr lang="cs-CZ" sz="1800" dirty="0" smtClean="0"/>
              <a:t>, do hrudní dutiny se dostane vzduch, </a:t>
            </a:r>
            <a:r>
              <a:rPr lang="cs-CZ" sz="1800" b="1" dirty="0" smtClean="0"/>
              <a:t>dojde k porušení podtlaku a splasknutí plíce.   </a:t>
            </a:r>
            <a:endParaRPr lang="cs-CZ" sz="1800" b="1" dirty="0"/>
          </a:p>
        </p:txBody>
      </p:sp>
      <p:pic>
        <p:nvPicPr>
          <p:cNvPr id="4098" name="Picture 2" descr="Z:\plíce- rakovin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01008"/>
            <a:ext cx="302433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Z:\plíce- pneumothorax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40968"/>
            <a:ext cx="3325641" cy="298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41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" y="2171700"/>
            <a:ext cx="83343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7797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100</TotalTime>
  <Words>351</Words>
  <Application>Microsoft Office PowerPoint</Application>
  <PresentationFormat>Předvádění na obrazovce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Vlnění</vt:lpstr>
      <vt:lpstr>Dýchací soustava- mechanika dýchání</vt:lpstr>
      <vt:lpstr>Dýchací soustava- mechanika dýchání</vt:lpstr>
      <vt:lpstr>Dýchací soustava- mechanika dýchání</vt:lpstr>
      <vt:lpstr>Dýchací soustava- řízení dýchání</vt:lpstr>
      <vt:lpstr>Dýchací soustava</vt:lpstr>
      <vt:lpstr>Prezentace aplikace PowerPoint</vt:lpstr>
    </vt:vector>
  </TitlesOfParts>
  <Company>SaPSŠ Plzeň, s.r.o.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Dýchací soustava- mechanika dýchání</dc:title>
  <dc:creator>Šlechta Marek</dc:creator>
  <cp:lastModifiedBy>Šlechta Marek</cp:lastModifiedBy>
  <cp:revision>12</cp:revision>
  <dcterms:created xsi:type="dcterms:W3CDTF">2013-04-05T10:02:33Z</dcterms:created>
  <dcterms:modified xsi:type="dcterms:W3CDTF">2013-12-13T09:11:30Z</dcterms:modified>
</cp:coreProperties>
</file>