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CE11B-E5B2-4FCD-887C-07EE827321F9}" type="datetimeFigureOut">
              <a:rPr lang="cs-CZ" smtClean="0"/>
              <a:t>26.3.2014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5C7D7-E529-44BA-A4AC-1BDAC8D0D3E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CE11B-E5B2-4FCD-887C-07EE827321F9}" type="datetimeFigureOut">
              <a:rPr lang="cs-CZ" smtClean="0"/>
              <a:t>26.3.2014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5C7D7-E529-44BA-A4AC-1BDAC8D0D3E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CE11B-E5B2-4FCD-887C-07EE827321F9}" type="datetimeFigureOut">
              <a:rPr lang="cs-CZ" smtClean="0"/>
              <a:t>26.3.2014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5C7D7-E529-44BA-A4AC-1BDAC8D0D3E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CE11B-E5B2-4FCD-887C-07EE827321F9}" type="datetimeFigureOut">
              <a:rPr lang="cs-CZ" smtClean="0"/>
              <a:t>26.3.2014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5C7D7-E529-44BA-A4AC-1BDAC8D0D3E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CE11B-E5B2-4FCD-887C-07EE827321F9}" type="datetimeFigureOut">
              <a:rPr lang="cs-CZ" smtClean="0"/>
              <a:t>26.3.2014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5C7D7-E529-44BA-A4AC-1BDAC8D0D3E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CE11B-E5B2-4FCD-887C-07EE827321F9}" type="datetimeFigureOut">
              <a:rPr lang="cs-CZ" smtClean="0"/>
              <a:t>26.3.2014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5C7D7-E529-44BA-A4AC-1BDAC8D0D3E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CE11B-E5B2-4FCD-887C-07EE827321F9}" type="datetimeFigureOut">
              <a:rPr lang="cs-CZ" smtClean="0"/>
              <a:t>26.3.2014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5C7D7-E529-44BA-A4AC-1BDAC8D0D3E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CE11B-E5B2-4FCD-887C-07EE827321F9}" type="datetimeFigureOut">
              <a:rPr lang="cs-CZ" smtClean="0"/>
              <a:t>26.3.2014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5C7D7-E529-44BA-A4AC-1BDAC8D0D3E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CE11B-E5B2-4FCD-887C-07EE827321F9}" type="datetimeFigureOut">
              <a:rPr lang="cs-CZ" smtClean="0"/>
              <a:t>26.3.2014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5C7D7-E529-44BA-A4AC-1BDAC8D0D3E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CE11B-E5B2-4FCD-887C-07EE827321F9}" type="datetimeFigureOut">
              <a:rPr lang="cs-CZ" smtClean="0"/>
              <a:t>26.3.2014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5C7D7-E529-44BA-A4AC-1BDAC8D0D3E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CE11B-E5B2-4FCD-887C-07EE827321F9}" type="datetimeFigureOut">
              <a:rPr lang="cs-CZ" smtClean="0"/>
              <a:t>26.3.2014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5C7D7-E529-44BA-A4AC-1BDAC8D0D3E1}" type="slidenum">
              <a:rPr lang="cs-CZ" smtClean="0"/>
              <a:t>‹#›</a:t>
            </a:fld>
            <a:endParaRPr lang="cs-CZ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FCE11B-E5B2-4FCD-887C-07EE827321F9}" type="datetimeFigureOut">
              <a:rPr lang="cs-CZ" smtClean="0"/>
              <a:t>26.3.2014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385C7D7-E529-44BA-A4AC-1BDAC8D0D3E1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95536" y="404665"/>
            <a:ext cx="8424936" cy="1368152"/>
          </a:xfrm>
        </p:spPr>
        <p:txBody>
          <a:bodyPr/>
          <a:lstStyle/>
          <a:p>
            <a:r>
              <a:rPr lang="cs-CZ" dirty="0" smtClean="0"/>
              <a:t>Doping- metody, omezení, negativní účinky a budoucnost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171700"/>
            <a:ext cx="3528391" cy="3921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6811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548680"/>
            <a:ext cx="7117178" cy="648072"/>
          </a:xfrm>
        </p:spPr>
        <p:txBody>
          <a:bodyPr/>
          <a:lstStyle/>
          <a:p>
            <a:pPr algn="ctr"/>
            <a:r>
              <a:rPr lang="cs-CZ" b="1" u="sng" dirty="0" smtClean="0"/>
              <a:t>Látky podléhající omezením</a:t>
            </a:r>
            <a:endParaRPr lang="cs-CZ" b="1" u="sng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9552" y="1268760"/>
            <a:ext cx="8280920" cy="5112568"/>
          </a:xfrm>
        </p:spPr>
        <p:txBody>
          <a:bodyPr/>
          <a:lstStyle/>
          <a:p>
            <a:pPr algn="l"/>
            <a:r>
              <a:rPr lang="cs-CZ" dirty="0" smtClean="0"/>
              <a:t>Jsou zakázané většinou sportovních federací</a:t>
            </a:r>
          </a:p>
          <a:p>
            <a:pPr algn="l"/>
            <a:r>
              <a:rPr lang="cs-CZ" b="1" dirty="0" smtClean="0"/>
              <a:t>Betablokátory</a:t>
            </a:r>
            <a:r>
              <a:rPr lang="cs-CZ" dirty="0" smtClean="0"/>
              <a:t>- původně léky na srdce, zklidňují, snižují úzkost, </a:t>
            </a:r>
          </a:p>
          <a:p>
            <a:pPr algn="l"/>
            <a:r>
              <a:rPr lang="cs-CZ" dirty="0"/>
              <a:t> </a:t>
            </a:r>
            <a:r>
              <a:rPr lang="cs-CZ" dirty="0" smtClean="0"/>
              <a:t>                     nervozitu, tlumí třes. Využívány ve sportech se </a:t>
            </a:r>
          </a:p>
          <a:p>
            <a:pPr algn="l"/>
            <a:r>
              <a:rPr lang="cs-CZ" dirty="0"/>
              <a:t> </a:t>
            </a:r>
            <a:r>
              <a:rPr lang="cs-CZ" dirty="0" smtClean="0"/>
              <a:t>                     zvýšenými nároky na preciznost a přesnost- střelba, </a:t>
            </a:r>
          </a:p>
          <a:p>
            <a:pPr algn="l"/>
            <a:r>
              <a:rPr lang="cs-CZ" dirty="0"/>
              <a:t> </a:t>
            </a:r>
            <a:r>
              <a:rPr lang="cs-CZ" dirty="0" smtClean="0"/>
              <a:t>                     lukostřelba</a:t>
            </a:r>
          </a:p>
          <a:p>
            <a:pPr algn="l"/>
            <a:r>
              <a:rPr lang="cs-CZ" b="1" dirty="0" smtClean="0"/>
              <a:t>Alkohol</a:t>
            </a:r>
            <a:r>
              <a:rPr lang="cs-CZ" dirty="0" smtClean="0"/>
              <a:t>- snižuje, úzkost, odbourává stres, uvolňuje, ale i zvyšuje </a:t>
            </a:r>
          </a:p>
          <a:p>
            <a:pPr algn="l"/>
            <a:r>
              <a:rPr lang="cs-CZ" dirty="0"/>
              <a:t> </a:t>
            </a:r>
            <a:r>
              <a:rPr lang="cs-CZ" dirty="0" smtClean="0"/>
              <a:t>             agresivitu. Zakázaný ve sportech s bezpečnostními riziky-</a:t>
            </a:r>
          </a:p>
          <a:p>
            <a:pPr algn="l"/>
            <a:r>
              <a:rPr lang="cs-CZ" dirty="0"/>
              <a:t> </a:t>
            </a:r>
            <a:r>
              <a:rPr lang="cs-CZ" dirty="0" smtClean="0"/>
              <a:t>             střelba, motoristický sport</a:t>
            </a:r>
          </a:p>
          <a:p>
            <a:pPr algn="l"/>
            <a:endParaRPr lang="cs-CZ" b="1" dirty="0"/>
          </a:p>
          <a:p>
            <a:pPr algn="l"/>
            <a:r>
              <a:rPr lang="cs-CZ" b="1" dirty="0" err="1" smtClean="0"/>
              <a:t>Kanabinoidy</a:t>
            </a:r>
            <a:r>
              <a:rPr lang="cs-CZ" dirty="0" smtClean="0"/>
              <a:t>- snižují úzkost, zlepšují náladu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01029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332656"/>
            <a:ext cx="7117178" cy="792088"/>
          </a:xfrm>
        </p:spPr>
        <p:txBody>
          <a:bodyPr/>
          <a:lstStyle/>
          <a:p>
            <a:pPr algn="ctr"/>
            <a:r>
              <a:rPr lang="cs-CZ" b="1" u="sng" dirty="0" smtClean="0"/>
              <a:t>Zakázané dopingové metody</a:t>
            </a:r>
            <a:endParaRPr lang="cs-CZ" b="1" u="sng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11560" y="1268760"/>
            <a:ext cx="7992888" cy="5184576"/>
          </a:xfrm>
        </p:spPr>
        <p:txBody>
          <a:bodyPr/>
          <a:lstStyle/>
          <a:p>
            <a:pPr algn="l"/>
            <a:endParaRPr lang="cs-CZ" dirty="0" smtClean="0"/>
          </a:p>
          <a:p>
            <a:pPr algn="l"/>
            <a:r>
              <a:rPr lang="cs-CZ" dirty="0"/>
              <a:t> </a:t>
            </a:r>
            <a:r>
              <a:rPr lang="cs-CZ" dirty="0" smtClean="0"/>
              <a:t>Patří sem:</a:t>
            </a:r>
          </a:p>
          <a:p>
            <a:pPr marL="285750" indent="-285750" algn="l">
              <a:buFontTx/>
              <a:buChar char="-"/>
            </a:pPr>
            <a:r>
              <a:rPr lang="cs-CZ" b="1" dirty="0" smtClean="0"/>
              <a:t>Zvyšování přenosu kyslíku</a:t>
            </a:r>
            <a:r>
              <a:rPr lang="cs-CZ" dirty="0" smtClean="0"/>
              <a:t>- EPO, transfuze červených krvinek,  hemoglobinových preparátů</a:t>
            </a:r>
          </a:p>
          <a:p>
            <a:pPr marL="285750" indent="-285750" algn="l">
              <a:buFontTx/>
              <a:buChar char="-"/>
            </a:pPr>
            <a:r>
              <a:rPr lang="cs-CZ" b="1" dirty="0" smtClean="0"/>
              <a:t>Manipulace se vzorky</a:t>
            </a:r>
            <a:r>
              <a:rPr lang="cs-CZ" dirty="0" smtClean="0"/>
              <a:t>- záměny vzorků moči a krve při antidopingových kontrolách</a:t>
            </a:r>
          </a:p>
          <a:p>
            <a:pPr marL="285750" indent="-285750" algn="l">
              <a:buFontTx/>
              <a:buChar char="-"/>
            </a:pPr>
            <a:r>
              <a:rPr lang="cs-CZ" b="1" dirty="0" smtClean="0"/>
              <a:t>Genový doping</a:t>
            </a:r>
            <a:r>
              <a:rPr lang="cs-CZ" dirty="0" smtClean="0"/>
              <a:t>- nejmodernější dopingová metoda, uvádí se, že první geneticky modifikovaní sportovci závodili už na LOH v Pekingu 2008. Je obtížně detekovatelný. Jeho podstatou je nedovolená manipulace s buněčnou DNA s cílem zlepšit pohybové schopnosti ( zvýšení počtu rychlých bílých vláken…)</a:t>
            </a:r>
          </a:p>
          <a:p>
            <a:pPr algn="l"/>
            <a:r>
              <a:rPr lang="cs-CZ" b="1" dirty="0"/>
              <a:t> </a:t>
            </a:r>
            <a:r>
              <a:rPr lang="cs-CZ" b="1" dirty="0" smtClean="0"/>
              <a:t>   </a:t>
            </a:r>
            <a:r>
              <a:rPr lang="cs-CZ" dirty="0" smtClean="0"/>
              <a:t>Mezi </a:t>
            </a:r>
            <a:r>
              <a:rPr lang="cs-CZ" b="1" dirty="0" smtClean="0"/>
              <a:t>nežádoucí účinky </a:t>
            </a:r>
            <a:r>
              <a:rPr lang="cs-CZ" dirty="0" smtClean="0"/>
              <a:t>patří- neadekvátní imunitní odpověď </a:t>
            </a:r>
          </a:p>
          <a:p>
            <a:pPr algn="l"/>
            <a:r>
              <a:rPr lang="cs-CZ" dirty="0"/>
              <a:t> </a:t>
            </a:r>
            <a:r>
              <a:rPr lang="cs-CZ" dirty="0" smtClean="0"/>
              <a:t>  (autoimunitní reakce), stavy podobné leukemii, riziko rakoviny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16079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5536" y="1196752"/>
            <a:ext cx="8280920" cy="5400600"/>
          </a:xfrm>
        </p:spPr>
        <p:txBody>
          <a:bodyPr/>
          <a:lstStyle/>
          <a:p>
            <a:pPr marL="285750" indent="-285750" algn="l">
              <a:buFontTx/>
              <a:buChar char="-"/>
            </a:pPr>
            <a:r>
              <a:rPr lang="cs-CZ" dirty="0" smtClean="0"/>
              <a:t>Poranění šlach a vazů, které </a:t>
            </a:r>
            <a:r>
              <a:rPr lang="cs-CZ" smtClean="0"/>
              <a:t>se </a:t>
            </a:r>
            <a:r>
              <a:rPr lang="cs-CZ" smtClean="0"/>
              <a:t>nestačí </a:t>
            </a:r>
            <a:r>
              <a:rPr lang="cs-CZ" dirty="0" smtClean="0"/>
              <a:t>přizpůsobit mohutnému růstu svalové hmoty</a:t>
            </a:r>
          </a:p>
          <a:p>
            <a:pPr marL="285750" indent="-285750" algn="l">
              <a:buFontTx/>
              <a:buChar char="-"/>
            </a:pPr>
            <a:r>
              <a:rPr lang="cs-CZ" dirty="0" smtClean="0"/>
              <a:t>Kolaps oběhového systému</a:t>
            </a:r>
          </a:p>
          <a:p>
            <a:pPr marL="285750" indent="-285750" algn="l">
              <a:buFontTx/>
              <a:buChar char="-"/>
            </a:pPr>
            <a:r>
              <a:rPr lang="cs-CZ" dirty="0" smtClean="0"/>
              <a:t>Zatěžování jater detoxikací</a:t>
            </a:r>
          </a:p>
          <a:p>
            <a:pPr marL="285750" indent="-285750" algn="l">
              <a:buFontTx/>
              <a:buChar char="-"/>
            </a:pPr>
            <a:r>
              <a:rPr lang="cs-CZ" dirty="0" smtClean="0"/>
              <a:t>Změny druhotných pohlavních znaků, neplodnost, poruchy cyklu</a:t>
            </a:r>
          </a:p>
          <a:p>
            <a:pPr marL="285750" indent="-285750" algn="l">
              <a:buFontTx/>
              <a:buChar char="-"/>
            </a:pPr>
            <a:r>
              <a:rPr lang="cs-CZ" dirty="0" smtClean="0"/>
              <a:t>Poškození ledvin vysokým tlakem, dehydratací</a:t>
            </a:r>
          </a:p>
          <a:p>
            <a:pPr marL="285750" indent="-285750" algn="l">
              <a:buFontTx/>
              <a:buChar char="-"/>
            </a:pPr>
            <a:r>
              <a:rPr lang="cs-CZ" dirty="0" smtClean="0"/>
              <a:t>Snížení imunity, vznik alergie, astmatu</a:t>
            </a:r>
          </a:p>
          <a:p>
            <a:pPr marL="285750" indent="-285750" algn="l">
              <a:buFontTx/>
              <a:buChar char="-"/>
            </a:pPr>
            <a:r>
              <a:rPr lang="cs-CZ" dirty="0" smtClean="0"/>
              <a:t>Vznik </a:t>
            </a:r>
            <a:r>
              <a:rPr lang="cs-CZ" dirty="0" err="1" smtClean="0"/>
              <a:t>stryjí</a:t>
            </a:r>
            <a:r>
              <a:rPr lang="cs-CZ" dirty="0" smtClean="0"/>
              <a:t>, zánětů kůže, padání vlasů, nadměrné ochlupení</a:t>
            </a:r>
          </a:p>
          <a:p>
            <a:pPr marL="285750" indent="-285750" algn="l">
              <a:buFontTx/>
              <a:buChar char="-"/>
            </a:pPr>
            <a:r>
              <a:rPr lang="cs-CZ" dirty="0" smtClean="0"/>
              <a:t>Ovlivnění CNS- návykovost</a:t>
            </a:r>
          </a:p>
          <a:p>
            <a:pPr marL="285750" indent="-285750" algn="l">
              <a:buFontTx/>
              <a:buChar char="-"/>
            </a:pPr>
            <a:r>
              <a:rPr lang="cs-CZ" dirty="0" smtClean="0"/>
              <a:t>Vliv na psychiku- deprese, agresivita, podrážděnost, ztráta sebekontroly, střídání nálad</a:t>
            </a:r>
          </a:p>
          <a:p>
            <a:pPr marL="285750" indent="-285750" algn="l">
              <a:buFontTx/>
              <a:buChar char="-"/>
            </a:pPr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8424863" cy="865188"/>
          </a:xfrm>
        </p:spPr>
        <p:txBody>
          <a:bodyPr/>
          <a:lstStyle/>
          <a:p>
            <a:r>
              <a:rPr lang="cs-CZ" b="1" u="sng" dirty="0" smtClean="0"/>
              <a:t>Vedlejší účinky používání dopingu</a:t>
            </a:r>
            <a:endParaRPr lang="cs-CZ" b="1" u="sng" dirty="0"/>
          </a:p>
        </p:txBody>
      </p:sp>
    </p:spTree>
    <p:extLst>
      <p:ext uri="{BB962C8B-B14F-4D97-AF65-F5344CB8AC3E}">
        <p14:creationId xmlns:p14="http://schemas.microsoft.com/office/powerpoint/2010/main" val="1090422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446087"/>
            <a:ext cx="8064896" cy="678657"/>
          </a:xfrm>
        </p:spPr>
        <p:txBody>
          <a:bodyPr/>
          <a:lstStyle/>
          <a:p>
            <a:r>
              <a:rPr lang="cs-CZ" sz="2800" b="1" dirty="0" smtClean="0"/>
              <a:t>Genetický doping- doping budoucnosti</a:t>
            </a:r>
            <a:endParaRPr lang="cs-CZ" sz="2800" b="1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51520" y="1124744"/>
            <a:ext cx="3600400" cy="5400600"/>
          </a:xfrm>
        </p:spPr>
        <p:txBody>
          <a:bodyPr>
            <a:normAutofit/>
          </a:bodyPr>
          <a:lstStyle/>
          <a:p>
            <a:r>
              <a:rPr lang="cs-CZ" sz="1600" dirty="0" smtClean="0"/>
              <a:t>Genetický doping je založen na manipulaci se strukturou lidské DNA- do těla sportovce je vpraven gen, který zlepší určitou pohybovou schopnost. Gen má podobu virového nosiče-     využití například při zvýšení tvorbě červených krvinek, růstu muskulatury (růstový faktor IGF-1), manipulace se strukturou svalových vláken s cílem zvýšit zastoupení typu II B- rychlých bílých.</a:t>
            </a:r>
          </a:p>
          <a:p>
            <a:r>
              <a:rPr lang="cs-CZ" sz="1600" dirty="0" smtClean="0"/>
              <a:t>Problémem je téměř nulová </a:t>
            </a:r>
            <a:r>
              <a:rPr lang="cs-CZ" sz="1600" dirty="0" err="1" smtClean="0"/>
              <a:t>odhalitelnost</a:t>
            </a:r>
            <a:r>
              <a:rPr lang="cs-CZ" sz="1600" dirty="0" smtClean="0"/>
              <a:t> genového dopingu. Vědci </a:t>
            </a:r>
            <a:r>
              <a:rPr lang="cs-CZ" sz="1600" dirty="0"/>
              <a:t>s</a:t>
            </a:r>
            <a:r>
              <a:rPr lang="cs-CZ" sz="1600" dirty="0" smtClean="0"/>
              <a:t>oudí, že poslední genově „čistá“ olympiáda byla v Aténách 2004. Největší rozmach genové manipulace je přisuzován Číně</a:t>
            </a:r>
            <a:r>
              <a:rPr lang="cs-CZ" dirty="0" smtClean="0"/>
              <a:t>.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1628800"/>
            <a:ext cx="4354835" cy="4248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Přímá spojnice se šipkou 5"/>
          <p:cNvCxnSpPr/>
          <p:nvPr/>
        </p:nvCxnSpPr>
        <p:spPr>
          <a:xfrm>
            <a:off x="2915816" y="2564904"/>
            <a:ext cx="1440160" cy="14401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45785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12" y="2171700"/>
            <a:ext cx="8334375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1883861"/>
      </p:ext>
    </p:extLst>
  </p:cSld>
  <p:clrMapOvr>
    <a:masterClrMapping/>
  </p:clrMapOvr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Jaro</Template>
  <TotalTime>14</TotalTime>
  <Words>342</Words>
  <Application>Microsoft Office PowerPoint</Application>
  <PresentationFormat>Předvádění na obrazovce (4:3)</PresentationFormat>
  <Paragraphs>33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Spring</vt:lpstr>
      <vt:lpstr>Doping- metody, omezení, negativní účinky a budoucnost</vt:lpstr>
      <vt:lpstr>Látky podléhající omezením</vt:lpstr>
      <vt:lpstr>Zakázané dopingové metody</vt:lpstr>
      <vt:lpstr>Vedlejší účinky používání dopingu</vt:lpstr>
      <vt:lpstr>Genetický doping- doping budoucnosti</vt:lpstr>
      <vt:lpstr>Prezentace aplikace PowerPoint</vt:lpstr>
    </vt:vector>
  </TitlesOfParts>
  <Company>SaPSŠ Plzeň, s.r.o.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Doping- metody, omezení, negativní účinky a budoucnost</dc:title>
  <dc:creator>Šlechta Marek</dc:creator>
  <cp:lastModifiedBy>Šlechta Marek</cp:lastModifiedBy>
  <cp:revision>2</cp:revision>
  <dcterms:created xsi:type="dcterms:W3CDTF">2013-12-13T09:40:21Z</dcterms:created>
  <dcterms:modified xsi:type="dcterms:W3CDTF">2014-03-26T09:54:59Z</dcterms:modified>
</cp:coreProperties>
</file>