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FCE11B-E5B2-4FCD-887C-07EE827321F9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5C7D7-E529-44BA-A4AC-1BDAC8D0D3E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424936" cy="1368152"/>
          </a:xfrm>
        </p:spPr>
        <p:txBody>
          <a:bodyPr/>
          <a:lstStyle/>
          <a:p>
            <a:r>
              <a:rPr lang="cs-CZ" dirty="0" smtClean="0"/>
              <a:t>Doping- metody, omezení, negativní účinky a budoucnost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71700"/>
            <a:ext cx="3528391" cy="392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81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17178" cy="648072"/>
          </a:xfrm>
        </p:spPr>
        <p:txBody>
          <a:bodyPr/>
          <a:lstStyle/>
          <a:p>
            <a:pPr algn="ctr"/>
            <a:r>
              <a:rPr lang="cs-CZ" b="1" u="sng" dirty="0" smtClean="0"/>
              <a:t>Látky podléhající omezením</a:t>
            </a:r>
            <a:endParaRPr lang="cs-CZ" b="1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280920" cy="5112568"/>
          </a:xfrm>
        </p:spPr>
        <p:txBody>
          <a:bodyPr/>
          <a:lstStyle/>
          <a:p>
            <a:pPr algn="l"/>
            <a:r>
              <a:rPr lang="cs-CZ" dirty="0" smtClean="0"/>
              <a:t>Jsou zakázané většinou sportovních federací</a:t>
            </a:r>
          </a:p>
          <a:p>
            <a:pPr algn="l"/>
            <a:r>
              <a:rPr lang="cs-CZ" b="1" dirty="0" smtClean="0"/>
              <a:t>Betablokátory</a:t>
            </a:r>
            <a:r>
              <a:rPr lang="cs-CZ" dirty="0" smtClean="0"/>
              <a:t>- původně léky na srdce, zklidňují, snižují úzkost, </a:t>
            </a:r>
          </a:p>
          <a:p>
            <a:pPr algn="l"/>
            <a:r>
              <a:rPr lang="cs-CZ" dirty="0"/>
              <a:t> </a:t>
            </a:r>
            <a:r>
              <a:rPr lang="cs-CZ" dirty="0" smtClean="0"/>
              <a:t>                     nervozitu, tlumí třes. Využívány ve sportech se </a:t>
            </a:r>
          </a:p>
          <a:p>
            <a:pPr algn="l"/>
            <a:r>
              <a:rPr lang="cs-CZ" dirty="0"/>
              <a:t> </a:t>
            </a:r>
            <a:r>
              <a:rPr lang="cs-CZ" dirty="0" smtClean="0"/>
              <a:t>                     zvýšenými nároky na preciznost a přesnost- střelba, </a:t>
            </a:r>
          </a:p>
          <a:p>
            <a:pPr algn="l"/>
            <a:r>
              <a:rPr lang="cs-CZ" dirty="0"/>
              <a:t> </a:t>
            </a:r>
            <a:r>
              <a:rPr lang="cs-CZ" dirty="0" smtClean="0"/>
              <a:t>                     lukostřelba</a:t>
            </a:r>
          </a:p>
          <a:p>
            <a:pPr algn="l"/>
            <a:r>
              <a:rPr lang="cs-CZ" b="1" dirty="0" smtClean="0"/>
              <a:t>Alkohol</a:t>
            </a:r>
            <a:r>
              <a:rPr lang="cs-CZ" dirty="0" smtClean="0"/>
              <a:t>- snižuje, úzkost, odbourává stres, uvolňuje, ale i zvyšuje </a:t>
            </a:r>
          </a:p>
          <a:p>
            <a:pPr algn="l"/>
            <a:r>
              <a:rPr lang="cs-CZ" dirty="0"/>
              <a:t> </a:t>
            </a:r>
            <a:r>
              <a:rPr lang="cs-CZ" dirty="0" smtClean="0"/>
              <a:t>             agresivitu. Zakázaný ve sportech s bezpečnostními riziky-</a:t>
            </a:r>
          </a:p>
          <a:p>
            <a:pPr algn="l"/>
            <a:r>
              <a:rPr lang="cs-CZ" dirty="0"/>
              <a:t> </a:t>
            </a:r>
            <a:r>
              <a:rPr lang="cs-CZ" dirty="0" smtClean="0"/>
              <a:t>             střelba, motoristický sport</a:t>
            </a:r>
          </a:p>
          <a:p>
            <a:pPr algn="l"/>
            <a:endParaRPr lang="cs-CZ" b="1" dirty="0"/>
          </a:p>
          <a:p>
            <a:pPr algn="l"/>
            <a:r>
              <a:rPr lang="cs-CZ" b="1" dirty="0" err="1" smtClean="0"/>
              <a:t>Kanabinoidy</a:t>
            </a:r>
            <a:r>
              <a:rPr lang="cs-CZ" dirty="0" smtClean="0"/>
              <a:t>- snižují úzkost, zlepšují náladu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02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17178" cy="792088"/>
          </a:xfrm>
        </p:spPr>
        <p:txBody>
          <a:bodyPr/>
          <a:lstStyle/>
          <a:p>
            <a:pPr algn="ctr"/>
            <a:r>
              <a:rPr lang="cs-CZ" b="1" u="sng" dirty="0" smtClean="0"/>
              <a:t>Zakázané dopingové metody</a:t>
            </a:r>
            <a:endParaRPr lang="cs-CZ" b="1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992888" cy="5184576"/>
          </a:xfrm>
        </p:spPr>
        <p:txBody>
          <a:bodyPr/>
          <a:lstStyle/>
          <a:p>
            <a:pPr algn="l"/>
            <a:endParaRPr lang="cs-CZ" dirty="0" smtClean="0"/>
          </a:p>
          <a:p>
            <a:pPr algn="l"/>
            <a:r>
              <a:rPr lang="cs-CZ" dirty="0"/>
              <a:t> </a:t>
            </a:r>
            <a:r>
              <a:rPr lang="cs-CZ" dirty="0" smtClean="0"/>
              <a:t>Patří sem:</a:t>
            </a:r>
          </a:p>
          <a:p>
            <a:pPr marL="285750" indent="-285750" algn="l">
              <a:buFontTx/>
              <a:buChar char="-"/>
            </a:pPr>
            <a:r>
              <a:rPr lang="cs-CZ" b="1" dirty="0" smtClean="0"/>
              <a:t>Zvyšování přenosu kyslíku</a:t>
            </a:r>
            <a:r>
              <a:rPr lang="cs-CZ" dirty="0" smtClean="0"/>
              <a:t>- EPO, transfuze červených krvinek,  hemoglobinových preparátů</a:t>
            </a:r>
          </a:p>
          <a:p>
            <a:pPr marL="285750" indent="-285750" algn="l">
              <a:buFontTx/>
              <a:buChar char="-"/>
            </a:pPr>
            <a:r>
              <a:rPr lang="cs-CZ" b="1" dirty="0" smtClean="0"/>
              <a:t>Manipulace se vzorky</a:t>
            </a:r>
            <a:r>
              <a:rPr lang="cs-CZ" dirty="0" smtClean="0"/>
              <a:t>- záměny vzorků moči a krve při antidopingových kontrolách</a:t>
            </a:r>
          </a:p>
          <a:p>
            <a:pPr marL="285750" indent="-285750" algn="l">
              <a:buFontTx/>
              <a:buChar char="-"/>
            </a:pPr>
            <a:r>
              <a:rPr lang="cs-CZ" b="1" dirty="0" smtClean="0"/>
              <a:t>Genový doping</a:t>
            </a:r>
            <a:r>
              <a:rPr lang="cs-CZ" dirty="0" smtClean="0"/>
              <a:t>- nejmodernější dopingová metoda, uvádí se, že první geneticky modifikovaní sportovci závodili už na LOH v Pekingu 2008. Je obtížně detekovatelný. Jeho podstatou je nedovolená manipulace s buněčnou DNA s cílem zlepšit pohybové schopnosti ( zvýšení počtu rychlých bílých vláken…)</a:t>
            </a:r>
          </a:p>
          <a:p>
            <a:pPr algn="l"/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dirty="0" smtClean="0"/>
              <a:t>Mezi </a:t>
            </a:r>
            <a:r>
              <a:rPr lang="cs-CZ" b="1" dirty="0" smtClean="0"/>
              <a:t>nežádoucí účinky </a:t>
            </a:r>
            <a:r>
              <a:rPr lang="cs-CZ" dirty="0" smtClean="0"/>
              <a:t>patří- neadekvátní imunitní odpověď </a:t>
            </a:r>
          </a:p>
          <a:p>
            <a:pPr algn="l"/>
            <a:r>
              <a:rPr lang="cs-CZ" dirty="0"/>
              <a:t> </a:t>
            </a:r>
            <a:r>
              <a:rPr lang="cs-CZ" dirty="0" smtClean="0"/>
              <a:t>  (autoimunitní reakce), stavy podobné leukemii, riziko rakoviny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60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280920" cy="5400600"/>
          </a:xfrm>
        </p:spPr>
        <p:txBody>
          <a:bodyPr/>
          <a:lstStyle/>
          <a:p>
            <a:pPr marL="285750" indent="-285750" algn="l">
              <a:buFontTx/>
              <a:buChar char="-"/>
            </a:pPr>
            <a:r>
              <a:rPr lang="cs-CZ" dirty="0" smtClean="0"/>
              <a:t>Poranění šlach a vazů, které </a:t>
            </a:r>
            <a:r>
              <a:rPr lang="cs-CZ" smtClean="0"/>
              <a:t>se </a:t>
            </a:r>
            <a:r>
              <a:rPr lang="cs-CZ" smtClean="0"/>
              <a:t>nestačí </a:t>
            </a:r>
            <a:r>
              <a:rPr lang="cs-CZ" dirty="0" smtClean="0"/>
              <a:t>přizpůsobit mohutnému růstu svalové hmoty</a:t>
            </a:r>
          </a:p>
          <a:p>
            <a:pPr marL="285750" indent="-285750" algn="l">
              <a:buFontTx/>
              <a:buChar char="-"/>
            </a:pPr>
            <a:r>
              <a:rPr lang="cs-CZ" dirty="0" smtClean="0"/>
              <a:t>Kolaps oběhového systému</a:t>
            </a:r>
          </a:p>
          <a:p>
            <a:pPr marL="285750" indent="-285750" algn="l">
              <a:buFontTx/>
              <a:buChar char="-"/>
            </a:pPr>
            <a:r>
              <a:rPr lang="cs-CZ" dirty="0" smtClean="0"/>
              <a:t>Zatěžování jater detoxikací</a:t>
            </a:r>
          </a:p>
          <a:p>
            <a:pPr marL="285750" indent="-285750" algn="l">
              <a:buFontTx/>
              <a:buChar char="-"/>
            </a:pPr>
            <a:r>
              <a:rPr lang="cs-CZ" dirty="0" smtClean="0"/>
              <a:t>Změny druhotných pohlavních znaků, neplodnost, poruchy cyklu</a:t>
            </a:r>
          </a:p>
          <a:p>
            <a:pPr marL="285750" indent="-285750" algn="l">
              <a:buFontTx/>
              <a:buChar char="-"/>
            </a:pPr>
            <a:r>
              <a:rPr lang="cs-CZ" dirty="0" smtClean="0"/>
              <a:t>Poškození ledvin vysokým tlakem, dehydratací</a:t>
            </a:r>
          </a:p>
          <a:p>
            <a:pPr marL="285750" indent="-285750" algn="l">
              <a:buFontTx/>
              <a:buChar char="-"/>
            </a:pPr>
            <a:r>
              <a:rPr lang="cs-CZ" dirty="0" smtClean="0"/>
              <a:t>Snížení imunity, vznik alergie, astmatu</a:t>
            </a:r>
          </a:p>
          <a:p>
            <a:pPr marL="285750" indent="-285750" algn="l">
              <a:buFontTx/>
              <a:buChar char="-"/>
            </a:pPr>
            <a:r>
              <a:rPr lang="cs-CZ" dirty="0" smtClean="0"/>
              <a:t>Vznik </a:t>
            </a:r>
            <a:r>
              <a:rPr lang="cs-CZ" dirty="0" err="1" smtClean="0"/>
              <a:t>stryjí</a:t>
            </a:r>
            <a:r>
              <a:rPr lang="cs-CZ" dirty="0" smtClean="0"/>
              <a:t>, zánětů kůže, padání vlasů, nadměrné ochlupení</a:t>
            </a:r>
          </a:p>
          <a:p>
            <a:pPr marL="285750" indent="-285750" algn="l">
              <a:buFontTx/>
              <a:buChar char="-"/>
            </a:pPr>
            <a:r>
              <a:rPr lang="cs-CZ" dirty="0" smtClean="0"/>
              <a:t>Ovlivnění CNS- návykovost</a:t>
            </a:r>
          </a:p>
          <a:p>
            <a:pPr marL="285750" indent="-285750" algn="l">
              <a:buFontTx/>
              <a:buChar char="-"/>
            </a:pPr>
            <a:r>
              <a:rPr lang="cs-CZ" dirty="0" smtClean="0"/>
              <a:t>Vliv na psychiku- deprese, agresivita, podrážděnost, ztráta sebekontroly, střídání nálad</a:t>
            </a:r>
          </a:p>
          <a:p>
            <a:pPr marL="285750" indent="-285750" algn="l">
              <a:buFontTx/>
              <a:buChar char="-"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865188"/>
          </a:xfrm>
        </p:spPr>
        <p:txBody>
          <a:bodyPr/>
          <a:lstStyle/>
          <a:p>
            <a:r>
              <a:rPr lang="cs-CZ" b="1" u="sng" dirty="0" smtClean="0"/>
              <a:t>Vedlejší účinky používání dopingu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0904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46087"/>
            <a:ext cx="8064896" cy="678657"/>
          </a:xfrm>
        </p:spPr>
        <p:txBody>
          <a:bodyPr/>
          <a:lstStyle/>
          <a:p>
            <a:r>
              <a:rPr lang="cs-CZ" sz="2800" b="1" dirty="0" smtClean="0"/>
              <a:t>Genetický doping- doping budoucnosti</a:t>
            </a:r>
            <a:endParaRPr lang="cs-CZ" sz="2800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1124744"/>
            <a:ext cx="3600400" cy="5400600"/>
          </a:xfrm>
        </p:spPr>
        <p:txBody>
          <a:bodyPr>
            <a:normAutofit/>
          </a:bodyPr>
          <a:lstStyle/>
          <a:p>
            <a:r>
              <a:rPr lang="cs-CZ" sz="1600" dirty="0" smtClean="0"/>
              <a:t>Genetický doping je založen na manipulaci se strukturou lidské DNA- do těla sportovce je vpraven gen, který zlepší určitou pohybovou schopnost. Gen má podobu virového nosiče-     využití například při zvýšení tvorbě červených krvinek, růstu muskulatury (růstový faktor IGF-1), manipulace se strukturou svalových vláken s cílem zvýšit zastoupení typu II B- rychlých bílých.</a:t>
            </a:r>
          </a:p>
          <a:p>
            <a:r>
              <a:rPr lang="cs-CZ" sz="1600" dirty="0" smtClean="0"/>
              <a:t>Problémem je téměř nulová </a:t>
            </a:r>
            <a:r>
              <a:rPr lang="cs-CZ" sz="1600" dirty="0" err="1" smtClean="0"/>
              <a:t>odhalitelnost</a:t>
            </a:r>
            <a:r>
              <a:rPr lang="cs-CZ" sz="1600" dirty="0" smtClean="0"/>
              <a:t> genového dopingu. Vědci </a:t>
            </a:r>
            <a:r>
              <a:rPr lang="cs-CZ" sz="1600" dirty="0"/>
              <a:t>s</a:t>
            </a:r>
            <a:r>
              <a:rPr lang="cs-CZ" sz="1600" dirty="0" smtClean="0"/>
              <a:t>oudí, že poslední genově „čistá“ olympiáda byla v Aténách 2004. Největší rozmach genové manipulace je přisuzován Číně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35483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2915816" y="2564904"/>
            <a:ext cx="144016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57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2171700"/>
            <a:ext cx="83343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88386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Jaro</Template>
  <TotalTime>14</TotalTime>
  <Words>342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Spring</vt:lpstr>
      <vt:lpstr>Doping- metody, omezení, negativní účinky a budoucnost</vt:lpstr>
      <vt:lpstr>Látky podléhající omezením</vt:lpstr>
      <vt:lpstr>Zakázané dopingové metody</vt:lpstr>
      <vt:lpstr>Vedlejší účinky používání dopingu</vt:lpstr>
      <vt:lpstr>Genetický doping- doping budoucnosti</vt:lpstr>
      <vt:lpstr>Prezentace aplikace PowerPoint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Doping- metody, omezení, negativní účinky a budoucnost</dc:title>
  <dc:creator>Šlechta Marek</dc:creator>
  <cp:lastModifiedBy>Šlechta Marek</cp:lastModifiedBy>
  <cp:revision>2</cp:revision>
  <dcterms:created xsi:type="dcterms:W3CDTF">2013-12-13T09:40:21Z</dcterms:created>
  <dcterms:modified xsi:type="dcterms:W3CDTF">2014-03-26T09:54:59Z</dcterms:modified>
</cp:coreProperties>
</file>