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  <p:sldMasterId id="2147484044" r:id="rId2"/>
  </p:sldMasterIdLst>
  <p:sldIdLst>
    <p:sldId id="263" r:id="rId3"/>
    <p:sldId id="256" r:id="rId4"/>
    <p:sldId id="257" r:id="rId5"/>
    <p:sldId id="268" r:id="rId6"/>
    <p:sldId id="267" r:id="rId7"/>
    <p:sldId id="269" r:id="rId8"/>
    <p:sldId id="274" r:id="rId9"/>
    <p:sldId id="276" r:id="rId10"/>
    <p:sldId id="275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16" y="10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76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150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50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36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914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4231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650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948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030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770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84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E80666-FB37-4B36-9149-507F3B0178E3}" type="datetimeFigureOut">
              <a:rPr lang="en-US" smtClean="0"/>
              <a:pPr/>
              <a:t>5/26/2014</a:t>
            </a:fld>
            <a:endParaRPr lang="en-US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14A36-B092-44E7-82DD-C9C42A9A2C3A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42B4-8C90-4C77-8908-AB754425DAF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5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046528"/>
              </p:ext>
            </p:extLst>
          </p:nvPr>
        </p:nvGraphicFramePr>
        <p:xfrm>
          <a:off x="457200" y="1916832"/>
          <a:ext cx="8229600" cy="365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12518"/>
                <a:gridCol w="1924021"/>
                <a:gridCol w="1885027"/>
                <a:gridCol w="3108034"/>
              </a:tblGrid>
              <a:tr h="1758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Šablona: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III/2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č. materiálu: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VY_32_INOVACE_142</a:t>
                      </a:r>
                      <a:endParaRPr lang="cs-CZ" sz="16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698531"/>
              </p:ext>
            </p:extLst>
          </p:nvPr>
        </p:nvGraphicFramePr>
        <p:xfrm>
          <a:off x="457200" y="2348880"/>
          <a:ext cx="8229600" cy="43713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075571"/>
                <a:gridCol w="6154029"/>
              </a:tblGrid>
              <a:tr h="609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Jméno autora: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Tomáš FULÍN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Třída/ročník: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PS1 / 1.ročník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Datum vytvoření:</a:t>
                      </a:r>
                      <a:endParaRPr lang="cs-CZ" sz="1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18.11.2013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Vzdělávací oblast: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Matematika</a:t>
                      </a:r>
                      <a:r>
                        <a:rPr lang="cs-CZ" sz="1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její aplikace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Tematická oblast: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Intervaly – vyjádření</a:t>
                      </a:r>
                      <a:r>
                        <a:rPr lang="cs-CZ" sz="1400" i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symbolika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Předmět: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Matematika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58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Výstižný popis způsobu využití, případně metodické pokyny: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Prezentace na množinovou algebru.</a:t>
                      </a:r>
                      <a:endParaRPr lang="cs-CZ" sz="1200" i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Vysvětlí pojem</a:t>
                      </a:r>
                      <a:r>
                        <a:rPr lang="cs-CZ" sz="1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interval a jeho vztah k množinám. Seznámí studenta se symbolikou a operacemi s intervaly. Student se naučí používat číselnou osu pro určování výsledků operací s intervaly. Prezentace je doplněna animacemi pro lepší pochopení a názornost.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08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Klíčová slova: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Interval, symbolika, sjednocení,</a:t>
                      </a:r>
                      <a:r>
                        <a:rPr lang="cs-CZ" sz="1400" i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průnik, rozdíl</a:t>
                      </a:r>
                      <a:r>
                        <a:rPr lang="cs-CZ" sz="1400" i="1" baseline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číselná osa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96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učebního materiálu:</a:t>
                      </a:r>
                      <a:endParaRPr lang="cs-CZ" sz="12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Studijní materiál, přehled látky</a:t>
                      </a:r>
                      <a:endParaRPr lang="cs-CZ" sz="1200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23593" y="1268760"/>
            <a:ext cx="709681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Výukový materiál zpracován v rámci projektu EU peníze školám</a:t>
            </a:r>
            <a:endParaRPr lang="cs-CZ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Registrační číslo projektu: </a:t>
            </a:r>
            <a:r>
              <a:rPr lang="cs-CZ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CZ.1.07/1.5.00/34.1063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Skupina 13"/>
          <p:cNvGrpSpPr/>
          <p:nvPr/>
        </p:nvGrpSpPr>
        <p:grpSpPr>
          <a:xfrm>
            <a:off x="1512429" y="203939"/>
            <a:ext cx="6119143" cy="1064821"/>
            <a:chOff x="1512429" y="76200"/>
            <a:chExt cx="6119143" cy="1064821"/>
          </a:xfrm>
        </p:grpSpPr>
        <p:pic>
          <p:nvPicPr>
            <p:cNvPr id="2056" name="Picture 8" descr="MSMT_sloga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8975" y="988621"/>
              <a:ext cx="2686050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" name="Skupina 12"/>
            <p:cNvGrpSpPr/>
            <p:nvPr/>
          </p:nvGrpSpPr>
          <p:grpSpPr>
            <a:xfrm>
              <a:off x="1512429" y="76200"/>
              <a:ext cx="6119143" cy="762000"/>
              <a:chOff x="1706562" y="76200"/>
              <a:chExt cx="6119143" cy="762000"/>
            </a:xfrm>
          </p:grpSpPr>
          <p:pic>
            <p:nvPicPr>
              <p:cNvPr id="2058" name="Picture 0" descr="MSMT_logolink_bez_vl_a_sloganu.ai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06562" y="76200"/>
                <a:ext cx="5191125" cy="762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Obrázek 1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92280" y="90487"/>
                <a:ext cx="733425" cy="73342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611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5256584"/>
          </a:xfrm>
        </p:spPr>
        <p:txBody>
          <a:bodyPr lIns="36000">
            <a:normAutofit/>
          </a:bodyPr>
          <a:lstStyle/>
          <a:p>
            <a:pPr marL="109728" indent="0">
              <a:buNone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značíme: 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-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</a:p>
          <a:p>
            <a:pPr marL="109728" indent="0">
              <a:buNone/>
            </a:pPr>
            <a:r>
              <a:rPr lang="cs-CZ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Rozdíl intervalů B - A obsahuje všechna reálná čísla, která </a:t>
            </a:r>
            <a:r>
              <a:rPr lang="cs-CZ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patří do intervalu B a zároveň nepatří do A</a:t>
            </a:r>
            <a:r>
              <a:rPr lang="cs-CZ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 intervalů B - </a:t>
            </a:r>
            <a:r>
              <a:rPr lang="cs-CZ" dirty="0"/>
              <a:t>A</a:t>
            </a:r>
            <a:endParaRPr lang="cs-CZ" baseline="30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703712" y="278092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= ( -3; 2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372200" y="290578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= ( 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0; +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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)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2407568" y="3958213"/>
            <a:ext cx="59046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055640" y="3310141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079976" y="3310141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783832" y="3454157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055640" y="3310133"/>
            <a:ext cx="3024336" cy="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4792216" y="3454157"/>
            <a:ext cx="3596208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23"/>
          <p:cNvSpPr/>
          <p:nvPr/>
        </p:nvSpPr>
        <p:spPr>
          <a:xfrm>
            <a:off x="2983632" y="3238133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4711840" y="3390533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6007984" y="3238133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nice 31"/>
          <p:cNvCxnSpPr/>
          <p:nvPr/>
        </p:nvCxnSpPr>
        <p:spPr>
          <a:xfrm>
            <a:off x="6160336" y="3958213"/>
            <a:ext cx="2228088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ál 35"/>
          <p:cNvSpPr/>
          <p:nvPr/>
        </p:nvSpPr>
        <p:spPr>
          <a:xfrm>
            <a:off x="6012160" y="3896674"/>
            <a:ext cx="144000" cy="144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4209864" y="4129916"/>
            <a:ext cx="281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-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= ( 2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+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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 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707904" y="479715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 = </a:t>
            </a:r>
            <a:r>
              <a:rPr lang="cs-CZ" sz="2800" b="1" dirty="0">
                <a:sym typeface="Symbol"/>
              </a:rPr>
              <a:t>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1; 6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228184" y="4941168"/>
            <a:ext cx="2156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800" b="1" dirty="0">
                <a:sym typeface="Symbol"/>
              </a:rPr>
              <a:t>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2,5; 10 )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0" name="Přímá spojnice 39"/>
          <p:cNvCxnSpPr/>
          <p:nvPr/>
        </p:nvCxnSpPr>
        <p:spPr>
          <a:xfrm>
            <a:off x="2411760" y="5974437"/>
            <a:ext cx="59046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3059832" y="5326365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6084168" y="5326365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211960" y="5470381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3059832" y="5326357"/>
            <a:ext cx="3024336" cy="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4211960" y="5470381"/>
            <a:ext cx="3096344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ál 45"/>
          <p:cNvSpPr/>
          <p:nvPr/>
        </p:nvSpPr>
        <p:spPr>
          <a:xfrm>
            <a:off x="2987824" y="52543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4139952" y="54067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6012176" y="52543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Přímá spojnice 48"/>
          <p:cNvCxnSpPr/>
          <p:nvPr/>
        </p:nvCxnSpPr>
        <p:spPr>
          <a:xfrm>
            <a:off x="6156176" y="5974437"/>
            <a:ext cx="108012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ál 49"/>
          <p:cNvSpPr/>
          <p:nvPr/>
        </p:nvSpPr>
        <p:spPr>
          <a:xfrm>
            <a:off x="6012176" y="5912898"/>
            <a:ext cx="144000" cy="144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214056" y="6218148"/>
            <a:ext cx="281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-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 </a:t>
            </a:r>
            <a:r>
              <a:rPr lang="cs-CZ" sz="2800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8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6; 10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4" name="Přímá spojnice 53"/>
          <p:cNvCxnSpPr/>
          <p:nvPr/>
        </p:nvCxnSpPr>
        <p:spPr>
          <a:xfrm>
            <a:off x="7308304" y="5464388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ál 54"/>
          <p:cNvSpPr/>
          <p:nvPr/>
        </p:nvSpPr>
        <p:spPr>
          <a:xfrm>
            <a:off x="7236312" y="5392380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2910458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-3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644008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934794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2915816" y="6020707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3995936" y="6020707"/>
            <a:ext cx="499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2,5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5934794" y="6021288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7164288" y="6021288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Ovál 59"/>
          <p:cNvSpPr/>
          <p:nvPr/>
        </p:nvSpPr>
        <p:spPr>
          <a:xfrm>
            <a:off x="7236296" y="5910365"/>
            <a:ext cx="144000" cy="144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40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500"/>
                            </p:stCondLst>
                            <p:childTnLst>
                              <p:par>
                                <p:cTn id="1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/>
      <p:bldP spid="10" grpId="0"/>
      <p:bldP spid="24" grpId="0" animBg="1"/>
      <p:bldP spid="25" grpId="0" animBg="1"/>
      <p:bldP spid="26" grpId="0" animBg="1"/>
      <p:bldP spid="36" grpId="0" animBg="1"/>
      <p:bldP spid="37" grpId="0"/>
      <p:bldP spid="38" grpId="0"/>
      <p:bldP spid="39" grpId="0"/>
      <p:bldP spid="46" grpId="0" animBg="1"/>
      <p:bldP spid="47" grpId="0" animBg="1"/>
      <p:bldP spid="48" grpId="0" animBg="1"/>
      <p:bldP spid="50" grpId="0" animBg="1"/>
      <p:bldP spid="51" grpId="0"/>
      <p:bldP spid="55" grpId="0" animBg="1"/>
      <p:bldP spid="34" grpId="0"/>
      <p:bldP spid="35" grpId="0"/>
      <p:bldP spid="52" grpId="0"/>
      <p:bldP spid="53" grpId="0"/>
      <p:bldP spid="56" grpId="0"/>
      <p:bldP spid="57" grpId="0"/>
      <p:bldP spid="58" grpId="0"/>
      <p:bldP spid="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Intervaly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Množiny a intervaly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7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 intervalu</a:t>
            </a:r>
          </a:p>
          <a:p>
            <a:r>
              <a:rPr lang="cs-CZ" dirty="0" smtClean="0"/>
              <a:t>Symbolika </a:t>
            </a:r>
            <a:endParaRPr lang="cs-CZ" baseline="30000" dirty="0" smtClean="0"/>
          </a:p>
          <a:p>
            <a:r>
              <a:rPr lang="cs-CZ" dirty="0" smtClean="0"/>
              <a:t>Způsoby zápisu</a:t>
            </a:r>
            <a:endParaRPr lang="cs-CZ" baseline="30000" dirty="0"/>
          </a:p>
          <a:p>
            <a:r>
              <a:rPr lang="cs-CZ" dirty="0" smtClean="0"/>
              <a:t>Množinové operace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dovednosti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nalosti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12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98781"/>
            <a:ext cx="8496944" cy="5098571"/>
          </a:xfrm>
        </p:spPr>
        <p:txBody>
          <a:bodyPr lIns="36000">
            <a:normAutofit/>
          </a:bodyPr>
          <a:lstStyle/>
          <a:p>
            <a:pPr marL="109728" indent="0">
              <a:buNone/>
            </a:pP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Interval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je každá 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souvislá množina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reálných čísel 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buNone/>
            </a:pP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Každý bod, který není 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krajním bodem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nazýváme 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vnitřní bod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intervalu.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intervalu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192699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498781"/>
            <a:ext cx="8712968" cy="5098571"/>
          </a:xfrm>
        </p:spPr>
        <p:txBody>
          <a:bodyPr lIns="36000">
            <a:normAutofit lnSpcReduction="10000"/>
          </a:bodyPr>
          <a:lstStyle/>
          <a:p>
            <a:pPr marL="109728" indent="0" algn="ctr">
              <a:buNone/>
            </a:pP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Intervaly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označujeme velkými písmeny:</a:t>
            </a:r>
          </a:p>
          <a:p>
            <a:pPr marL="109728" indent="0" algn="ctr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apř.: 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 …</a:t>
            </a:r>
          </a:p>
          <a:p>
            <a:pPr marL="109728" indent="0" algn="ctr">
              <a:buNone/>
            </a:pP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Krajní body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označujeme malými písmeny:</a:t>
            </a:r>
          </a:p>
          <a:p>
            <a:pPr marL="109728" indent="0" algn="ctr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apř.: 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6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  <a:r>
              <a:rPr lang="cs-CZ" sz="2600" b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 </a:t>
            </a:r>
          </a:p>
          <a:p>
            <a:pPr marL="109728" indent="0" algn="ctr">
              <a:buNone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To, že 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krajní bod x patří do intervalu,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zapíši závorkou </a:t>
            </a:r>
            <a:r>
              <a:rPr lang="cs-CZ" sz="3200" b="1" dirty="0" smtClean="0">
                <a:solidFill>
                  <a:srgbClr val="FF0000"/>
                </a:solidFill>
                <a:sym typeface="Symbol"/>
              </a:rPr>
              <a:t></a:t>
            </a:r>
            <a:r>
              <a:rPr lang="cs-CZ" sz="2800" b="1" dirty="0" smtClean="0">
                <a:sym typeface="Symbol"/>
              </a:rPr>
              <a:t> </a:t>
            </a:r>
            <a:r>
              <a:rPr lang="cs-CZ" sz="1100" dirty="0" smtClean="0">
                <a:sym typeface="Symbol"/>
              </a:rPr>
              <a:t>nebo</a:t>
            </a:r>
            <a:r>
              <a:rPr lang="cs-CZ" sz="2800" b="1" dirty="0" smtClean="0">
                <a:sym typeface="Symbol"/>
              </a:rPr>
              <a:t> </a:t>
            </a:r>
            <a:r>
              <a:rPr lang="cs-CZ" sz="3200" b="1" dirty="0" smtClean="0">
                <a:solidFill>
                  <a:srgbClr val="FF0000"/>
                </a:solidFill>
                <a:sym typeface="Symbol"/>
              </a:rPr>
              <a:t></a:t>
            </a:r>
            <a:r>
              <a:rPr lang="cs-CZ" sz="2600" b="1" dirty="0" smtClean="0">
                <a:sym typeface="Symbol"/>
              </a:rPr>
              <a:t>.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To, že </a:t>
            </a:r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krajní bod x 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nepatří </a:t>
            </a:r>
            <a:r>
              <a:rPr lang="cs-CZ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cs-CZ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intervalu,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zapíši závorkou </a:t>
            </a:r>
            <a:r>
              <a:rPr lang="cs-CZ" sz="3200" b="1" dirty="0" smtClean="0">
                <a:solidFill>
                  <a:srgbClr val="FF0000"/>
                </a:solidFill>
                <a:sym typeface="Symbol"/>
              </a:rPr>
              <a:t>(</a:t>
            </a:r>
            <a:r>
              <a:rPr lang="cs-CZ" sz="2800" b="1" dirty="0" smtClean="0">
                <a:sym typeface="Symbol"/>
              </a:rPr>
              <a:t> </a:t>
            </a:r>
            <a:r>
              <a:rPr lang="cs-CZ" sz="1100" dirty="0">
                <a:sym typeface="Symbol"/>
              </a:rPr>
              <a:t>nebo</a:t>
            </a:r>
            <a:r>
              <a:rPr lang="cs-CZ" sz="2800" dirty="0">
                <a:sym typeface="Symbol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cs-CZ" sz="2600" b="1" dirty="0" smtClean="0">
                <a:sym typeface="Symbol"/>
              </a:rPr>
              <a:t>.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Pokud je interval z nějaké strany neomezený, zapisujeme to symbolem nekonečna 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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nebo </a:t>
            </a:r>
            <a:r>
              <a:rPr lang="cs-CZ" sz="3200" b="1" dirty="0" smtClean="0">
                <a:solidFill>
                  <a:srgbClr val="FF0000"/>
                </a:solidFill>
                <a:sym typeface="Symbol"/>
              </a:rPr>
              <a:t>-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. U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symbolu nekonečna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je vždy kulatá závorka.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Symbolika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82899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8934336"/>
              </p:ext>
            </p:extLst>
          </p:nvPr>
        </p:nvGraphicFramePr>
        <p:xfrm>
          <a:off x="467544" y="1268760"/>
          <a:ext cx="8208912" cy="464224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335384"/>
                <a:gridCol w="1556923"/>
                <a:gridCol w="1839999"/>
                <a:gridCol w="2476606"/>
              </a:tblGrid>
              <a:tr h="420541">
                <a:tc>
                  <a:txBody>
                    <a:bodyPr/>
                    <a:lstStyle/>
                    <a:p>
                      <a:r>
                        <a:rPr lang="cs-CZ" dirty="0" smtClean="0"/>
                        <a:t>Název intervalu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Označení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Nerovnost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Grafické znázornění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541">
                <a:tc>
                  <a:txBody>
                    <a:bodyPr/>
                    <a:lstStyle/>
                    <a:p>
                      <a:r>
                        <a:rPr lang="cs-CZ" dirty="0" smtClean="0"/>
                        <a:t>Uzavřený interval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ym typeface="Symbol"/>
                        </a:rPr>
                        <a:t>a; b</a:t>
                      </a:r>
                      <a:endParaRPr lang="cs-CZ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sym typeface="Symbol"/>
                        </a:rPr>
                        <a:t> x  b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054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Otev</a:t>
                      </a:r>
                      <a:r>
                        <a:rPr lang="cs-CZ" dirty="0" err="1" smtClean="0"/>
                        <a:t>řený</a:t>
                      </a:r>
                      <a:r>
                        <a:rPr lang="cs-CZ" baseline="0" dirty="0" smtClean="0"/>
                        <a:t> interval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(a; b)</a:t>
                      </a:r>
                      <a:endParaRPr lang="cs-CZ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/>
                        <a:t>&lt; x &lt;b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38574">
                <a:tc rowSpan="2">
                  <a:txBody>
                    <a:bodyPr/>
                    <a:lstStyle/>
                    <a:p>
                      <a:r>
                        <a:rPr lang="cs-CZ" sz="1700" dirty="0" err="1" smtClean="0"/>
                        <a:t>Polouzavřený</a:t>
                      </a:r>
                      <a:r>
                        <a:rPr lang="cs-CZ" sz="1700" dirty="0" smtClean="0"/>
                        <a:t> (polootevřený)</a:t>
                      </a:r>
                    </a:p>
                    <a:p>
                      <a:r>
                        <a:rPr lang="cs-CZ" sz="1700" dirty="0" smtClean="0"/>
                        <a:t>interval</a:t>
                      </a:r>
                      <a:endParaRPr lang="cs-CZ" sz="17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ym typeface="Symbol"/>
                        </a:rPr>
                        <a:t>a; b)</a:t>
                      </a:r>
                      <a:endParaRPr lang="cs-CZ" sz="2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 </a:t>
                      </a:r>
                      <a:r>
                        <a:rPr lang="cs-CZ" dirty="0" smtClean="0">
                          <a:sym typeface="Symbol"/>
                        </a:rPr>
                        <a:t> x </a:t>
                      </a:r>
                      <a:r>
                        <a:rPr lang="en-US" dirty="0" smtClean="0">
                          <a:sym typeface="Symbol"/>
                        </a:rPr>
                        <a:t>&lt;</a:t>
                      </a:r>
                      <a:r>
                        <a:rPr lang="cs-CZ" dirty="0" smtClean="0">
                          <a:sym typeface="Symbol"/>
                        </a:rPr>
                        <a:t> b</a:t>
                      </a:r>
                      <a:endParaRPr lang="cs-CZ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ym typeface="Symbol"/>
                        </a:rPr>
                        <a:t>(a; b</a:t>
                      </a:r>
                      <a:endParaRPr lang="cs-CZ" sz="2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 </a:t>
                      </a:r>
                      <a:r>
                        <a:rPr lang="en-US" dirty="0" smtClean="0">
                          <a:sym typeface="Symbol"/>
                        </a:rPr>
                        <a:t>&lt;</a:t>
                      </a:r>
                      <a:r>
                        <a:rPr lang="cs-CZ" dirty="0" smtClean="0">
                          <a:sym typeface="Symbol"/>
                        </a:rPr>
                        <a:t> x  b</a:t>
                      </a:r>
                      <a:endParaRPr lang="cs-CZ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0541">
                <a:tc rowSpan="4">
                  <a:txBody>
                    <a:bodyPr/>
                    <a:lstStyle/>
                    <a:p>
                      <a:r>
                        <a:rPr lang="en-US" dirty="0" err="1" smtClean="0"/>
                        <a:t>Neome</a:t>
                      </a:r>
                      <a:r>
                        <a:rPr lang="cs-CZ" dirty="0" err="1" smtClean="0"/>
                        <a:t>zené</a:t>
                      </a:r>
                      <a:r>
                        <a:rPr lang="cs-CZ" baseline="0" dirty="0" smtClean="0"/>
                        <a:t> </a:t>
                      </a:r>
                      <a:r>
                        <a:rPr lang="en-US" dirty="0" err="1" smtClean="0"/>
                        <a:t>intervaly</a:t>
                      </a:r>
                      <a:r>
                        <a:rPr lang="en-US" baseline="0" dirty="0" smtClean="0"/>
                        <a:t> </a:t>
                      </a:r>
                      <a:r>
                        <a:rPr lang="cs-CZ" baseline="0" dirty="0" smtClean="0"/>
                        <a:t>s krajním bodem a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ym typeface="Symbol"/>
                        </a:rPr>
                        <a:t>a; +)</a:t>
                      </a:r>
                      <a:endParaRPr lang="cs-CZ" sz="2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r>
                        <a:rPr lang="en-US" dirty="0" smtClean="0"/>
                        <a:t> ≥ a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054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ym typeface="Symbol"/>
                        </a:rPr>
                        <a:t>(a; +)</a:t>
                      </a:r>
                      <a:endParaRPr lang="cs-CZ" sz="2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&gt;</a:t>
                      </a:r>
                      <a:r>
                        <a:rPr lang="en-US" baseline="0" dirty="0" smtClean="0"/>
                        <a:t> a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054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ym typeface="Symbol"/>
                        </a:rPr>
                        <a:t>(-; a</a:t>
                      </a:r>
                      <a:endParaRPr lang="cs-CZ" sz="2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smtClean="0">
                          <a:sym typeface="Symbol"/>
                        </a:rPr>
                        <a:t> </a:t>
                      </a:r>
                      <a:r>
                        <a:rPr lang="en-US" dirty="0" smtClean="0">
                          <a:sym typeface="Symbol"/>
                        </a:rPr>
                        <a:t>a</a:t>
                      </a:r>
                      <a:r>
                        <a:rPr lang="cs-CZ" dirty="0" smtClean="0">
                          <a:sym typeface="Symbol"/>
                        </a:rPr>
                        <a:t>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2054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ym typeface="Symbol"/>
                        </a:rPr>
                        <a:t>(-; a)</a:t>
                      </a:r>
                      <a:endParaRPr lang="cs-CZ" sz="2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r>
                        <a:rPr lang="cs-CZ" dirty="0" smtClean="0"/>
                        <a:t> </a:t>
                      </a:r>
                      <a:r>
                        <a:rPr lang="en-US" dirty="0" smtClean="0">
                          <a:sym typeface="Symbol"/>
                        </a:rPr>
                        <a:t>&lt;</a:t>
                      </a:r>
                      <a:r>
                        <a:rPr lang="cs-CZ" dirty="0" smtClean="0">
                          <a:sym typeface="Symbol"/>
                        </a:rPr>
                        <a:t> </a:t>
                      </a:r>
                      <a:r>
                        <a:rPr lang="en-US" dirty="0" smtClean="0">
                          <a:sym typeface="Symbol"/>
                        </a:rPr>
                        <a:t>a</a:t>
                      </a:r>
                      <a:r>
                        <a:rPr lang="cs-CZ" dirty="0" smtClean="0">
                          <a:sym typeface="Symbol"/>
                        </a:rPr>
                        <a:t> 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55824">
                <a:tc>
                  <a:txBody>
                    <a:bodyPr/>
                    <a:lstStyle/>
                    <a:p>
                      <a:r>
                        <a:rPr lang="cs-CZ" dirty="0" smtClean="0"/>
                        <a:t>Oboustranně neomezený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int</a:t>
                      </a:r>
                      <a:r>
                        <a:rPr lang="cs-CZ" baseline="0" dirty="0" smtClean="0"/>
                        <a:t>.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ym typeface="Symbol"/>
                        </a:rPr>
                        <a:t>(-; +)</a:t>
                      </a:r>
                      <a:endParaRPr lang="cs-CZ" sz="2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 </a:t>
                      </a:r>
                      <a:r>
                        <a:rPr lang="en-US" dirty="0" smtClean="0">
                          <a:sym typeface="Symbol"/>
                        </a:rPr>
                        <a:t> R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Značení intervalů</a:t>
            </a:r>
            <a:endParaRPr lang="cs-CZ" baseline="30000" dirty="0"/>
          </a:p>
        </p:txBody>
      </p:sp>
      <p:grpSp>
        <p:nvGrpSpPr>
          <p:cNvPr id="19" name="Skupina 18"/>
          <p:cNvGrpSpPr/>
          <p:nvPr/>
        </p:nvGrpSpPr>
        <p:grpSpPr>
          <a:xfrm>
            <a:off x="6444208" y="1916832"/>
            <a:ext cx="2016224" cy="144016"/>
            <a:chOff x="6444208" y="1916832"/>
            <a:chExt cx="2016224" cy="144016"/>
          </a:xfrm>
        </p:grpSpPr>
        <p:cxnSp>
          <p:nvCxnSpPr>
            <p:cNvPr id="7" name="Přímá spojnice 6"/>
            <p:cNvCxnSpPr/>
            <p:nvPr/>
          </p:nvCxnSpPr>
          <p:spPr>
            <a:xfrm>
              <a:off x="6444208" y="1988840"/>
              <a:ext cx="20162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6732240" y="1916832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8100392" y="1916832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ál 13"/>
          <p:cNvSpPr/>
          <p:nvPr/>
        </p:nvSpPr>
        <p:spPr>
          <a:xfrm>
            <a:off x="6660232" y="1916832"/>
            <a:ext cx="144016" cy="144016"/>
          </a:xfrm>
          <a:prstGeom prst="ellipse">
            <a:avLst/>
          </a:prstGeom>
          <a:solidFill>
            <a:srgbClr val="FF0000"/>
          </a:solidFill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Ovál 14"/>
          <p:cNvSpPr/>
          <p:nvPr/>
        </p:nvSpPr>
        <p:spPr>
          <a:xfrm>
            <a:off x="8028384" y="1916832"/>
            <a:ext cx="144016" cy="144016"/>
          </a:xfrm>
          <a:prstGeom prst="ellipse">
            <a:avLst/>
          </a:prstGeom>
          <a:solidFill>
            <a:srgbClr val="FF0000"/>
          </a:solidFill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16" name="Přímá spojnice 15"/>
          <p:cNvCxnSpPr/>
          <p:nvPr/>
        </p:nvCxnSpPr>
        <p:spPr>
          <a:xfrm>
            <a:off x="6732240" y="1988840"/>
            <a:ext cx="13681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6588224" y="17008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cs-CZ" sz="12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956376" y="17008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</a:t>
            </a:r>
            <a:endParaRPr lang="cs-CZ" sz="1200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6444208" y="2348880"/>
            <a:ext cx="2016224" cy="144016"/>
            <a:chOff x="6444208" y="1916832"/>
            <a:chExt cx="2016224" cy="144016"/>
          </a:xfrm>
        </p:grpSpPr>
        <p:cxnSp>
          <p:nvCxnSpPr>
            <p:cNvPr id="24" name="Přímá spojnice 23"/>
            <p:cNvCxnSpPr/>
            <p:nvPr/>
          </p:nvCxnSpPr>
          <p:spPr>
            <a:xfrm>
              <a:off x="6444208" y="1988840"/>
              <a:ext cx="20162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6732240" y="1916832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/>
            <p:cNvCxnSpPr/>
            <p:nvPr/>
          </p:nvCxnSpPr>
          <p:spPr>
            <a:xfrm>
              <a:off x="8100392" y="1916832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Ovál 26"/>
          <p:cNvSpPr/>
          <p:nvPr/>
        </p:nvSpPr>
        <p:spPr>
          <a:xfrm>
            <a:off x="6660232" y="2348880"/>
            <a:ext cx="144016" cy="144016"/>
          </a:xfrm>
          <a:prstGeom prst="ellipse">
            <a:avLst/>
          </a:prstGeom>
          <a:noFill/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Ovál 27"/>
          <p:cNvSpPr/>
          <p:nvPr/>
        </p:nvSpPr>
        <p:spPr>
          <a:xfrm>
            <a:off x="8028384" y="2348880"/>
            <a:ext cx="144016" cy="144016"/>
          </a:xfrm>
          <a:prstGeom prst="ellipse">
            <a:avLst/>
          </a:prstGeom>
          <a:noFill/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29" name="Přímá spojnice 28"/>
          <p:cNvCxnSpPr>
            <a:stCxn id="27" idx="6"/>
            <a:endCxn id="28" idx="2"/>
          </p:cNvCxnSpPr>
          <p:nvPr/>
        </p:nvCxnSpPr>
        <p:spPr>
          <a:xfrm>
            <a:off x="6804248" y="2420888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6588224" y="2132856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cs-CZ" sz="12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7956376" y="2132856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</a:t>
            </a:r>
            <a:endParaRPr lang="cs-CZ" sz="1200" dirty="0"/>
          </a:p>
        </p:txBody>
      </p:sp>
      <p:grpSp>
        <p:nvGrpSpPr>
          <p:cNvPr id="34" name="Skupina 33"/>
          <p:cNvGrpSpPr/>
          <p:nvPr/>
        </p:nvGrpSpPr>
        <p:grpSpPr>
          <a:xfrm>
            <a:off x="6444208" y="2780928"/>
            <a:ext cx="2016224" cy="144016"/>
            <a:chOff x="6444208" y="1916832"/>
            <a:chExt cx="2016224" cy="144016"/>
          </a:xfrm>
        </p:grpSpPr>
        <p:cxnSp>
          <p:nvCxnSpPr>
            <p:cNvPr id="35" name="Přímá spojnice 34"/>
            <p:cNvCxnSpPr/>
            <p:nvPr/>
          </p:nvCxnSpPr>
          <p:spPr>
            <a:xfrm>
              <a:off x="6444208" y="1988840"/>
              <a:ext cx="20162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35"/>
            <p:cNvCxnSpPr/>
            <p:nvPr/>
          </p:nvCxnSpPr>
          <p:spPr>
            <a:xfrm>
              <a:off x="6732240" y="1916832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nice 36"/>
            <p:cNvCxnSpPr/>
            <p:nvPr/>
          </p:nvCxnSpPr>
          <p:spPr>
            <a:xfrm>
              <a:off x="8100392" y="1916832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Ovál 37"/>
          <p:cNvSpPr/>
          <p:nvPr/>
        </p:nvSpPr>
        <p:spPr>
          <a:xfrm>
            <a:off x="6660232" y="2780928"/>
            <a:ext cx="144016" cy="144016"/>
          </a:xfrm>
          <a:prstGeom prst="ellipse">
            <a:avLst/>
          </a:prstGeom>
          <a:solidFill>
            <a:srgbClr val="FF0000"/>
          </a:solidFill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9" name="Ovál 38"/>
          <p:cNvSpPr/>
          <p:nvPr/>
        </p:nvSpPr>
        <p:spPr>
          <a:xfrm>
            <a:off x="8028384" y="2780928"/>
            <a:ext cx="144016" cy="144016"/>
          </a:xfrm>
          <a:prstGeom prst="ellipse">
            <a:avLst/>
          </a:prstGeom>
          <a:noFill/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40" name="Přímá spojnice 39"/>
          <p:cNvCxnSpPr>
            <a:endCxn id="39" idx="2"/>
          </p:cNvCxnSpPr>
          <p:nvPr/>
        </p:nvCxnSpPr>
        <p:spPr>
          <a:xfrm>
            <a:off x="6732240" y="2852936"/>
            <a:ext cx="12961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6588224" y="2564904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cs-CZ" sz="12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7956376" y="2564904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</a:t>
            </a:r>
            <a:endParaRPr lang="cs-CZ" sz="1200" dirty="0"/>
          </a:p>
        </p:txBody>
      </p:sp>
      <p:grpSp>
        <p:nvGrpSpPr>
          <p:cNvPr id="44" name="Skupina 43"/>
          <p:cNvGrpSpPr/>
          <p:nvPr/>
        </p:nvGrpSpPr>
        <p:grpSpPr>
          <a:xfrm>
            <a:off x="6444208" y="3284984"/>
            <a:ext cx="2016224" cy="144016"/>
            <a:chOff x="6444208" y="1916832"/>
            <a:chExt cx="2016224" cy="144016"/>
          </a:xfrm>
        </p:grpSpPr>
        <p:cxnSp>
          <p:nvCxnSpPr>
            <p:cNvPr id="45" name="Přímá spojnice 44"/>
            <p:cNvCxnSpPr/>
            <p:nvPr/>
          </p:nvCxnSpPr>
          <p:spPr>
            <a:xfrm>
              <a:off x="6444208" y="1988840"/>
              <a:ext cx="20162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45"/>
            <p:cNvCxnSpPr/>
            <p:nvPr/>
          </p:nvCxnSpPr>
          <p:spPr>
            <a:xfrm>
              <a:off x="6732240" y="1916832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46"/>
            <p:cNvCxnSpPr/>
            <p:nvPr/>
          </p:nvCxnSpPr>
          <p:spPr>
            <a:xfrm>
              <a:off x="8100392" y="1916832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Ovál 47"/>
          <p:cNvSpPr/>
          <p:nvPr/>
        </p:nvSpPr>
        <p:spPr>
          <a:xfrm>
            <a:off x="6660232" y="3284984"/>
            <a:ext cx="144016" cy="144016"/>
          </a:xfrm>
          <a:prstGeom prst="ellipse">
            <a:avLst/>
          </a:prstGeom>
          <a:noFill/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9" name="Ovál 48"/>
          <p:cNvSpPr/>
          <p:nvPr/>
        </p:nvSpPr>
        <p:spPr>
          <a:xfrm>
            <a:off x="8028384" y="3284984"/>
            <a:ext cx="144016" cy="144016"/>
          </a:xfrm>
          <a:prstGeom prst="ellipse">
            <a:avLst/>
          </a:prstGeom>
          <a:solidFill>
            <a:srgbClr val="FF0000"/>
          </a:solidFill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50" name="Přímá spojnice 49"/>
          <p:cNvCxnSpPr>
            <a:stCxn id="48" idx="6"/>
          </p:cNvCxnSpPr>
          <p:nvPr/>
        </p:nvCxnSpPr>
        <p:spPr>
          <a:xfrm>
            <a:off x="6804248" y="3356992"/>
            <a:ext cx="12961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6588224" y="3068960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cs-CZ" sz="1200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7956376" y="3068960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</a:t>
            </a:r>
            <a:endParaRPr lang="cs-CZ" sz="1200" dirty="0"/>
          </a:p>
        </p:txBody>
      </p:sp>
      <p:grpSp>
        <p:nvGrpSpPr>
          <p:cNvPr id="66" name="Skupina 65"/>
          <p:cNvGrpSpPr/>
          <p:nvPr/>
        </p:nvGrpSpPr>
        <p:grpSpPr>
          <a:xfrm>
            <a:off x="6444208" y="3717032"/>
            <a:ext cx="2016224" cy="144016"/>
            <a:chOff x="6444208" y="3717032"/>
            <a:chExt cx="2016224" cy="144016"/>
          </a:xfrm>
        </p:grpSpPr>
        <p:cxnSp>
          <p:nvCxnSpPr>
            <p:cNvPr id="55" name="Přímá spojnice 54"/>
            <p:cNvCxnSpPr/>
            <p:nvPr/>
          </p:nvCxnSpPr>
          <p:spPr>
            <a:xfrm>
              <a:off x="6444208" y="3789040"/>
              <a:ext cx="20162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Přímá spojnice 55"/>
            <p:cNvCxnSpPr/>
            <p:nvPr/>
          </p:nvCxnSpPr>
          <p:spPr>
            <a:xfrm>
              <a:off x="7164288" y="3717032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Ovál 57"/>
          <p:cNvSpPr/>
          <p:nvPr/>
        </p:nvSpPr>
        <p:spPr>
          <a:xfrm>
            <a:off x="7092280" y="3717032"/>
            <a:ext cx="144016" cy="144016"/>
          </a:xfrm>
          <a:prstGeom prst="ellipse">
            <a:avLst/>
          </a:prstGeom>
          <a:solidFill>
            <a:srgbClr val="FF0000"/>
          </a:solidFill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7236296" y="3789040"/>
            <a:ext cx="1296144" cy="0"/>
          </a:xfrm>
          <a:prstGeom prst="line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7020272" y="35010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cs-CZ" sz="1200" dirty="0"/>
          </a:p>
        </p:txBody>
      </p:sp>
      <p:grpSp>
        <p:nvGrpSpPr>
          <p:cNvPr id="70" name="Skupina 69"/>
          <p:cNvGrpSpPr/>
          <p:nvPr/>
        </p:nvGrpSpPr>
        <p:grpSpPr>
          <a:xfrm>
            <a:off x="6444208" y="4149080"/>
            <a:ext cx="2016224" cy="144016"/>
            <a:chOff x="6444208" y="3717032"/>
            <a:chExt cx="2016224" cy="144016"/>
          </a:xfrm>
        </p:grpSpPr>
        <p:cxnSp>
          <p:nvCxnSpPr>
            <p:cNvPr id="71" name="Přímá spojnice 70"/>
            <p:cNvCxnSpPr/>
            <p:nvPr/>
          </p:nvCxnSpPr>
          <p:spPr>
            <a:xfrm>
              <a:off x="6444208" y="3789040"/>
              <a:ext cx="20162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nice 71"/>
            <p:cNvCxnSpPr/>
            <p:nvPr/>
          </p:nvCxnSpPr>
          <p:spPr>
            <a:xfrm>
              <a:off x="7164288" y="3717032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Ovál 72"/>
          <p:cNvSpPr/>
          <p:nvPr/>
        </p:nvSpPr>
        <p:spPr>
          <a:xfrm>
            <a:off x="7092280" y="4149080"/>
            <a:ext cx="144016" cy="144016"/>
          </a:xfrm>
          <a:prstGeom prst="ellipse">
            <a:avLst/>
          </a:prstGeom>
          <a:noFill/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74" name="Přímá spojnice 73"/>
          <p:cNvCxnSpPr/>
          <p:nvPr/>
        </p:nvCxnSpPr>
        <p:spPr>
          <a:xfrm>
            <a:off x="7236296" y="4221088"/>
            <a:ext cx="1296144" cy="0"/>
          </a:xfrm>
          <a:prstGeom prst="line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7020272" y="3933056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cs-CZ" sz="1200" dirty="0"/>
          </a:p>
        </p:txBody>
      </p:sp>
      <p:grpSp>
        <p:nvGrpSpPr>
          <p:cNvPr id="94" name="Skupina 93"/>
          <p:cNvGrpSpPr/>
          <p:nvPr/>
        </p:nvGrpSpPr>
        <p:grpSpPr>
          <a:xfrm>
            <a:off x="6444208" y="4581128"/>
            <a:ext cx="2016224" cy="144016"/>
            <a:chOff x="6444208" y="4581128"/>
            <a:chExt cx="2016224" cy="144016"/>
          </a:xfrm>
        </p:grpSpPr>
        <p:cxnSp>
          <p:nvCxnSpPr>
            <p:cNvPr id="92" name="Přímá spojnice 91"/>
            <p:cNvCxnSpPr/>
            <p:nvPr/>
          </p:nvCxnSpPr>
          <p:spPr>
            <a:xfrm>
              <a:off x="6444208" y="4653136"/>
              <a:ext cx="20162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Přímá spojnice 92"/>
            <p:cNvCxnSpPr/>
            <p:nvPr/>
          </p:nvCxnSpPr>
          <p:spPr>
            <a:xfrm>
              <a:off x="7740352" y="4581128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Ovál 84"/>
          <p:cNvSpPr/>
          <p:nvPr/>
        </p:nvSpPr>
        <p:spPr>
          <a:xfrm>
            <a:off x="7668344" y="4581128"/>
            <a:ext cx="144016" cy="144016"/>
          </a:xfrm>
          <a:prstGeom prst="ellipse">
            <a:avLst/>
          </a:prstGeom>
          <a:solidFill>
            <a:srgbClr val="FF0000"/>
          </a:solidFill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86" name="Přímá spojnice 85"/>
          <p:cNvCxnSpPr>
            <a:stCxn id="85" idx="2"/>
          </p:cNvCxnSpPr>
          <p:nvPr/>
        </p:nvCxnSpPr>
        <p:spPr>
          <a:xfrm flipH="1">
            <a:off x="6372200" y="4653136"/>
            <a:ext cx="1296144" cy="0"/>
          </a:xfrm>
          <a:prstGeom prst="line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ovéPole 86"/>
          <p:cNvSpPr txBox="1"/>
          <p:nvPr/>
        </p:nvSpPr>
        <p:spPr>
          <a:xfrm>
            <a:off x="7596336" y="4365104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cs-CZ" sz="1200" dirty="0"/>
          </a:p>
        </p:txBody>
      </p:sp>
      <p:grpSp>
        <p:nvGrpSpPr>
          <p:cNvPr id="95" name="Skupina 94"/>
          <p:cNvGrpSpPr/>
          <p:nvPr/>
        </p:nvGrpSpPr>
        <p:grpSpPr>
          <a:xfrm>
            <a:off x="6444208" y="5013176"/>
            <a:ext cx="2016224" cy="144016"/>
            <a:chOff x="6444208" y="4581128"/>
            <a:chExt cx="2016224" cy="144016"/>
          </a:xfrm>
        </p:grpSpPr>
        <p:cxnSp>
          <p:nvCxnSpPr>
            <p:cNvPr id="96" name="Přímá spojnice 95"/>
            <p:cNvCxnSpPr/>
            <p:nvPr/>
          </p:nvCxnSpPr>
          <p:spPr>
            <a:xfrm>
              <a:off x="6444208" y="4653136"/>
              <a:ext cx="201622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Přímá spojnice 96"/>
            <p:cNvCxnSpPr/>
            <p:nvPr/>
          </p:nvCxnSpPr>
          <p:spPr>
            <a:xfrm>
              <a:off x="7740352" y="4581128"/>
              <a:ext cx="0" cy="14401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Ovál 97"/>
          <p:cNvSpPr/>
          <p:nvPr/>
        </p:nvSpPr>
        <p:spPr>
          <a:xfrm>
            <a:off x="7668344" y="5013176"/>
            <a:ext cx="144016" cy="144016"/>
          </a:xfrm>
          <a:prstGeom prst="ellipse">
            <a:avLst/>
          </a:prstGeom>
          <a:noFill/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99" name="Přímá spojnice 98"/>
          <p:cNvCxnSpPr>
            <a:stCxn id="98" idx="2"/>
          </p:cNvCxnSpPr>
          <p:nvPr/>
        </p:nvCxnSpPr>
        <p:spPr>
          <a:xfrm flipH="1">
            <a:off x="6372200" y="5085184"/>
            <a:ext cx="1296144" cy="0"/>
          </a:xfrm>
          <a:prstGeom prst="line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ovéPole 99"/>
          <p:cNvSpPr txBox="1"/>
          <p:nvPr/>
        </p:nvSpPr>
        <p:spPr>
          <a:xfrm>
            <a:off x="7596336" y="4797152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</a:t>
            </a:r>
            <a:endParaRPr lang="cs-CZ" sz="1200" dirty="0"/>
          </a:p>
        </p:txBody>
      </p:sp>
      <p:cxnSp>
        <p:nvCxnSpPr>
          <p:cNvPr id="65" name="Přímá spojnice 64"/>
          <p:cNvCxnSpPr/>
          <p:nvPr/>
        </p:nvCxnSpPr>
        <p:spPr>
          <a:xfrm>
            <a:off x="6444208" y="5589240"/>
            <a:ext cx="20162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H="1">
            <a:off x="6372200" y="5589240"/>
            <a:ext cx="2088232" cy="0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7308304" y="5312241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R</a:t>
            </a:r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28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1" grpId="0"/>
      <p:bldP spid="22" grpId="0"/>
      <p:bldP spid="27" grpId="0" animBg="1"/>
      <p:bldP spid="28" grpId="0" animBg="1"/>
      <p:bldP spid="30" grpId="0"/>
      <p:bldP spid="31" grpId="0"/>
      <p:bldP spid="38" grpId="0" animBg="1"/>
      <p:bldP spid="39" grpId="0" animBg="1"/>
      <p:bldP spid="41" grpId="0"/>
      <p:bldP spid="42" grpId="0"/>
      <p:bldP spid="48" grpId="0" animBg="1"/>
      <p:bldP spid="49" grpId="0" animBg="1"/>
      <p:bldP spid="51" grpId="0"/>
      <p:bldP spid="52" grpId="0"/>
      <p:bldP spid="58" grpId="0" animBg="1"/>
      <p:bldP spid="61" grpId="0"/>
      <p:bldP spid="73" grpId="0" animBg="1"/>
      <p:bldP spid="75" grpId="0"/>
      <p:bldP spid="85" grpId="0" animBg="1"/>
      <p:bldP spid="87" grpId="0"/>
      <p:bldP spid="98" grpId="0" animBg="1"/>
      <p:bldP spid="100" grpId="0"/>
      <p:bldP spid="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5256584"/>
          </a:xfrm>
        </p:spPr>
        <p:txBody>
          <a:bodyPr lIns="36000">
            <a:normAutofit/>
          </a:bodyPr>
          <a:lstStyle/>
          <a:p>
            <a:pPr marL="109728" indent="0">
              <a:buNone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značíme: 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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</a:p>
          <a:p>
            <a:pPr marL="109728" indent="0">
              <a:buNone/>
            </a:pPr>
            <a:r>
              <a:rPr lang="cs-CZ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 sjednocení intervalů A, B patří všechna reálná čísla, které </a:t>
            </a:r>
            <a:r>
              <a:rPr lang="cs-CZ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patří alespoň do jednoho z intervalů A, B</a:t>
            </a:r>
            <a:r>
              <a:rPr lang="cs-CZ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Sjednocen</a:t>
            </a:r>
            <a:r>
              <a:rPr lang="cs-CZ" dirty="0" smtClean="0"/>
              <a:t>í intervalů A, B</a:t>
            </a:r>
            <a:endParaRPr lang="cs-CZ" baseline="30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703712" y="278092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= ( -3; 2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372200" y="290578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= ( 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0; +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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)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2407568" y="3958213"/>
            <a:ext cx="59046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055640" y="3310141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079976" y="3310141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783832" y="3454157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055640" y="3310133"/>
            <a:ext cx="3024336" cy="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4792216" y="3454157"/>
            <a:ext cx="3596208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23"/>
          <p:cNvSpPr/>
          <p:nvPr/>
        </p:nvSpPr>
        <p:spPr>
          <a:xfrm>
            <a:off x="2983632" y="3238133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4711840" y="3390533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6007984" y="3238133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nice 31"/>
          <p:cNvCxnSpPr/>
          <p:nvPr/>
        </p:nvCxnSpPr>
        <p:spPr>
          <a:xfrm>
            <a:off x="3127640" y="3958213"/>
            <a:ext cx="5332792" cy="0"/>
          </a:xfrm>
          <a:prstGeom prst="line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ál 35"/>
          <p:cNvSpPr/>
          <p:nvPr/>
        </p:nvSpPr>
        <p:spPr>
          <a:xfrm>
            <a:off x="2980370" y="3896674"/>
            <a:ext cx="144000" cy="144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4209864" y="4129916"/>
            <a:ext cx="281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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( -3;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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707904" y="479715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 = </a:t>
            </a:r>
            <a:r>
              <a:rPr lang="cs-CZ" sz="2800" b="1" dirty="0">
                <a:sym typeface="Symbol"/>
              </a:rPr>
              <a:t>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1; 6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228184" y="4941168"/>
            <a:ext cx="2156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800" b="1" dirty="0">
                <a:sym typeface="Symbol"/>
              </a:rPr>
              <a:t>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2,5; 10 )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0" name="Přímá spojnice 39"/>
          <p:cNvCxnSpPr/>
          <p:nvPr/>
        </p:nvCxnSpPr>
        <p:spPr>
          <a:xfrm>
            <a:off x="2411760" y="5974437"/>
            <a:ext cx="59046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3059832" y="5326365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6084168" y="5326365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211960" y="5470381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3059832" y="5326357"/>
            <a:ext cx="3024336" cy="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4211960" y="5470381"/>
            <a:ext cx="3096344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ál 45"/>
          <p:cNvSpPr/>
          <p:nvPr/>
        </p:nvSpPr>
        <p:spPr>
          <a:xfrm>
            <a:off x="2987824" y="52543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4139952" y="54067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6012176" y="52543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Přímá spojnice 48"/>
          <p:cNvCxnSpPr/>
          <p:nvPr/>
        </p:nvCxnSpPr>
        <p:spPr>
          <a:xfrm>
            <a:off x="3131832" y="5974437"/>
            <a:ext cx="410448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ál 49"/>
          <p:cNvSpPr/>
          <p:nvPr/>
        </p:nvSpPr>
        <p:spPr>
          <a:xfrm>
            <a:off x="2984562" y="5912898"/>
            <a:ext cx="144000" cy="144000"/>
          </a:xfrm>
          <a:prstGeom prst="ellipse">
            <a:avLst/>
          </a:prstGeom>
          <a:solidFill>
            <a:srgbClr val="FF0000"/>
          </a:solidFill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214056" y="6218148"/>
            <a:ext cx="281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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</a:t>
            </a:r>
            <a:r>
              <a:rPr lang="cs-CZ" sz="2800" b="1" dirty="0">
                <a:solidFill>
                  <a:srgbClr val="FF0000"/>
                </a:solidFill>
                <a:sym typeface="Symbol"/>
              </a:rPr>
              <a:t>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1; 10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4" name="Přímá spojnice 53"/>
          <p:cNvCxnSpPr/>
          <p:nvPr/>
        </p:nvCxnSpPr>
        <p:spPr>
          <a:xfrm>
            <a:off x="7308304" y="5464388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ál 54"/>
          <p:cNvSpPr/>
          <p:nvPr/>
        </p:nvSpPr>
        <p:spPr>
          <a:xfrm>
            <a:off x="7236312" y="5392380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2910458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-3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644008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934794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2915816" y="6020707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3995936" y="6020707"/>
            <a:ext cx="499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2,5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5934794" y="6021288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7164288" y="6021288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Ovál 58"/>
          <p:cNvSpPr/>
          <p:nvPr/>
        </p:nvSpPr>
        <p:spPr>
          <a:xfrm>
            <a:off x="7229424" y="5895617"/>
            <a:ext cx="144000" cy="144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39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500"/>
                            </p:stCondLst>
                            <p:childTnLst>
                              <p:par>
                                <p:cTn id="1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9" grpId="0"/>
      <p:bldP spid="10" grpId="0"/>
      <p:bldP spid="24" grpId="0" animBg="1"/>
      <p:bldP spid="25" grpId="0" animBg="1"/>
      <p:bldP spid="26" grpId="0" animBg="1"/>
      <p:bldP spid="36" grpId="0" animBg="1"/>
      <p:bldP spid="37" grpId="0"/>
      <p:bldP spid="38" grpId="0"/>
      <p:bldP spid="39" grpId="0"/>
      <p:bldP spid="46" grpId="0" animBg="1"/>
      <p:bldP spid="47" grpId="0" animBg="1"/>
      <p:bldP spid="48" grpId="0" animBg="1"/>
      <p:bldP spid="50" grpId="0" animBg="1"/>
      <p:bldP spid="51" grpId="0"/>
      <p:bldP spid="55" grpId="0" animBg="1"/>
      <p:bldP spid="34" grpId="0"/>
      <p:bldP spid="35" grpId="0"/>
      <p:bldP spid="52" grpId="0"/>
      <p:bldP spid="53" grpId="0"/>
      <p:bldP spid="56" grpId="0"/>
      <p:bldP spid="57" grpId="0"/>
      <p:bldP spid="58" grpId="0"/>
      <p:bldP spid="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5256584"/>
          </a:xfrm>
        </p:spPr>
        <p:txBody>
          <a:bodyPr lIns="36000">
            <a:normAutofit/>
          </a:bodyPr>
          <a:lstStyle/>
          <a:p>
            <a:pPr marL="109728" indent="0">
              <a:buNone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značíme: 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</a:p>
          <a:p>
            <a:pPr marL="109728" indent="0">
              <a:buNone/>
            </a:pPr>
            <a:r>
              <a:rPr lang="cs-CZ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Průnik intervalů A, B obsahuje všechna reálná čísla, která </a:t>
            </a:r>
            <a:r>
              <a:rPr lang="cs-CZ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patří do intervalu A </a:t>
            </a:r>
            <a:r>
              <a:rPr lang="cs-CZ" sz="2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zároveň do intervalu B</a:t>
            </a:r>
            <a:r>
              <a:rPr lang="cs-CZ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Průnik intervalů A, B</a:t>
            </a:r>
            <a:endParaRPr lang="cs-CZ" baseline="30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703712" y="278092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= ( -3; 2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372200" y="290578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= ( 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0; +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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)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2407568" y="3958213"/>
            <a:ext cx="59046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055640" y="3310141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079976" y="3310141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783832" y="3454157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055640" y="3310133"/>
            <a:ext cx="3024336" cy="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4792216" y="3454157"/>
            <a:ext cx="3596208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23"/>
          <p:cNvSpPr/>
          <p:nvPr/>
        </p:nvSpPr>
        <p:spPr>
          <a:xfrm>
            <a:off x="2983632" y="3238133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4711840" y="3390533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6007984" y="3238133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nice 31"/>
          <p:cNvCxnSpPr/>
          <p:nvPr/>
        </p:nvCxnSpPr>
        <p:spPr>
          <a:xfrm>
            <a:off x="4860032" y="3958213"/>
            <a:ext cx="1147952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ál 35"/>
          <p:cNvSpPr/>
          <p:nvPr/>
        </p:nvSpPr>
        <p:spPr>
          <a:xfrm>
            <a:off x="4716032" y="3896674"/>
            <a:ext cx="144000" cy="144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4209864" y="4129916"/>
            <a:ext cx="281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 = ( 0; 2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707904" y="479715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 = </a:t>
            </a:r>
            <a:r>
              <a:rPr lang="cs-CZ" sz="2800" b="1" dirty="0">
                <a:sym typeface="Symbol"/>
              </a:rPr>
              <a:t>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1; 6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228184" y="4941168"/>
            <a:ext cx="2156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800" b="1" dirty="0">
                <a:sym typeface="Symbol"/>
              </a:rPr>
              <a:t>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2,5; 10 )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0" name="Přímá spojnice 39"/>
          <p:cNvCxnSpPr/>
          <p:nvPr/>
        </p:nvCxnSpPr>
        <p:spPr>
          <a:xfrm>
            <a:off x="2411760" y="5974437"/>
            <a:ext cx="59046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3059832" y="5326365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6084168" y="5326365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211960" y="5470381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3059832" y="5326357"/>
            <a:ext cx="3024336" cy="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4211960" y="5470381"/>
            <a:ext cx="3096344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ál 45"/>
          <p:cNvSpPr/>
          <p:nvPr/>
        </p:nvSpPr>
        <p:spPr>
          <a:xfrm>
            <a:off x="2987824" y="52543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4139952" y="54067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6012176" y="52543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Přímá spojnice 48"/>
          <p:cNvCxnSpPr/>
          <p:nvPr/>
        </p:nvCxnSpPr>
        <p:spPr>
          <a:xfrm>
            <a:off x="4283952" y="5974437"/>
            <a:ext cx="1724032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ál 49"/>
          <p:cNvSpPr/>
          <p:nvPr/>
        </p:nvSpPr>
        <p:spPr>
          <a:xfrm>
            <a:off x="4139968" y="5912898"/>
            <a:ext cx="144000" cy="144000"/>
          </a:xfrm>
          <a:prstGeom prst="ellipse">
            <a:avLst/>
          </a:prstGeom>
          <a:solidFill>
            <a:srgbClr val="FF0000"/>
          </a:solidFill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214056" y="6218148"/>
            <a:ext cx="281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 = </a:t>
            </a:r>
            <a:r>
              <a:rPr lang="cs-CZ" sz="2800" b="1" dirty="0">
                <a:solidFill>
                  <a:srgbClr val="FF0000"/>
                </a:solidFill>
                <a:sym typeface="Symbol"/>
              </a:rPr>
              <a:t>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2,5; 6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4" name="Přímá spojnice 53"/>
          <p:cNvCxnSpPr/>
          <p:nvPr/>
        </p:nvCxnSpPr>
        <p:spPr>
          <a:xfrm>
            <a:off x="7308304" y="5464388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ál 54"/>
          <p:cNvSpPr/>
          <p:nvPr/>
        </p:nvSpPr>
        <p:spPr>
          <a:xfrm>
            <a:off x="7236312" y="5392380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2910458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-3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644008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934794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2915816" y="6020707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3995936" y="6020707"/>
            <a:ext cx="499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2,5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5934794" y="6021288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7164288" y="6021288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Ovál 58"/>
          <p:cNvSpPr/>
          <p:nvPr/>
        </p:nvSpPr>
        <p:spPr>
          <a:xfrm>
            <a:off x="6012160" y="3886221"/>
            <a:ext cx="144000" cy="144000"/>
          </a:xfrm>
          <a:prstGeom prst="ellipse">
            <a:avLst/>
          </a:prstGeom>
          <a:solidFill>
            <a:srgbClr val="FF0000"/>
          </a:solidFill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60" name="Ovál 59"/>
          <p:cNvSpPr/>
          <p:nvPr/>
        </p:nvSpPr>
        <p:spPr>
          <a:xfrm>
            <a:off x="6006145" y="5910365"/>
            <a:ext cx="144000" cy="144000"/>
          </a:xfrm>
          <a:prstGeom prst="ellipse">
            <a:avLst/>
          </a:prstGeom>
          <a:solidFill>
            <a:srgbClr val="FF0000"/>
          </a:solidFill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52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500"/>
                            </p:stCondLst>
                            <p:childTnLst>
                              <p:par>
                                <p:cTn id="1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500"/>
                            </p:stCondLst>
                            <p:childTnLst>
                              <p:par>
                                <p:cTn id="1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500"/>
                            </p:stCondLst>
                            <p:childTnLst>
                              <p:par>
                                <p:cTn id="1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/>
      <p:bldP spid="10" grpId="0"/>
      <p:bldP spid="24" grpId="0" animBg="1"/>
      <p:bldP spid="25" grpId="0" animBg="1"/>
      <p:bldP spid="26" grpId="0" animBg="1"/>
      <p:bldP spid="36" grpId="0" animBg="1"/>
      <p:bldP spid="37" grpId="0"/>
      <p:bldP spid="38" grpId="0"/>
      <p:bldP spid="39" grpId="0"/>
      <p:bldP spid="46" grpId="0" animBg="1"/>
      <p:bldP spid="47" grpId="0" animBg="1"/>
      <p:bldP spid="48" grpId="0" animBg="1"/>
      <p:bldP spid="50" grpId="0" animBg="1"/>
      <p:bldP spid="51" grpId="0"/>
      <p:bldP spid="55" grpId="0" animBg="1"/>
      <p:bldP spid="34" grpId="0"/>
      <p:bldP spid="35" grpId="0"/>
      <p:bldP spid="52" grpId="0"/>
      <p:bldP spid="53" grpId="0"/>
      <p:bldP spid="56" grpId="0"/>
      <p:bldP spid="57" grpId="0"/>
      <p:bldP spid="58" grpId="0"/>
      <p:bldP spid="59" grpId="0" animBg="1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5256584"/>
          </a:xfrm>
        </p:spPr>
        <p:txBody>
          <a:bodyPr lIns="36000">
            <a:normAutofit/>
          </a:bodyPr>
          <a:lstStyle/>
          <a:p>
            <a:pPr marL="109728" indent="0">
              <a:buNone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značíme: 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-</a:t>
            </a:r>
            <a:r>
              <a:rPr lang="cs-CZ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</a:p>
          <a:p>
            <a:pPr marL="109728" indent="0">
              <a:buNone/>
            </a:pPr>
            <a:r>
              <a:rPr lang="cs-CZ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Rozdíl intervalů A - B obsahuje všechna reálná čísla, která </a:t>
            </a:r>
            <a:r>
              <a:rPr lang="cs-CZ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patří do intervalu A </a:t>
            </a:r>
            <a:r>
              <a:rPr lang="cs-CZ" sz="2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zároveň nepatří do B</a:t>
            </a:r>
            <a:r>
              <a:rPr lang="cs-CZ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cs-CZ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 intervalů A - B</a:t>
            </a:r>
            <a:endParaRPr lang="cs-CZ" baseline="30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703712" y="278092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= ( -3; 2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372200" y="2905780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= ( 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0; +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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)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2407568" y="3958213"/>
            <a:ext cx="59046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055640" y="3310141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079976" y="3310141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783832" y="3454157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055640" y="3310133"/>
            <a:ext cx="3024336" cy="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4792216" y="3454157"/>
            <a:ext cx="3596208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ál 23"/>
          <p:cNvSpPr/>
          <p:nvPr/>
        </p:nvSpPr>
        <p:spPr>
          <a:xfrm>
            <a:off x="2983632" y="3238133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4711840" y="3390533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/>
          <p:cNvSpPr/>
          <p:nvPr/>
        </p:nvSpPr>
        <p:spPr>
          <a:xfrm>
            <a:off x="6007984" y="3238133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2" name="Přímá spojnice 31"/>
          <p:cNvCxnSpPr/>
          <p:nvPr/>
        </p:nvCxnSpPr>
        <p:spPr>
          <a:xfrm>
            <a:off x="3131824" y="3958213"/>
            <a:ext cx="1580016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ál 35"/>
          <p:cNvSpPr/>
          <p:nvPr/>
        </p:nvSpPr>
        <p:spPr>
          <a:xfrm>
            <a:off x="2987824" y="3896674"/>
            <a:ext cx="144000" cy="144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4209864" y="4129916"/>
            <a:ext cx="281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-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 = ( -3; 0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707904" y="4797152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 = </a:t>
            </a:r>
            <a:r>
              <a:rPr lang="cs-CZ" sz="2800" b="1" dirty="0">
                <a:sym typeface="Symbol"/>
              </a:rPr>
              <a:t>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1; 6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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228184" y="4941168"/>
            <a:ext cx="2156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800" b="1" dirty="0">
                <a:sym typeface="Symbol"/>
              </a:rPr>
              <a:t></a:t>
            </a:r>
            <a:r>
              <a:rPr lang="cs-CZ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2,5; 10 )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0" name="Přímá spojnice 39"/>
          <p:cNvCxnSpPr/>
          <p:nvPr/>
        </p:nvCxnSpPr>
        <p:spPr>
          <a:xfrm>
            <a:off x="2411760" y="5974437"/>
            <a:ext cx="59046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3059832" y="5326365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6084168" y="5326365"/>
            <a:ext cx="0" cy="7200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211960" y="5470381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3059832" y="5326357"/>
            <a:ext cx="3024336" cy="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4211960" y="5470381"/>
            <a:ext cx="3096344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ál 45"/>
          <p:cNvSpPr/>
          <p:nvPr/>
        </p:nvSpPr>
        <p:spPr>
          <a:xfrm>
            <a:off x="2987824" y="52543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46"/>
          <p:cNvSpPr/>
          <p:nvPr/>
        </p:nvSpPr>
        <p:spPr>
          <a:xfrm>
            <a:off x="4139952" y="54067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>
            <a:off x="6012176" y="5254357"/>
            <a:ext cx="144000" cy="144000"/>
          </a:xfrm>
          <a:prstGeom prst="ellipse">
            <a:avLst/>
          </a:prstGeom>
          <a:solidFill>
            <a:schemeClr val="tx1"/>
          </a:soli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Přímá spojnice 48"/>
          <p:cNvCxnSpPr/>
          <p:nvPr/>
        </p:nvCxnSpPr>
        <p:spPr>
          <a:xfrm>
            <a:off x="6156176" y="5974437"/>
            <a:ext cx="1080120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ál 49"/>
          <p:cNvSpPr/>
          <p:nvPr/>
        </p:nvSpPr>
        <p:spPr>
          <a:xfrm>
            <a:off x="6012176" y="5912898"/>
            <a:ext cx="144000" cy="144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214056" y="6218148"/>
            <a:ext cx="2810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-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 =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6; 10 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4" name="Přímá spojnice 53"/>
          <p:cNvCxnSpPr/>
          <p:nvPr/>
        </p:nvCxnSpPr>
        <p:spPr>
          <a:xfrm>
            <a:off x="7308304" y="5464388"/>
            <a:ext cx="0" cy="5760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ál 54"/>
          <p:cNvSpPr/>
          <p:nvPr/>
        </p:nvSpPr>
        <p:spPr>
          <a:xfrm>
            <a:off x="7236312" y="5392380"/>
            <a:ext cx="144000" cy="144000"/>
          </a:xfrm>
          <a:prstGeom prst="ellipse">
            <a:avLst/>
          </a:prstGeom>
          <a:noFill/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2910458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-3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644008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5934794" y="4005064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2915816" y="6020707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3995936" y="6020707"/>
            <a:ext cx="499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2,5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5934794" y="6021288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7164288" y="6021288"/>
            <a:ext cx="3653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Ovál 58"/>
          <p:cNvSpPr/>
          <p:nvPr/>
        </p:nvSpPr>
        <p:spPr>
          <a:xfrm>
            <a:off x="4716016" y="3886221"/>
            <a:ext cx="144000" cy="144000"/>
          </a:xfrm>
          <a:prstGeom prst="ellipse">
            <a:avLst/>
          </a:prstGeom>
          <a:solidFill>
            <a:srgbClr val="FF0000"/>
          </a:solidFill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60" name="Ovál 59"/>
          <p:cNvSpPr/>
          <p:nvPr/>
        </p:nvSpPr>
        <p:spPr>
          <a:xfrm>
            <a:off x="7236296" y="5910365"/>
            <a:ext cx="144000" cy="14400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81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500"/>
                            </p:stCondLst>
                            <p:childTnLst>
                              <p:par>
                                <p:cTn id="1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500"/>
                            </p:stCondLst>
                            <p:childTnLst>
                              <p:par>
                                <p:cTn id="1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2500"/>
                            </p:stCondLst>
                            <p:childTnLst>
                              <p:par>
                                <p:cTn id="1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9" grpId="0" uiExpand="1"/>
      <p:bldP spid="10" grpId="0" uiExpand="1"/>
      <p:bldP spid="24" grpId="0" uiExpand="1" animBg="1"/>
      <p:bldP spid="25" grpId="0" animBg="1"/>
      <p:bldP spid="26" grpId="0" uiExpand="1" animBg="1"/>
      <p:bldP spid="36" grpId="0" animBg="1"/>
      <p:bldP spid="37" grpId="0"/>
      <p:bldP spid="38" grpId="0"/>
      <p:bldP spid="39" grpId="0"/>
      <p:bldP spid="46" grpId="0" animBg="1"/>
      <p:bldP spid="47" grpId="0" animBg="1"/>
      <p:bldP spid="48" grpId="0" animBg="1"/>
      <p:bldP spid="50" grpId="0" animBg="1"/>
      <p:bldP spid="51" grpId="0"/>
      <p:bldP spid="55" grpId="0" animBg="1"/>
      <p:bldP spid="34" grpId="0" uiExpand="1"/>
      <p:bldP spid="35" grpId="0"/>
      <p:bldP spid="52" grpId="0" uiExpand="1"/>
      <p:bldP spid="53" grpId="0"/>
      <p:bldP spid="56" grpId="0"/>
      <p:bldP spid="57" grpId="0"/>
      <p:bldP spid="58" grpId="0"/>
      <p:bldP spid="59" grpId="0" animBg="1"/>
      <p:bldP spid="6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669</TotalTime>
  <Words>738</Words>
  <Application>Microsoft Office PowerPoint</Application>
  <PresentationFormat>Předvádění na obrazovce (4:3)</PresentationFormat>
  <Paragraphs>176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Shluk</vt:lpstr>
      <vt:lpstr>Motiv systému Office</vt:lpstr>
      <vt:lpstr>Prezentace aplikace PowerPoint</vt:lpstr>
      <vt:lpstr>Intervaly</vt:lpstr>
      <vt:lpstr>Základní dovednosti / znalosti</vt:lpstr>
      <vt:lpstr>Definice intervalu</vt:lpstr>
      <vt:lpstr>Symbolika</vt:lpstr>
      <vt:lpstr>Značení intervalů</vt:lpstr>
      <vt:lpstr>Sjednocení intervalů A, B</vt:lpstr>
      <vt:lpstr>Průnik intervalů A, B</vt:lpstr>
      <vt:lpstr>Rozdíl intervalů A - B</vt:lpstr>
      <vt:lpstr>Rozdíl intervalů B - A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Vektory</dc:title>
  <dc:creator>Smoking</dc:creator>
  <cp:lastModifiedBy>administrator</cp:lastModifiedBy>
  <cp:revision>103</cp:revision>
  <dcterms:created xsi:type="dcterms:W3CDTF">2014-02-11T19:59:28Z</dcterms:created>
  <dcterms:modified xsi:type="dcterms:W3CDTF">2014-05-26T06:14:46Z</dcterms:modified>
</cp:coreProperties>
</file>