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DB1C5-142C-4E1D-AF7F-FAA0F53850FB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FA4A51-4F58-4E2E-8FBD-8E4101FCDFC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upload.wikimedia.org/wikipedia/commons/4/40/L-Tyrosin_-_L-Tyrosine.svg" TargetMode="External"/><Relationship Id="rId1" Type="http://schemas.openxmlformats.org/officeDocument/2006/relationships/slideLayout" Target="../slideLayouts/slideLayout3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064896" cy="5616624"/>
          </a:xfrm>
        </p:spPr>
        <p:txBody>
          <a:bodyPr>
            <a:normAutofit/>
          </a:bodyPr>
          <a:lstStyle/>
          <a:p>
            <a:r>
              <a:rPr lang="cs-CZ" dirty="0" smtClean="0"/>
              <a:t>Bílkoviny (proteiny)- cca 15% denního příjmu potravin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vysokomolekulární látky vystavěné z </a:t>
            </a:r>
          </a:p>
          <a:p>
            <a:r>
              <a:rPr lang="cs-CZ" dirty="0" smtClean="0"/>
              <a:t>  aminokyselin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základní stavební látka živé hmoty- těch je </a:t>
            </a:r>
          </a:p>
          <a:p>
            <a:r>
              <a:rPr lang="cs-CZ" dirty="0"/>
              <a:t> </a:t>
            </a:r>
            <a:r>
              <a:rPr lang="cs-CZ" dirty="0" smtClean="0"/>
              <a:t>   celkem 700 druhů (20 základních)- z nich</a:t>
            </a:r>
          </a:p>
          <a:p>
            <a:r>
              <a:rPr lang="cs-CZ" dirty="0"/>
              <a:t> </a:t>
            </a:r>
            <a:r>
              <a:rPr lang="cs-CZ" dirty="0" smtClean="0"/>
              <a:t>   lze syntetizovat tisíce bílkovin</a:t>
            </a:r>
          </a:p>
          <a:p>
            <a:r>
              <a:rPr lang="cs-CZ" u="sng" dirty="0" smtClean="0"/>
              <a:t>Můžeme je rozdělit na: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 smtClean="0"/>
              <a:t>Strukturální- součást vlasů, nehtů, vazů, šlach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 smtClean="0"/>
              <a:t>Pohybové- svalový aktin a </a:t>
            </a:r>
            <a:r>
              <a:rPr lang="cs-CZ" dirty="0" err="1" smtClean="0"/>
              <a:t>myosin</a:t>
            </a: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 smtClean="0"/>
              <a:t>Katalytické- enzymy a hormony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 smtClean="0"/>
              <a:t>Transportní- např. hemoglobin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 smtClean="0"/>
              <a:t>Imunitní- protilátky, imunoglobuliny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048" y="188640"/>
            <a:ext cx="7175351" cy="1008112"/>
          </a:xfrm>
        </p:spPr>
        <p:txBody>
          <a:bodyPr/>
          <a:lstStyle/>
          <a:p>
            <a:pPr marL="182880" indent="0">
              <a:buNone/>
            </a:pPr>
            <a:r>
              <a:rPr lang="cs-CZ" sz="3600" dirty="0" smtClean="0"/>
              <a:t>Biochemie ve výživě- bílkoviny</a:t>
            </a:r>
            <a:endParaRPr lang="cs-CZ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46556"/>
            <a:ext cx="2579737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70"/>
          <a:stretch/>
        </p:blipFill>
        <p:spPr bwMode="auto">
          <a:xfrm>
            <a:off x="6869649" y="3861048"/>
            <a:ext cx="20955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633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720080"/>
          </a:xfrm>
        </p:spPr>
        <p:txBody>
          <a:bodyPr/>
          <a:lstStyle/>
          <a:p>
            <a:pPr algn="ctr"/>
            <a:r>
              <a:rPr lang="cs-CZ" dirty="0" smtClean="0"/>
              <a:t>Aminokyseliny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l"/>
            <a:r>
              <a:rPr lang="cs-CZ" b="1" u="sng" dirty="0" smtClean="0"/>
              <a:t>Aminokyseliny (AMK):</a:t>
            </a:r>
          </a:p>
          <a:p>
            <a:pPr algn="l"/>
            <a:r>
              <a:rPr lang="cs-CZ" dirty="0" smtClean="0"/>
              <a:t>Sloučeniny obsahující NH2 aminovou skupinu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u="sng" dirty="0" smtClean="0"/>
              <a:t>Neesenciální</a:t>
            </a:r>
            <a:r>
              <a:rPr lang="cs-CZ" dirty="0" smtClean="0"/>
              <a:t>- tělo si je umí vyrobit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u="sng" dirty="0" err="1" smtClean="0"/>
              <a:t>Poloesenciální</a:t>
            </a:r>
            <a:r>
              <a:rPr lang="cs-CZ" dirty="0" smtClean="0"/>
              <a:t>- jsou potřebné jen v dětství,</a:t>
            </a:r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           příjem z masa -2x( arginin, histidin)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u="sng" dirty="0" smtClean="0"/>
              <a:t>Esenciální</a:t>
            </a:r>
            <a:r>
              <a:rPr lang="cs-CZ" dirty="0" smtClean="0"/>
              <a:t>- tělo si je neumí vyrobit, musíme je dodat potravou</a:t>
            </a:r>
          </a:p>
          <a:p>
            <a:pPr algn="l"/>
            <a:r>
              <a:rPr lang="cs-CZ" dirty="0" smtClean="0"/>
              <a:t>          tzv. větvené aminokyseliny (BCAA)- valin, leucin, </a:t>
            </a:r>
            <a:r>
              <a:rPr lang="cs-CZ" dirty="0" err="1" smtClean="0"/>
              <a:t>isoleucin</a:t>
            </a:r>
            <a:endParaRPr lang="cs-CZ" dirty="0" smtClean="0"/>
          </a:p>
          <a:p>
            <a:pPr algn="l"/>
            <a:r>
              <a:rPr lang="cs-CZ" dirty="0"/>
              <a:t> </a:t>
            </a:r>
            <a:r>
              <a:rPr lang="cs-CZ" dirty="0" smtClean="0"/>
              <a:t>         + </a:t>
            </a:r>
            <a:r>
              <a:rPr lang="cs-CZ" dirty="0" err="1" smtClean="0"/>
              <a:t>threonin</a:t>
            </a:r>
            <a:r>
              <a:rPr lang="cs-CZ" dirty="0" smtClean="0"/>
              <a:t>, fenylalanin, </a:t>
            </a:r>
            <a:r>
              <a:rPr lang="cs-CZ" dirty="0" err="1" smtClean="0"/>
              <a:t>methionin</a:t>
            </a:r>
            <a:r>
              <a:rPr lang="cs-CZ" dirty="0" smtClean="0"/>
              <a:t>, tryptofan, lysin – </a:t>
            </a:r>
            <a:r>
              <a:rPr lang="cs-CZ" b="1" dirty="0" smtClean="0"/>
              <a:t>celkem 8 </a:t>
            </a:r>
          </a:p>
          <a:p>
            <a:pPr algn="l"/>
            <a:r>
              <a:rPr lang="cs-CZ" u="sng" dirty="0" smtClean="0"/>
              <a:t>Podle obsahu AMK v potravinách udáváme jejich aminokyselinové skóre:</a:t>
            </a:r>
          </a:p>
          <a:p>
            <a:pPr marL="342900" indent="-342900" algn="l">
              <a:buFontTx/>
              <a:buChar char="-"/>
            </a:pPr>
            <a:r>
              <a:rPr lang="cs-CZ" u="sng" dirty="0" smtClean="0"/>
              <a:t>vysoké skóre</a:t>
            </a:r>
            <a:r>
              <a:rPr lang="cs-CZ" dirty="0" smtClean="0"/>
              <a:t>- potravina obsahuje všechny esenciální AMK- </a:t>
            </a:r>
            <a:r>
              <a:rPr lang="cs-CZ" b="1" dirty="0" smtClean="0"/>
              <a:t>100% AMK skóre má vaječný bílek</a:t>
            </a:r>
            <a:r>
              <a:rPr lang="cs-CZ" dirty="0" smtClean="0"/>
              <a:t>- ideální zastoupení všech AMK</a:t>
            </a:r>
          </a:p>
          <a:p>
            <a:pPr marL="342900" indent="-342900" algn="l">
              <a:buFontTx/>
              <a:buChar char="-"/>
            </a:pPr>
            <a:r>
              <a:rPr lang="cs-CZ" u="sng" dirty="0" smtClean="0"/>
              <a:t>nízké skóre</a:t>
            </a:r>
            <a:r>
              <a:rPr lang="cs-CZ" dirty="0" smtClean="0"/>
              <a:t>- některá aminokyselina chybí- např. u luštěnin chybí </a:t>
            </a:r>
            <a:r>
              <a:rPr lang="cs-CZ" dirty="0" err="1" smtClean="0"/>
              <a:t>methionin</a:t>
            </a:r>
            <a:r>
              <a:rPr lang="cs-CZ" dirty="0" smtClean="0"/>
              <a:t>, u obilovin lysin- proto musejí vegetariáni tyto potraviny kombinovat    </a:t>
            </a:r>
            <a:endParaRPr lang="cs-CZ" dirty="0"/>
          </a:p>
        </p:txBody>
      </p:sp>
      <p:pic>
        <p:nvPicPr>
          <p:cNvPr id="2053" name="Picture 5" descr="Thumbnail for version as of 14:45, 29 June 200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84784"/>
            <a:ext cx="266429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024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92088"/>
          </a:xfrm>
        </p:spPr>
        <p:txBody>
          <a:bodyPr/>
          <a:lstStyle/>
          <a:p>
            <a:pPr marL="0" indent="0" algn="ctr">
              <a:buNone/>
            </a:pPr>
            <a:r>
              <a:rPr lang="cs-CZ" sz="4000" dirty="0"/>
              <a:t>Biochemie ve výživě- bílkoviny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484784"/>
            <a:ext cx="8424936" cy="51309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2000" b="1" dirty="0" smtClean="0"/>
              <a:t>Řetězec do 100 spojených AMK- tzv. </a:t>
            </a:r>
            <a:r>
              <a:rPr lang="cs-CZ" sz="2000" b="1" u="sng" dirty="0" smtClean="0"/>
              <a:t>peptid</a:t>
            </a:r>
            <a:r>
              <a:rPr lang="cs-CZ" sz="2000" dirty="0" smtClean="0"/>
              <a:t>- sem patří třeba inzulin a </a:t>
            </a:r>
            <a:r>
              <a:rPr lang="cs-CZ" sz="2000" dirty="0" err="1" smtClean="0"/>
              <a:t>glukagon</a:t>
            </a:r>
            <a:r>
              <a:rPr lang="cs-CZ" sz="2000" dirty="0" smtClean="0"/>
              <a:t> (hormony slinivky), aspartam (umělé sladidlo) nebo oxytocin (hormon hypofýzy). Při </a:t>
            </a:r>
            <a:r>
              <a:rPr lang="cs-CZ" sz="2000" b="1" dirty="0" smtClean="0"/>
              <a:t>trávení bílkovi</a:t>
            </a:r>
            <a:r>
              <a:rPr lang="cs-CZ" sz="2000" dirty="0" smtClean="0"/>
              <a:t>n v žaludku a tenkém střevě dochází k jejich </a:t>
            </a:r>
            <a:r>
              <a:rPr lang="cs-CZ" sz="2000" b="1" dirty="0" smtClean="0"/>
              <a:t>štěpení na peptidy</a:t>
            </a:r>
            <a:r>
              <a:rPr lang="cs-CZ" sz="2000" dirty="0" smtClean="0"/>
              <a:t> a nakonec na jednotlivé </a:t>
            </a:r>
            <a:r>
              <a:rPr lang="cs-CZ" sz="2000" b="1" dirty="0" smtClean="0"/>
              <a:t>aminokyseliny</a:t>
            </a:r>
            <a:r>
              <a:rPr lang="cs-CZ" sz="2000" dirty="0" smtClean="0"/>
              <a:t>. Peptid je tedy mezistupněm při trávení bílkovin.</a:t>
            </a:r>
            <a:endParaRPr lang="cs-CZ" sz="2000" dirty="0" smtClean="0"/>
          </a:p>
          <a:p>
            <a:pPr marL="45720" indent="0">
              <a:buNone/>
            </a:pPr>
            <a:r>
              <a:rPr lang="cs-CZ" sz="2000" b="1" u="sng" dirty="0" smtClean="0"/>
              <a:t>Zdroje </a:t>
            </a:r>
            <a:r>
              <a:rPr lang="cs-CZ" sz="2000" b="1" u="sng" dirty="0" smtClean="0"/>
              <a:t>bílkovin:</a:t>
            </a:r>
          </a:p>
          <a:p>
            <a:pPr>
              <a:buFontTx/>
              <a:buChar char="-"/>
            </a:pPr>
            <a:r>
              <a:rPr lang="cs-CZ" sz="2000" dirty="0" smtClean="0"/>
              <a:t>živočišné- viz maso- pro naši stravu jsou plnohodnotnější</a:t>
            </a:r>
          </a:p>
          <a:p>
            <a:pPr>
              <a:buFontTx/>
              <a:buChar char="-"/>
            </a:pPr>
            <a:r>
              <a:rPr lang="cs-CZ" sz="2000" dirty="0" smtClean="0"/>
              <a:t>rostlinné- některé AMK zde chybí- nejvíce v luštěninách (sója), rýži, olejninách (arašídy, ořechy, mák)</a:t>
            </a:r>
          </a:p>
          <a:p>
            <a:pPr>
              <a:buFontTx/>
              <a:buChar char="-"/>
            </a:pPr>
            <a:r>
              <a:rPr lang="cs-CZ" sz="2000" dirty="0" smtClean="0"/>
              <a:t>netradiční- například mořské řasy</a:t>
            </a:r>
          </a:p>
          <a:p>
            <a:pPr marL="45720" indent="0">
              <a:buNone/>
            </a:pPr>
            <a:r>
              <a:rPr lang="cs-CZ" sz="2000" dirty="0" smtClean="0"/>
              <a:t>1 g bílkoviny obsahuje 17 </a:t>
            </a:r>
            <a:r>
              <a:rPr lang="cs-CZ" sz="2000" dirty="0" err="1" smtClean="0"/>
              <a:t>kJ</a:t>
            </a:r>
            <a:r>
              <a:rPr lang="cs-CZ" sz="2000" dirty="0" smtClean="0"/>
              <a:t> </a:t>
            </a:r>
            <a:r>
              <a:rPr lang="cs-CZ" sz="2000" dirty="0" smtClean="0"/>
              <a:t>energie.</a:t>
            </a:r>
          </a:p>
          <a:p>
            <a:pPr marL="45720" indent="0">
              <a:buNone/>
            </a:pPr>
            <a:endParaRPr lang="cs-CZ" sz="2000" dirty="0" smtClean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47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404665"/>
            <a:ext cx="7776864" cy="864096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dirty="0" smtClean="0"/>
              <a:t>Dusíková bilance</a:t>
            </a:r>
            <a:endParaRPr lang="cs-CZ" sz="36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23528" y="1484784"/>
            <a:ext cx="4680520" cy="4968552"/>
          </a:xfrm>
        </p:spPr>
        <p:txBody>
          <a:bodyPr>
            <a:normAutofit lnSpcReduction="10000"/>
          </a:bodyPr>
          <a:lstStyle/>
          <a:p>
            <a:r>
              <a:rPr lang="cs-CZ" sz="1800" b="1" u="sng" dirty="0"/>
              <a:t>Dusíková bilance:</a:t>
            </a:r>
            <a:r>
              <a:rPr lang="cs-CZ" sz="1800" dirty="0"/>
              <a:t> Bílkoviny obsahují ve svém řetězci dusík. Rozdíl mezi přijatým a vyloučeným dusíkem se nazývá DUSÍKOVÁ BILANCE. Ta by měla být vyrovnaná- při </a:t>
            </a:r>
            <a:r>
              <a:rPr lang="cs-CZ" sz="1800" i="1" dirty="0"/>
              <a:t>kladné bilanci </a:t>
            </a:r>
            <a:r>
              <a:rPr lang="cs-CZ" sz="1800" dirty="0"/>
              <a:t>více dusíku přijmeme než vyloučíme (moč)- dochází k ní při růstu a při budování svalové hmoty. </a:t>
            </a:r>
            <a:r>
              <a:rPr lang="cs-CZ" sz="1800" i="1" dirty="0"/>
              <a:t>Záporná dusíková bilance</a:t>
            </a:r>
            <a:r>
              <a:rPr lang="cs-CZ" sz="1800" dirty="0"/>
              <a:t>  (více N2 vydáme) je důsledkem nedostatku bílkovin ve stravě a </a:t>
            </a:r>
            <a:r>
              <a:rPr lang="cs-CZ" sz="1800" dirty="0" smtClean="0"/>
              <a:t>vede ke ztrátě svalové hmoty.</a:t>
            </a:r>
          </a:p>
          <a:p>
            <a:r>
              <a:rPr lang="cs-CZ" sz="1800" dirty="0" smtClean="0"/>
              <a:t>Při trávení bílkovin dochází ke štěpení </a:t>
            </a:r>
            <a:r>
              <a:rPr lang="cs-CZ" sz="1800" dirty="0" err="1" smtClean="0"/>
              <a:t>aminovazby</a:t>
            </a:r>
            <a:r>
              <a:rPr lang="cs-CZ" sz="1800" dirty="0" smtClean="0"/>
              <a:t> NH2 a vzniká toxický </a:t>
            </a:r>
            <a:r>
              <a:rPr lang="cs-CZ" sz="1800" dirty="0" err="1" smtClean="0"/>
              <a:t>amoniak.Ten</a:t>
            </a:r>
            <a:r>
              <a:rPr lang="cs-CZ" sz="1800" dirty="0" smtClean="0"/>
              <a:t> je v játrech zneutralizován na </a:t>
            </a:r>
            <a:r>
              <a:rPr lang="cs-CZ" sz="1800" dirty="0" err="1" smtClean="0"/>
              <a:t>močovinu.Nadbytečný</a:t>
            </a:r>
            <a:r>
              <a:rPr lang="cs-CZ" sz="1800" dirty="0" smtClean="0"/>
              <a:t> dusík je z organismu pak odfiltrován v ledvinách. Nadměrná spotřeba bílkovin zatěžuje ledviny! </a:t>
            </a:r>
          </a:p>
          <a:p>
            <a:r>
              <a:rPr lang="cs-CZ" sz="1800" b="1" dirty="0" smtClean="0"/>
              <a:t>Maximální příjem bílkovin by neměl přesáhnout 2 g/kg tělesné váhy/den.</a:t>
            </a:r>
          </a:p>
          <a:p>
            <a:endParaRPr lang="cs-CZ" sz="1800" dirty="0"/>
          </a:p>
          <a:p>
            <a:endParaRPr lang="cs-CZ" sz="18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185025"/>
              </p:ext>
            </p:extLst>
          </p:nvPr>
        </p:nvGraphicFramePr>
        <p:xfrm>
          <a:off x="5076056" y="1628796"/>
          <a:ext cx="3744416" cy="4770882"/>
        </p:xfrm>
        <a:graphic>
          <a:graphicData uri="http://schemas.openxmlformats.org/drawingml/2006/table">
            <a:tbl>
              <a:tblPr/>
              <a:tblGrid>
                <a:gridCol w="432048"/>
                <a:gridCol w="1440160"/>
                <a:gridCol w="504056"/>
                <a:gridCol w="1368152"/>
              </a:tblGrid>
              <a:tr h="512057">
                <a:tc>
                  <a:txBody>
                    <a:bodyPr/>
                    <a:lstStyle/>
                    <a:p>
                      <a:endParaRPr lang="cs-CZ" sz="1100" dirty="0"/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 </a:t>
                      </a:r>
                      <a:r>
                        <a:rPr lang="cs-CZ" sz="1400" b="1" dirty="0" smtClean="0"/>
                        <a:t>POTRAVINA</a:t>
                      </a:r>
                      <a:endParaRPr lang="cs-CZ" sz="1400" dirty="0" smtClean="0"/>
                    </a:p>
                    <a:p>
                      <a:endParaRPr lang="cs-CZ" sz="1400" dirty="0"/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/>
                        <a:t>BÍLKOVINY </a:t>
                      </a:r>
                    </a:p>
                    <a:p>
                      <a:r>
                        <a:rPr lang="cs-CZ" sz="1400" dirty="0" smtClean="0">
                          <a:effectLst/>
                        </a:rPr>
                        <a:t>(g/100 g)</a:t>
                      </a:r>
                      <a:endParaRPr lang="cs-CZ" sz="1400" dirty="0" smtClean="0"/>
                    </a:p>
                    <a:p>
                      <a:endParaRPr lang="cs-CZ" sz="1400" dirty="0"/>
                    </a:p>
                  </a:txBody>
                  <a:tcPr marL="34346" marR="34346" marT="17173" marB="17173">
                    <a:lnL>
                      <a:noFill/>
                    </a:lnL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fazole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   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21,8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sója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40,4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mandle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20,1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 dirty="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dýňová semínka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24,5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chléb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10,2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ovesné vločky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13,1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pšeničené klíčky sušené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26,6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cs-CZ" sz="12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těstoviny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/>
                        <a:t> 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10,2</a:t>
                      </a:r>
                    </a:p>
                  </a:txBody>
                  <a:tcPr marL="34346" marR="34346" marT="17173" marB="171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665788" y="7318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Zdroj: 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86776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152</TotalTime>
  <Words>437</Words>
  <Application>Microsoft Office PowerPoint</Application>
  <PresentationFormat>Předvádění na obrazovce (4:3)</PresentationFormat>
  <Paragraphs>73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Aerodynamika</vt:lpstr>
      <vt:lpstr>Biochemie ve výživě- bílkoviny</vt:lpstr>
      <vt:lpstr>Aminokyseliny</vt:lpstr>
      <vt:lpstr>Biochemie ve výživě- bílkoviny</vt:lpstr>
      <vt:lpstr>Dusíková bilance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Biochemie ve výživě- bílkoviny</dc:title>
  <dc:creator>Šlechta Marek</dc:creator>
  <cp:lastModifiedBy>Šlechta Marek</cp:lastModifiedBy>
  <cp:revision>11</cp:revision>
  <dcterms:created xsi:type="dcterms:W3CDTF">2016-01-11T12:56:48Z</dcterms:created>
  <dcterms:modified xsi:type="dcterms:W3CDTF">2016-02-23T11:52:21Z</dcterms:modified>
</cp:coreProperties>
</file>