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4FEF11-A786-472F-93B6-A625BE41E671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037201D-EE77-4325-8D7A-C5A3A685D3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332657"/>
            <a:ext cx="7117180" cy="792087"/>
          </a:xfrm>
        </p:spPr>
        <p:txBody>
          <a:bodyPr/>
          <a:lstStyle/>
          <a:p>
            <a:r>
              <a:rPr lang="cs-CZ" sz="2600" b="1" u="sng" dirty="0" smtClean="0">
                <a:solidFill>
                  <a:srgbClr val="FF0000"/>
                </a:solidFill>
              </a:rPr>
              <a:t>Látkové složení lidského těla- prvky</a:t>
            </a:r>
            <a:endParaRPr lang="cs-CZ" sz="2600" b="1" u="sng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920880" cy="5040560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i="1" dirty="0" smtClean="0"/>
              <a:t>Živé organismy jsou složeny ze stejných prvků</a:t>
            </a:r>
            <a:r>
              <a:rPr lang="cs-CZ" dirty="0" smtClean="0"/>
              <a:t> jako neživá hmota, neexistují žádné prvky, které by byly výlučné pro živé organismy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Základní rozdíl mezi živou a neživou hmotou je v množství tzv. biogenních prvků, složitosti organizace a řízení životních procesů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Prvky ze kterých jsou složeny organismy se dělí na </a:t>
            </a:r>
            <a:r>
              <a:rPr lang="cs-CZ" dirty="0" err="1" smtClean="0"/>
              <a:t>makrobiogenní</a:t>
            </a:r>
            <a:r>
              <a:rPr lang="cs-CZ" dirty="0" smtClean="0"/>
              <a:t>, </a:t>
            </a:r>
            <a:r>
              <a:rPr lang="cs-CZ" dirty="0" err="1" smtClean="0"/>
              <a:t>mikrobiogenní</a:t>
            </a:r>
            <a:r>
              <a:rPr lang="cs-CZ" dirty="0" smtClean="0"/>
              <a:t> a stopové 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smtClean="0"/>
              <a:t>Většina prvků v organismu tvoří sloučeniny (organické, anorganické)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9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80920" cy="792088"/>
          </a:xfrm>
        </p:spPr>
        <p:txBody>
          <a:bodyPr/>
          <a:lstStyle/>
          <a:p>
            <a:r>
              <a:rPr lang="cs-CZ" sz="2600" b="1" u="sng" dirty="0" smtClean="0">
                <a:solidFill>
                  <a:srgbClr val="FF0000"/>
                </a:solidFill>
              </a:rPr>
              <a:t>Prvky lidského těla- prvky </a:t>
            </a:r>
            <a:r>
              <a:rPr lang="cs-CZ" sz="2600" b="1" u="sng" dirty="0" err="1" smtClean="0">
                <a:solidFill>
                  <a:srgbClr val="FF0000"/>
                </a:solidFill>
              </a:rPr>
              <a:t>makrobiogenní</a:t>
            </a:r>
            <a:endParaRPr lang="cs-CZ" sz="2600" b="1" u="sng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136904" cy="5112568"/>
          </a:xfrm>
        </p:spPr>
        <p:txBody>
          <a:bodyPr>
            <a:normAutofit/>
          </a:bodyPr>
          <a:lstStyle/>
          <a:p>
            <a:r>
              <a:rPr lang="cs-CZ" dirty="0" err="1" smtClean="0"/>
              <a:t>Makrobiogenní</a:t>
            </a:r>
            <a:r>
              <a:rPr lang="cs-CZ" dirty="0" smtClean="0"/>
              <a:t> prvky tvoří 99,9% hmotnosti lidského těla</a:t>
            </a:r>
          </a:p>
          <a:p>
            <a:r>
              <a:rPr lang="cs-CZ" dirty="0" smtClean="0"/>
              <a:t>Dělíme je na :</a:t>
            </a:r>
            <a:r>
              <a:rPr lang="cs-CZ" dirty="0" err="1" smtClean="0">
                <a:solidFill>
                  <a:srgbClr val="FF0000"/>
                </a:solidFill>
              </a:rPr>
              <a:t>makroprvky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mikroprvky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stopové prvky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prvky </a:t>
            </a:r>
            <a:r>
              <a:rPr lang="cs-CZ" dirty="0" err="1" smtClean="0">
                <a:solidFill>
                  <a:srgbClr val="FF0000"/>
                </a:solidFill>
              </a:rPr>
              <a:t>makrobiogenní</a:t>
            </a:r>
            <a:r>
              <a:rPr lang="cs-CZ" dirty="0" smtClean="0">
                <a:solidFill>
                  <a:srgbClr val="FF0000"/>
                </a:solidFill>
              </a:rPr>
              <a:t> plastické</a:t>
            </a:r>
            <a:r>
              <a:rPr lang="cs-CZ" dirty="0" smtClean="0"/>
              <a:t>(95% živé hmoty)- C,O,H,N</a:t>
            </a:r>
          </a:p>
          <a:p>
            <a:r>
              <a:rPr lang="cs-CZ" dirty="0"/>
              <a:t> </a:t>
            </a:r>
            <a:r>
              <a:rPr lang="cs-CZ" dirty="0" smtClean="0"/>
              <a:t>   C- tvoří 20% živé hmoty, základní prvek organických </a:t>
            </a:r>
          </a:p>
          <a:p>
            <a:r>
              <a:rPr lang="cs-CZ" dirty="0"/>
              <a:t> </a:t>
            </a:r>
            <a:r>
              <a:rPr lang="cs-CZ" dirty="0" smtClean="0"/>
              <a:t>       sloučenin, vážou se na něj ostatní biogenní prvky</a:t>
            </a:r>
          </a:p>
          <a:p>
            <a:r>
              <a:rPr lang="cs-CZ" dirty="0"/>
              <a:t> </a:t>
            </a:r>
            <a:r>
              <a:rPr lang="cs-CZ" dirty="0" smtClean="0"/>
              <a:t>           viz. řetězec bílkoviny</a:t>
            </a:r>
          </a:p>
          <a:p>
            <a:r>
              <a:rPr lang="cs-CZ" dirty="0" smtClean="0"/>
              <a:t>   O,H- asi 70% živé hmoty </a:t>
            </a:r>
          </a:p>
          <a:p>
            <a:r>
              <a:rPr lang="cs-CZ" dirty="0"/>
              <a:t> </a:t>
            </a:r>
            <a:r>
              <a:rPr lang="cs-CZ" dirty="0" smtClean="0"/>
              <a:t>  N- 5% živé hmoty- vázán </a:t>
            </a:r>
          </a:p>
          <a:p>
            <a:r>
              <a:rPr lang="cs-CZ" dirty="0"/>
              <a:t> </a:t>
            </a:r>
            <a:r>
              <a:rPr lang="cs-CZ" dirty="0" smtClean="0"/>
              <a:t>       v aminokyselinách, </a:t>
            </a:r>
          </a:p>
          <a:p>
            <a:r>
              <a:rPr lang="cs-CZ" dirty="0"/>
              <a:t> </a:t>
            </a:r>
            <a:r>
              <a:rPr lang="cs-CZ" dirty="0" smtClean="0"/>
              <a:t>       bílkovinách, nukleových</a:t>
            </a:r>
          </a:p>
          <a:p>
            <a:r>
              <a:rPr lang="cs-CZ" dirty="0"/>
              <a:t> </a:t>
            </a:r>
            <a:r>
              <a:rPr lang="cs-CZ" dirty="0" smtClean="0"/>
              <a:t>       kyselinách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446060"/>
            <a:ext cx="3096344" cy="2143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771800" y="3789040"/>
            <a:ext cx="288032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5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8208912" cy="720079"/>
          </a:xfrm>
        </p:spPr>
        <p:txBody>
          <a:bodyPr/>
          <a:lstStyle/>
          <a:p>
            <a:r>
              <a:rPr lang="cs-CZ" sz="2600" b="1" u="sng" dirty="0">
                <a:solidFill>
                  <a:srgbClr val="FF0000"/>
                </a:solidFill>
              </a:rPr>
              <a:t>Prvky lidského těla- prvky </a:t>
            </a:r>
            <a:r>
              <a:rPr lang="cs-CZ" sz="2600" b="1" u="sng" dirty="0" err="1">
                <a:solidFill>
                  <a:srgbClr val="FF0000"/>
                </a:solidFill>
              </a:rPr>
              <a:t>makrobiogenní</a:t>
            </a:r>
            <a:endParaRPr lang="cs-CZ" sz="2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136904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Kromě prvků </a:t>
            </a:r>
            <a:r>
              <a:rPr lang="cs-CZ" dirty="0" err="1" smtClean="0"/>
              <a:t>makrobiogenních</a:t>
            </a:r>
            <a:r>
              <a:rPr lang="cs-CZ" dirty="0" smtClean="0"/>
              <a:t> plastických (C,O,H,N) máme i ostatní prvky </a:t>
            </a:r>
            <a:r>
              <a:rPr lang="cs-CZ" dirty="0" err="1" smtClean="0"/>
              <a:t>makrobiogenní</a:t>
            </a:r>
            <a:r>
              <a:rPr lang="cs-CZ" dirty="0" smtClean="0"/>
              <a:t>- tzv. </a:t>
            </a:r>
            <a:r>
              <a:rPr lang="cs-CZ" dirty="0" err="1">
                <a:solidFill>
                  <a:srgbClr val="FF0000"/>
                </a:solidFill>
              </a:rPr>
              <a:t>makroelementy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Makroelementy</a:t>
            </a:r>
            <a:r>
              <a:rPr lang="cs-CZ" dirty="0" smtClean="0"/>
              <a:t>- </a:t>
            </a:r>
            <a:r>
              <a:rPr lang="cs-CZ" dirty="0" err="1" smtClean="0"/>
              <a:t>S,P,Mg,Ca,Na,K,Cl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S- síra- obsažena v aminokyselinách( základ bílkovin) a </a:t>
            </a:r>
          </a:p>
          <a:p>
            <a:r>
              <a:rPr lang="cs-CZ" dirty="0" smtClean="0"/>
              <a:t>        minerálních solích, součást chrupavek</a:t>
            </a:r>
          </a:p>
          <a:p>
            <a:r>
              <a:rPr lang="cs-CZ" dirty="0" smtClean="0"/>
              <a:t>-  P- fosfor- především jako součást min. solí v kostech(600g)</a:t>
            </a:r>
          </a:p>
          <a:p>
            <a:r>
              <a:rPr lang="cs-CZ" dirty="0" smtClean="0"/>
              <a:t>-  Mg- hořčík- součást kostry ,aktivátor některých enzymů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Ca- ( 1,2 kg)vápník </a:t>
            </a:r>
            <a:r>
              <a:rPr lang="cs-CZ" dirty="0"/>
              <a:t>především jako součást min. </a:t>
            </a:r>
            <a:r>
              <a:rPr lang="cs-CZ" dirty="0" smtClean="0"/>
              <a:t>solí v </a:t>
            </a:r>
            <a:r>
              <a:rPr lang="cs-CZ" dirty="0" err="1"/>
              <a:t>kostech,</a:t>
            </a:r>
            <a:r>
              <a:rPr lang="cs-CZ" dirty="0" err="1" smtClean="0"/>
              <a:t>reguluje</a:t>
            </a:r>
            <a:r>
              <a:rPr lang="cs-CZ" dirty="0" smtClean="0"/>
              <a:t> dráždivost, udrž. srdeční </a:t>
            </a:r>
            <a:r>
              <a:rPr lang="cs-CZ" dirty="0" err="1" smtClean="0"/>
              <a:t>automacie</a:t>
            </a:r>
            <a:r>
              <a:rPr lang="cs-CZ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Na- sodík- regulace osmotického tlaku, polarizace</a:t>
            </a:r>
          </a:p>
          <a:p>
            <a:r>
              <a:rPr lang="cs-CZ" dirty="0"/>
              <a:t> </a:t>
            </a:r>
            <a:r>
              <a:rPr lang="cs-CZ" dirty="0" smtClean="0"/>
              <a:t>         synaptických membrán- vznik akčního potenciálu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K- draslík- také polarizace synaptických membrán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Cl- chlor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9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136904" cy="648071"/>
          </a:xfrm>
        </p:spPr>
        <p:txBody>
          <a:bodyPr/>
          <a:lstStyle/>
          <a:p>
            <a:r>
              <a:rPr lang="cs-CZ" sz="2600" b="1" u="sng" dirty="0">
                <a:solidFill>
                  <a:srgbClr val="FF0000"/>
                </a:solidFill>
              </a:rPr>
              <a:t>Prvky lidského těla- prvky </a:t>
            </a:r>
            <a:r>
              <a:rPr lang="cs-CZ" sz="2600" b="1" u="sng" dirty="0" err="1" smtClean="0">
                <a:solidFill>
                  <a:srgbClr val="FF0000"/>
                </a:solidFill>
              </a:rPr>
              <a:t>mikrobiogenní</a:t>
            </a:r>
            <a:endParaRPr lang="cs-CZ" sz="2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208912" cy="5328592"/>
          </a:xfrm>
        </p:spPr>
        <p:txBody>
          <a:bodyPr/>
          <a:lstStyle/>
          <a:p>
            <a:r>
              <a:rPr lang="cs-CZ" dirty="0" smtClean="0"/>
              <a:t>V sušině jsou zastoupeny v setinách procenta, ale jsou nezbytné pro správné fungování těla</a:t>
            </a:r>
          </a:p>
          <a:p>
            <a:endParaRPr lang="cs-CZ" dirty="0" smtClean="0"/>
          </a:p>
          <a:p>
            <a:r>
              <a:rPr lang="cs-CZ" dirty="0" smtClean="0"/>
              <a:t>Patří sem  železo, měď, kobalt, mangan, zinek, jod</a:t>
            </a:r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err="1" smtClean="0"/>
              <a:t>Fe</a:t>
            </a:r>
            <a:r>
              <a:rPr lang="cs-CZ" dirty="0" smtClean="0"/>
              <a:t>- asi 4 g v těle- součást krevních barviv (hemoglobin)</a:t>
            </a:r>
          </a:p>
          <a:p>
            <a:pPr marL="342900" indent="-342900">
              <a:buFontTx/>
              <a:buChar char="-"/>
            </a:pPr>
            <a:r>
              <a:rPr lang="cs-CZ" dirty="0" err="1" smtClean="0"/>
              <a:t>Cu</a:t>
            </a:r>
            <a:r>
              <a:rPr lang="cs-CZ" dirty="0" smtClean="0"/>
              <a:t>- měď- součást enzymů pro buněčné dýchání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Co- kobalt- součást vitamínu B</a:t>
            </a:r>
            <a:r>
              <a:rPr lang="cs-CZ" sz="1000" b="1" dirty="0" smtClean="0"/>
              <a:t>12, </a:t>
            </a:r>
            <a:r>
              <a:rPr lang="cs-CZ" dirty="0" smtClean="0"/>
              <a:t>stimulace inzulínu</a:t>
            </a:r>
            <a:endParaRPr lang="cs-CZ" sz="1000" b="1" dirty="0" smtClean="0"/>
          </a:p>
          <a:p>
            <a:pPr marL="342900" indent="-342900">
              <a:buFontTx/>
              <a:buChar char="-"/>
            </a:pPr>
            <a:r>
              <a:rPr lang="cs-CZ" dirty="0" err="1" smtClean="0"/>
              <a:t>Mn</a:t>
            </a:r>
            <a:r>
              <a:rPr lang="cs-CZ" dirty="0" smtClean="0"/>
              <a:t>- mangan- pro správnou funkci </a:t>
            </a:r>
            <a:r>
              <a:rPr lang="cs-CZ" dirty="0" err="1" smtClean="0"/>
              <a:t>metabol</a:t>
            </a:r>
            <a:r>
              <a:rPr lang="cs-CZ" dirty="0" smtClean="0"/>
              <a:t>. Enzymů</a:t>
            </a:r>
          </a:p>
          <a:p>
            <a:pPr marL="342900" indent="-342900">
              <a:buFontTx/>
              <a:buChar char="-"/>
            </a:pPr>
            <a:r>
              <a:rPr lang="cs-CZ" dirty="0" err="1" smtClean="0"/>
              <a:t>Zn</a:t>
            </a:r>
            <a:r>
              <a:rPr lang="cs-CZ" dirty="0" smtClean="0"/>
              <a:t>- zinek- asi 2,5 g- tvorba inzulinu, testosteronu- spermií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i- jod- součást hormonů  štítné žlázy- správné fungování</a:t>
            </a:r>
          </a:p>
          <a:p>
            <a:r>
              <a:rPr lang="cs-CZ" dirty="0"/>
              <a:t> </a:t>
            </a:r>
            <a:r>
              <a:rPr lang="cs-CZ" dirty="0" smtClean="0"/>
              <a:t>          metabolismu</a:t>
            </a:r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endParaRPr lang="cs-CZ" sz="1000" b="1" dirty="0"/>
          </a:p>
        </p:txBody>
      </p:sp>
    </p:spTree>
    <p:extLst>
      <p:ext uri="{BB962C8B-B14F-4D97-AF65-F5344CB8AC3E}">
        <p14:creationId xmlns:p14="http://schemas.microsoft.com/office/powerpoint/2010/main" val="8949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8280920" cy="576063"/>
          </a:xfrm>
        </p:spPr>
        <p:txBody>
          <a:bodyPr/>
          <a:lstStyle/>
          <a:p>
            <a:r>
              <a:rPr lang="cs-CZ" sz="2600" b="1" u="sng" dirty="0">
                <a:solidFill>
                  <a:srgbClr val="FF0000"/>
                </a:solidFill>
              </a:rPr>
              <a:t>Prvky lidského těla- prvky </a:t>
            </a:r>
            <a:r>
              <a:rPr lang="cs-CZ" sz="2600" b="1" u="sng" dirty="0" smtClean="0">
                <a:solidFill>
                  <a:srgbClr val="FF0000"/>
                </a:solidFill>
              </a:rPr>
              <a:t>stopové</a:t>
            </a:r>
            <a:endParaRPr lang="cs-CZ" sz="2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136904" cy="5472608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 organismu zastoupeny v množství do 0,001% v sušině</a:t>
            </a:r>
          </a:p>
          <a:p>
            <a:endParaRPr lang="cs-CZ" dirty="0" smtClean="0"/>
          </a:p>
          <a:p>
            <a:r>
              <a:rPr lang="cs-CZ" dirty="0" smtClean="0"/>
              <a:t>Patří sem- F, B, Br, Se, As, Si, Al, </a:t>
            </a:r>
            <a:r>
              <a:rPr lang="cs-CZ" dirty="0" err="1" smtClean="0"/>
              <a:t>Li</a:t>
            </a:r>
            <a:r>
              <a:rPr lang="cs-CZ" dirty="0" smtClean="0"/>
              <a:t>, Ti, Ni </a:t>
            </a:r>
          </a:p>
          <a:p>
            <a:endParaRPr lang="cs-CZ" dirty="0" smtClean="0"/>
          </a:p>
          <a:p>
            <a:r>
              <a:rPr lang="cs-CZ" dirty="0" smtClean="0"/>
              <a:t>Většinou jsou součástí tělesných katalyzátorů- enzymů  </a:t>
            </a:r>
          </a:p>
          <a:p>
            <a:r>
              <a:rPr lang="cs-CZ" dirty="0" smtClean="0"/>
              <a:t>+ např. F- fluor- důležitý pro stavbu kostí a proti kazivosti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zubů</a:t>
            </a:r>
          </a:p>
          <a:p>
            <a:r>
              <a:rPr lang="cs-CZ" dirty="0"/>
              <a:t> </a:t>
            </a:r>
            <a:r>
              <a:rPr lang="cs-CZ" dirty="0" smtClean="0"/>
              <a:t>           Se- selen- pomáhá odbourávat z těla volné radikály</a:t>
            </a:r>
          </a:p>
          <a:p>
            <a:r>
              <a:rPr lang="cs-CZ" dirty="0"/>
              <a:t> </a:t>
            </a:r>
            <a:r>
              <a:rPr lang="cs-CZ" dirty="0" smtClean="0"/>
              <a:t>           Br- tlumí sexuální dráždivost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8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768331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03042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83</TotalTime>
  <Words>410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Spring</vt:lpstr>
      <vt:lpstr>Látkové složení lidského těla- prvky</vt:lpstr>
      <vt:lpstr>Prvky lidského těla- prvky makrobiogenní</vt:lpstr>
      <vt:lpstr>Prvky lidského těla- prvky makrobiogenní</vt:lpstr>
      <vt:lpstr>Prvky lidského těla- prvky mikrobiogenní</vt:lpstr>
      <vt:lpstr>Prvky lidského těla- prvky stopové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Látkové složení lidského těla- prvky</dc:title>
  <dc:creator>Šlechta Marek</dc:creator>
  <cp:lastModifiedBy>Šlechta Marek</cp:lastModifiedBy>
  <cp:revision>10</cp:revision>
  <dcterms:created xsi:type="dcterms:W3CDTF">2012-11-12T08:28:59Z</dcterms:created>
  <dcterms:modified xsi:type="dcterms:W3CDTF">2013-12-12T13:56:50Z</dcterms:modified>
</cp:coreProperties>
</file>