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044" r:id="rId2"/>
  </p:sldMasterIdLst>
  <p:sldIdLst>
    <p:sldId id="263" r:id="rId3"/>
    <p:sldId id="256" r:id="rId4"/>
    <p:sldId id="268" r:id="rId5"/>
    <p:sldId id="273" r:id="rId6"/>
    <p:sldId id="277" r:id="rId7"/>
    <p:sldId id="271" r:id="rId8"/>
    <p:sldId id="276" r:id="rId9"/>
    <p:sldId id="274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76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3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70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11/13/2014</a:t>
            </a:fld>
            <a:endParaRPr lang="en-US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13.11.2014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5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859822"/>
              </p:ext>
            </p:extLst>
          </p:nvPr>
        </p:nvGraphicFramePr>
        <p:xfrm>
          <a:off x="457200" y="1916832"/>
          <a:ext cx="8229600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2518"/>
                <a:gridCol w="1924021"/>
                <a:gridCol w="1885027"/>
                <a:gridCol w="3108034"/>
              </a:tblGrid>
              <a:tr h="175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Šablona: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III/2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č. materiálu: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VY_32_INOVACE_147</a:t>
                      </a:r>
                      <a:endParaRPr lang="cs-CZ" sz="16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09021"/>
              </p:ext>
            </p:extLst>
          </p:nvPr>
        </p:nvGraphicFramePr>
        <p:xfrm>
          <a:off x="457200" y="2348880"/>
          <a:ext cx="8229600" cy="40513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5571"/>
                <a:gridCol w="6154029"/>
              </a:tblGrid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Mgr. Tomáš FULÍN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Třída/ročník: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PS2 / 2.ročník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Datum vytvoření: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26.9.2013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její aplikace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Tematická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Rostoucí, klesající funkce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Výstižný popis způsobu využití, případně metodické pokyny: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Prezentace na určování vlastností funkcí. Vysvětlí rozdíly mezi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rostoucí a klesající funkcí a způsobem jak tuto skutečnost vyčíst z grafu funkce. Student se dozví typické představitele rostoucích a klesajících funkcí. Prezentace je doplněna animacemi pro lepší pochopení a názornost.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Klíčová slova: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Funkce, rostoucí funkce,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klesající funkce</a:t>
                      </a:r>
                      <a:r>
                        <a:rPr lang="cs-CZ" sz="1400" i="1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graf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 materiálu: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Studijní materiál, přehled látky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23593" y="1268760"/>
            <a:ext cx="709681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Výukový materiál zpracován v rámci projektu EU peníze školám</a:t>
            </a:r>
            <a:endParaRPr lang="cs-CZ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Registrační číslo projektu: </a:t>
            </a:r>
            <a:r>
              <a:rPr lang="cs-CZ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CZ.1.07/1.5.00/34.1063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1512429" y="203939"/>
            <a:ext cx="6119143" cy="1064821"/>
            <a:chOff x="1512429" y="76200"/>
            <a:chExt cx="6119143" cy="1064821"/>
          </a:xfrm>
        </p:grpSpPr>
        <p:pic>
          <p:nvPicPr>
            <p:cNvPr id="2056" name="Picture 8" descr="MSMT_sloga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8975" y="988621"/>
              <a:ext cx="2686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Skupina 12"/>
            <p:cNvGrpSpPr/>
            <p:nvPr/>
          </p:nvGrpSpPr>
          <p:grpSpPr>
            <a:xfrm>
              <a:off x="1512429" y="76200"/>
              <a:ext cx="6119143" cy="762000"/>
              <a:chOff x="1706562" y="76200"/>
              <a:chExt cx="6119143" cy="762000"/>
            </a:xfrm>
          </p:grpSpPr>
          <p:pic>
            <p:nvPicPr>
              <p:cNvPr id="2058" name="Picture 0" descr="MSMT_logolink_bez_vl_a_sloganu.ai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6562" y="76200"/>
                <a:ext cx="5191125" cy="76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Obrázek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90487"/>
                <a:ext cx="733425" cy="7334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11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2276872"/>
            <a:ext cx="4752527" cy="357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Zástupný symbol pro obsah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1728192"/>
          </a:xfrm>
        </p:spPr>
        <p:txBody>
          <a:bodyPr lIns="36000">
            <a:normAutofit/>
          </a:bodyPr>
          <a:lstStyle/>
          <a:p>
            <a:pPr marL="268288" indent="0" algn="ctr">
              <a:buNone/>
            </a:pPr>
            <a:r>
              <a:rPr lang="cs-CZ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Často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se ale stává, že je funkce v části definičním oboru</a:t>
            </a:r>
          </a:p>
          <a:p>
            <a:pPr marL="268288" indent="0" algn="ctr">
              <a:buNone/>
            </a:pP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klesající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v jiné části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rostoucí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8288" indent="0">
              <a:buNone/>
            </a:pPr>
            <a:endParaRPr 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buNone/>
            </a:pP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Přímá spojnice 5"/>
          <p:cNvCxnSpPr/>
          <p:nvPr/>
        </p:nvCxnSpPr>
        <p:spPr>
          <a:xfrm flipH="1" flipV="1">
            <a:off x="2290763" y="3789040"/>
            <a:ext cx="1485" cy="4972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2292248" y="4281488"/>
            <a:ext cx="1382319" cy="4763"/>
          </a:xfrm>
          <a:prstGeom prst="line">
            <a:avLst/>
          </a:prstGeom>
          <a:ln w="28575">
            <a:solidFill>
              <a:srgbClr val="00B050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828675" y="4281488"/>
            <a:ext cx="1462088" cy="4762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5580112" y="2276873"/>
            <a:ext cx="30963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</a:t>
            </a:r>
            <a:r>
              <a:rPr lang="cs-CZ" dirty="0" smtClean="0"/>
              <a:t>lesající v intervalu</a:t>
            </a:r>
          </a:p>
          <a:p>
            <a:r>
              <a:rPr lang="cs-CZ" sz="2800" b="1" dirty="0">
                <a:solidFill>
                  <a:srgbClr val="00B050"/>
                </a:solidFill>
                <a:sym typeface="Symbol"/>
              </a:rPr>
              <a:t>1; 5</a:t>
            </a:r>
          </a:p>
          <a:p>
            <a:endParaRPr lang="cs-CZ" dirty="0">
              <a:sym typeface="Symbol"/>
            </a:endParaRPr>
          </a:p>
          <a:p>
            <a:r>
              <a:rPr lang="cs-CZ" dirty="0" smtClean="0">
                <a:sym typeface="Symbol"/>
              </a:rPr>
              <a:t>rostoucí v intervalu</a:t>
            </a:r>
          </a:p>
        </p:txBody>
      </p:sp>
      <p:cxnSp>
        <p:nvCxnSpPr>
          <p:cNvPr id="21" name="Přímá spojnice 20"/>
          <p:cNvCxnSpPr/>
          <p:nvPr/>
        </p:nvCxnSpPr>
        <p:spPr>
          <a:xfrm flipH="1" flipV="1">
            <a:off x="3680397" y="4305942"/>
            <a:ext cx="1485" cy="4972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 flipV="1">
            <a:off x="3681931" y="4282123"/>
            <a:ext cx="1405791" cy="927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Přímá spojnice 2"/>
          <p:cNvCxnSpPr/>
          <p:nvPr/>
        </p:nvCxnSpPr>
        <p:spPr>
          <a:xfrm flipV="1">
            <a:off x="1223963" y="3723944"/>
            <a:ext cx="1072133" cy="17005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V="1">
            <a:off x="3674935" y="2890544"/>
            <a:ext cx="1053076" cy="19588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Skupina 38"/>
          <p:cNvGrpSpPr/>
          <p:nvPr/>
        </p:nvGrpSpPr>
        <p:grpSpPr>
          <a:xfrm>
            <a:off x="2284558" y="3715291"/>
            <a:ext cx="1404772" cy="1124971"/>
            <a:chOff x="2284558" y="3715291"/>
            <a:chExt cx="1404772" cy="1124971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2284558" y="3715291"/>
              <a:ext cx="703828" cy="848055"/>
            </a:xfrm>
            <a:prstGeom prst="straightConnector1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18"/>
            <p:cNvCxnSpPr/>
            <p:nvPr/>
          </p:nvCxnSpPr>
          <p:spPr>
            <a:xfrm>
              <a:off x="2977217" y="4554547"/>
              <a:ext cx="712113" cy="285715"/>
            </a:xfrm>
            <a:prstGeom prst="straightConnector1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Obdélník 37"/>
          <p:cNvSpPr/>
          <p:nvPr/>
        </p:nvSpPr>
        <p:spPr>
          <a:xfrm>
            <a:off x="5580112" y="3573016"/>
            <a:ext cx="1368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(-</a:t>
            </a:r>
            <a:r>
              <a:rPr lang="cs-CZ" sz="2800" b="1" dirty="0">
                <a:solidFill>
                  <a:srgbClr val="FF0000"/>
                </a:solidFill>
                <a:sym typeface="Symbol"/>
              </a:rPr>
              <a:t>; 1</a:t>
            </a:r>
          </a:p>
        </p:txBody>
      </p:sp>
      <p:sp>
        <p:nvSpPr>
          <p:cNvPr id="40" name="Obdélník 39"/>
          <p:cNvSpPr/>
          <p:nvPr/>
        </p:nvSpPr>
        <p:spPr>
          <a:xfrm>
            <a:off x="6847366" y="3573016"/>
            <a:ext cx="1829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sym typeface="Symbol"/>
              </a:rPr>
              <a:t> </a:t>
            </a:r>
            <a:r>
              <a:rPr lang="cs-CZ" sz="2800" b="1" dirty="0" smtClean="0">
                <a:solidFill>
                  <a:srgbClr val="FF0000"/>
                </a:solidFill>
              </a:rPr>
              <a:t>5; </a:t>
            </a:r>
            <a:r>
              <a:rPr lang="en-US" sz="2800" b="1" dirty="0" smtClean="0">
                <a:solidFill>
                  <a:srgbClr val="FF0000"/>
                </a:solidFill>
              </a:rPr>
              <a:t>+</a:t>
            </a:r>
            <a:r>
              <a:rPr lang="cs-CZ" sz="2800" b="1" dirty="0" smtClean="0">
                <a:solidFill>
                  <a:srgbClr val="FF0000"/>
                </a:solidFill>
                <a:sym typeface="Symbol"/>
              </a:rPr>
              <a:t>)</a:t>
            </a:r>
            <a:endParaRPr lang="cs-CZ" sz="2800" b="1" dirty="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46425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ostoucí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x  </a:t>
            </a:r>
            <a:r>
              <a:rPr lang="cs-CZ" sz="4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cs-CZ" sz="4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lesající</a:t>
            </a:r>
            <a:endParaRPr lang="cs-CZ" sz="4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Vlastnosti funkcí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70579"/>
          </a:xfrm>
        </p:spPr>
        <p:txBody>
          <a:bodyPr lIns="36000">
            <a:normAutofit lnSpcReduction="10000"/>
          </a:bodyPr>
          <a:lstStyle/>
          <a:p>
            <a:pPr marL="109728" indent="0">
              <a:buNone/>
            </a:pPr>
            <a:r>
              <a:rPr lang="cs-CZ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Rostoucí funkce: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Funkci f(x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nazveme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rostoucí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právě tehdy,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když pro všechna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2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x</a:t>
            </a:r>
            <a:r>
              <a:rPr lang="cs-CZ" sz="2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z definičního</a:t>
            </a:r>
          </a:p>
          <a:p>
            <a:pPr marL="109728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oboru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platí:</a:t>
            </a:r>
          </a:p>
          <a:p>
            <a:pPr marL="109728" indent="0" algn="ctr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Je-li  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36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36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pak  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</a:t>
            </a:r>
            <a:r>
              <a:rPr lang="cs-CZ" sz="3600" b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cs-CZ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</a:t>
            </a:r>
            <a:r>
              <a:rPr lang="cs-CZ" sz="3600" b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r>
              <a:rPr lang="cs-CZ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Jinak řečeno:  </a:t>
            </a:r>
            <a:r>
              <a:rPr lang="cs-CZ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Větší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hodnoty x mají </a:t>
            </a:r>
            <a:r>
              <a:rPr lang="cs-CZ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větší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hodnoty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y!</a:t>
            </a:r>
          </a:p>
          <a:p>
            <a:pPr marL="109728" indent="0">
              <a:buNone/>
            </a:pPr>
            <a:endParaRPr lang="cs-CZ" sz="3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Klesající </a:t>
            </a:r>
            <a:r>
              <a:rPr lang="cs-CZ" sz="2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funkce: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Funkci f(x) nazveme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klesající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právě tehdy, když pro všechna x</a:t>
            </a:r>
            <a:r>
              <a:rPr lang="cs-CZ" sz="2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, x</a:t>
            </a:r>
            <a:r>
              <a:rPr lang="cs-CZ" sz="2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z definičního</a:t>
            </a:r>
          </a:p>
          <a:p>
            <a:pPr marL="109728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oboru platí:</a:t>
            </a:r>
          </a:p>
          <a:p>
            <a:pPr marL="109728" indent="0" algn="ctr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Je-li  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36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x</a:t>
            </a:r>
            <a:r>
              <a:rPr lang="cs-CZ" sz="36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, pak  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</a:t>
            </a:r>
            <a:r>
              <a:rPr lang="cs-CZ" sz="36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cs-CZ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</a:t>
            </a:r>
            <a:r>
              <a:rPr lang="cs-CZ" sz="36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Jinak řečeno:  </a:t>
            </a:r>
            <a:r>
              <a:rPr lang="cs-CZ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Větší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hodnoty x mají </a:t>
            </a: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cs-CZ" sz="24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ší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hodnoty y!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19269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</a:t>
            </a:r>
            <a:r>
              <a:rPr lang="cs-CZ" dirty="0" smtClean="0">
                <a:solidFill>
                  <a:srgbClr val="FF0000"/>
                </a:solidFill>
              </a:rPr>
              <a:t>rostoucích</a:t>
            </a:r>
            <a:r>
              <a:rPr lang="cs-CZ" dirty="0" smtClean="0"/>
              <a:t> funkcí</a:t>
            </a:r>
            <a:endParaRPr lang="cs-CZ" baseline="30000" dirty="0"/>
          </a:p>
        </p:txBody>
      </p:sp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170579"/>
          </a:xfrm>
        </p:spPr>
        <p:txBody>
          <a:bodyPr lIns="36000">
            <a:normAutofit/>
          </a:bodyPr>
          <a:lstStyle/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Lineární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fce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</a:t>
            </a:r>
            <a:r>
              <a:rPr lang="cs-CZ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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</a:p>
          <a:p>
            <a:pPr marL="268288" indent="0">
              <a:spcBef>
                <a:spcPts val="0"/>
              </a:spcBef>
              <a:buNone/>
            </a:pPr>
            <a:endParaRPr lang="cs-CZ" sz="11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Mocninné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fce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 lichým exponentem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x</a:t>
            </a:r>
            <a:r>
              <a:rPr lang="cs-CZ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;…</a:t>
            </a:r>
            <a:endParaRPr lang="cs-CZ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spcBef>
                <a:spcPts val="0"/>
              </a:spcBef>
              <a:buNone/>
            </a:pPr>
            <a:endParaRPr lang="cs-CZ" sz="1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spcBef>
                <a:spcPts val="0"/>
              </a:spcBef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Logaritmus při základu větším než jedna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</a:t>
            </a:r>
            <a:r>
              <a:rPr lang="cs-CZ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2400" b="1" baseline="-25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cs-CZ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spcBef>
                <a:spcPts val="0"/>
              </a:spcBef>
              <a:buNone/>
            </a:pPr>
            <a:endParaRPr lang="cs-CZ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Exponenciální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fce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cs-CZ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400" b="1" baseline="30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cs-CZ" sz="2400" b="1" baseline="30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spcBef>
                <a:spcPts val="0"/>
              </a:spcBef>
              <a:buNone/>
            </a:pPr>
            <a:endParaRPr lang="cs-CZ" sz="1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…a další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10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cs-CZ" dirty="0" smtClean="0"/>
              <a:t>Příklady </a:t>
            </a:r>
            <a:r>
              <a:rPr lang="cs-CZ" dirty="0" smtClean="0">
                <a:solidFill>
                  <a:srgbClr val="00B050"/>
                </a:solidFill>
              </a:rPr>
              <a:t>klesajících</a:t>
            </a:r>
            <a:r>
              <a:rPr lang="cs-CZ" dirty="0" smtClean="0"/>
              <a:t> funkcí</a:t>
            </a:r>
            <a:endParaRPr lang="cs-CZ" baseline="30000" dirty="0"/>
          </a:p>
        </p:txBody>
      </p:sp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170579"/>
          </a:xfrm>
        </p:spPr>
        <p:txBody>
          <a:bodyPr lIns="36000">
            <a:normAutofit/>
          </a:bodyPr>
          <a:lstStyle/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Lineární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fce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 </a:t>
            </a:r>
            <a:r>
              <a:rPr lang="cs-CZ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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</a:p>
          <a:p>
            <a:pPr marL="268288" indent="0">
              <a:spcBef>
                <a:spcPts val="0"/>
              </a:spcBef>
              <a:buNone/>
            </a:pPr>
            <a:endParaRPr lang="cs-CZ" sz="11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Lomenná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fce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typu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1/x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cs-C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1/x</a:t>
            </a:r>
            <a:r>
              <a:rPr lang="cs-CZ" sz="2400" b="1" baseline="30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1/x</a:t>
            </a:r>
            <a:r>
              <a:rPr lang="cs-CZ" sz="2400" b="1" baseline="30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;…</a:t>
            </a:r>
            <a:endParaRPr lang="cs-CZ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spcBef>
                <a:spcPts val="0"/>
              </a:spcBef>
              <a:buNone/>
            </a:pPr>
            <a:endParaRPr lang="cs-CZ" sz="1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spcBef>
                <a:spcPts val="0"/>
              </a:spcBef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Logaritmus při základu od 0 do 1 </a:t>
            </a: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= </a:t>
            </a:r>
            <a:r>
              <a:rPr lang="cs-CZ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2400" b="1" baseline="-25000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cs-CZ" sz="2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spcBef>
                <a:spcPts val="0"/>
              </a:spcBef>
              <a:buNone/>
            </a:pPr>
            <a:endParaRPr lang="cs-CZ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…a další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413" indent="-365125">
              <a:buFont typeface="Wingdings" pitchFamily="2" charset="2"/>
              <a:buChar char="Ø"/>
            </a:pP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46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 poznat </a:t>
            </a:r>
            <a:r>
              <a:rPr lang="cs-CZ" dirty="0" smtClean="0">
                <a:solidFill>
                  <a:srgbClr val="FF0000"/>
                </a:solidFill>
              </a:rPr>
              <a:t>rostoucí</a:t>
            </a:r>
            <a:r>
              <a:rPr lang="cs-CZ" dirty="0" smtClean="0"/>
              <a:t> funkci z grafu?</a:t>
            </a:r>
            <a:br>
              <a:rPr lang="cs-CZ" dirty="0" smtClean="0"/>
            </a:br>
            <a:r>
              <a:rPr lang="cs-CZ" sz="1400" dirty="0" smtClean="0"/>
              <a:t>Pokud budu graf funkce obtahovat zleva doprava, budu stále výš a výš…</a:t>
            </a:r>
            <a:endParaRPr lang="cs-CZ" baseline="30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13" y="1559620"/>
            <a:ext cx="3560763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561126"/>
            <a:ext cx="3560763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13" y="3863876"/>
            <a:ext cx="3560763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863876"/>
            <a:ext cx="3560763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Přímá spojnice 10"/>
          <p:cNvCxnSpPr/>
          <p:nvPr/>
        </p:nvCxnSpPr>
        <p:spPr>
          <a:xfrm flipV="1">
            <a:off x="1537090" y="1879288"/>
            <a:ext cx="2361732" cy="16324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Volný tvar 35"/>
          <p:cNvSpPr/>
          <p:nvPr/>
        </p:nvSpPr>
        <p:spPr>
          <a:xfrm>
            <a:off x="5546628" y="2047583"/>
            <a:ext cx="2222967" cy="1366146"/>
          </a:xfrm>
          <a:custGeom>
            <a:avLst/>
            <a:gdLst>
              <a:gd name="connsiteX0" fmla="*/ 0 w 2210267"/>
              <a:gd name="connsiteY0" fmla="*/ 1340746 h 1340746"/>
              <a:gd name="connsiteX1" fmla="*/ 566591 w 2210267"/>
              <a:gd name="connsiteY1" fmla="*/ 667568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158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85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85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22967"/>
              <a:gd name="connsiteY0" fmla="*/ 1366146 h 1366146"/>
              <a:gd name="connsiteX1" fmla="*/ 722415 w 2222967"/>
              <a:gd name="connsiteY1" fmla="*/ 647690 h 1366146"/>
              <a:gd name="connsiteX2" fmla="*/ 1741296 w 2222967"/>
              <a:gd name="connsiteY2" fmla="*/ 334248 h 1366146"/>
              <a:gd name="connsiteX3" fmla="*/ 2222967 w 2222967"/>
              <a:gd name="connsiteY3" fmla="*/ 0 h 1366146"/>
              <a:gd name="connsiteX4" fmla="*/ 2222967 w 2222967"/>
              <a:gd name="connsiteY4" fmla="*/ 0 h 1366146"/>
              <a:gd name="connsiteX0" fmla="*/ 0 w 2222967"/>
              <a:gd name="connsiteY0" fmla="*/ 1366146 h 1366146"/>
              <a:gd name="connsiteX1" fmla="*/ 722415 w 2222967"/>
              <a:gd name="connsiteY1" fmla="*/ 647690 h 1366146"/>
              <a:gd name="connsiteX2" fmla="*/ 1741296 w 2222967"/>
              <a:gd name="connsiteY2" fmla="*/ 334248 h 1366146"/>
              <a:gd name="connsiteX3" fmla="*/ 2222967 w 2222967"/>
              <a:gd name="connsiteY3" fmla="*/ 0 h 1366146"/>
              <a:gd name="connsiteX4" fmla="*/ 2222967 w 2222967"/>
              <a:gd name="connsiteY4" fmla="*/ 0 h 1366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2967" h="1366146">
                <a:moveTo>
                  <a:pt x="0" y="1366146"/>
                </a:moveTo>
                <a:cubicBezTo>
                  <a:pt x="375944" y="839664"/>
                  <a:pt x="434316" y="815440"/>
                  <a:pt x="722415" y="647690"/>
                </a:cubicBezTo>
                <a:cubicBezTo>
                  <a:pt x="1045439" y="476765"/>
                  <a:pt x="1491204" y="442196"/>
                  <a:pt x="1741296" y="334248"/>
                </a:cubicBezTo>
                <a:cubicBezTo>
                  <a:pt x="1991388" y="226300"/>
                  <a:pt x="2142689" y="55708"/>
                  <a:pt x="2222967" y="0"/>
                </a:cubicBezTo>
                <a:lnTo>
                  <a:pt x="2222967" y="0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1630491" y="4330709"/>
            <a:ext cx="2212866" cy="1548645"/>
          </a:xfrm>
          <a:custGeom>
            <a:avLst/>
            <a:gdLst>
              <a:gd name="connsiteX0" fmla="*/ 0 w 2200940"/>
              <a:gd name="connsiteY0" fmla="*/ 1520456 h 1531575"/>
              <a:gd name="connsiteX1" fmla="*/ 1169581 w 2200940"/>
              <a:gd name="connsiteY1" fmla="*/ 1307805 h 1531575"/>
              <a:gd name="connsiteX2" fmla="*/ 2200940 w 2200940"/>
              <a:gd name="connsiteY2" fmla="*/ 0 h 1531575"/>
              <a:gd name="connsiteX0" fmla="*/ 0 w 2200940"/>
              <a:gd name="connsiteY0" fmla="*/ 1520456 h 1524160"/>
              <a:gd name="connsiteX1" fmla="*/ 1356436 w 2200940"/>
              <a:gd name="connsiteY1" fmla="*/ 1228292 h 1524160"/>
              <a:gd name="connsiteX2" fmla="*/ 2200940 w 2200940"/>
              <a:gd name="connsiteY2" fmla="*/ 0 h 1524160"/>
              <a:gd name="connsiteX0" fmla="*/ 0 w 2224794"/>
              <a:gd name="connsiteY0" fmla="*/ 1556237 h 1559038"/>
              <a:gd name="connsiteX1" fmla="*/ 1380290 w 2224794"/>
              <a:gd name="connsiteY1" fmla="*/ 1228292 h 1559038"/>
              <a:gd name="connsiteX2" fmla="*/ 2224794 w 2224794"/>
              <a:gd name="connsiteY2" fmla="*/ 0 h 1559038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12867"/>
              <a:gd name="connsiteY0" fmla="*/ 1560213 h 1560213"/>
              <a:gd name="connsiteX1" fmla="*/ 1380290 w 2212867"/>
              <a:gd name="connsiteY1" fmla="*/ 1232268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196964"/>
              <a:gd name="connsiteY0" fmla="*/ 1548286 h 1548286"/>
              <a:gd name="connsiteX1" fmla="*/ 1380290 w 2196964"/>
              <a:gd name="connsiteY1" fmla="*/ 1208414 h 1548286"/>
              <a:gd name="connsiteX2" fmla="*/ 2196964 w 2196964"/>
              <a:gd name="connsiteY2" fmla="*/ 0 h 1548286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00940"/>
              <a:gd name="connsiteY0" fmla="*/ 1544311 h 1544311"/>
              <a:gd name="connsiteX1" fmla="*/ 1380290 w 2200940"/>
              <a:gd name="connsiteY1" fmla="*/ 1204439 h 1544311"/>
              <a:gd name="connsiteX2" fmla="*/ 2200940 w 2200940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04199"/>
              <a:gd name="connsiteY0" fmla="*/ 1539977 h 1539977"/>
              <a:gd name="connsiteX1" fmla="*/ 1380290 w 2204199"/>
              <a:gd name="connsiteY1" fmla="*/ 1200105 h 1539977"/>
              <a:gd name="connsiteX2" fmla="*/ 2204199 w 2204199"/>
              <a:gd name="connsiteY2" fmla="*/ 0 h 1539977"/>
              <a:gd name="connsiteX0" fmla="*/ 0 w 2208533"/>
              <a:gd name="connsiteY0" fmla="*/ 1552978 h 1552978"/>
              <a:gd name="connsiteX1" fmla="*/ 1380290 w 2208533"/>
              <a:gd name="connsiteY1" fmla="*/ 1213106 h 1552978"/>
              <a:gd name="connsiteX2" fmla="*/ 2208533 w 2208533"/>
              <a:gd name="connsiteY2" fmla="*/ 0 h 1552978"/>
              <a:gd name="connsiteX0" fmla="*/ 0 w 2212866"/>
              <a:gd name="connsiteY0" fmla="*/ 1552978 h 1552978"/>
              <a:gd name="connsiteX1" fmla="*/ 1384623 w 2212866"/>
              <a:gd name="connsiteY1" fmla="*/ 1213106 h 1552978"/>
              <a:gd name="connsiteX2" fmla="*/ 2212866 w 2212866"/>
              <a:gd name="connsiteY2" fmla="*/ 0 h 1552978"/>
              <a:gd name="connsiteX0" fmla="*/ 0 w 2212866"/>
              <a:gd name="connsiteY0" fmla="*/ 1552978 h 1552978"/>
              <a:gd name="connsiteX1" fmla="*/ 1384623 w 2212866"/>
              <a:gd name="connsiteY1" fmla="*/ 1213106 h 1552978"/>
              <a:gd name="connsiteX2" fmla="*/ 2212866 w 2212866"/>
              <a:gd name="connsiteY2" fmla="*/ 0 h 1552978"/>
              <a:gd name="connsiteX0" fmla="*/ 0 w 2212866"/>
              <a:gd name="connsiteY0" fmla="*/ 1548645 h 1548645"/>
              <a:gd name="connsiteX1" fmla="*/ 1384623 w 2212866"/>
              <a:gd name="connsiteY1" fmla="*/ 1213106 h 1548645"/>
              <a:gd name="connsiteX2" fmla="*/ 2212866 w 2212866"/>
              <a:gd name="connsiteY2" fmla="*/ 0 h 1548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2866" h="1548645">
                <a:moveTo>
                  <a:pt x="0" y="1548645"/>
                </a:moveTo>
                <a:cubicBezTo>
                  <a:pt x="365598" y="1513365"/>
                  <a:pt x="1015812" y="1470491"/>
                  <a:pt x="1384623" y="1213106"/>
                </a:cubicBezTo>
                <a:cubicBezTo>
                  <a:pt x="1757768" y="942721"/>
                  <a:pt x="1877415" y="789478"/>
                  <a:pt x="2212866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0" name="Volný tvar 49"/>
          <p:cNvSpPr/>
          <p:nvPr/>
        </p:nvSpPr>
        <p:spPr>
          <a:xfrm rot="5025135" flipH="1">
            <a:off x="5533005" y="3755427"/>
            <a:ext cx="1255875" cy="2445921"/>
          </a:xfrm>
          <a:custGeom>
            <a:avLst/>
            <a:gdLst>
              <a:gd name="connsiteX0" fmla="*/ 0 w 2200940"/>
              <a:gd name="connsiteY0" fmla="*/ 1520456 h 1531575"/>
              <a:gd name="connsiteX1" fmla="*/ 1169581 w 2200940"/>
              <a:gd name="connsiteY1" fmla="*/ 1307805 h 1531575"/>
              <a:gd name="connsiteX2" fmla="*/ 2200940 w 2200940"/>
              <a:gd name="connsiteY2" fmla="*/ 0 h 1531575"/>
              <a:gd name="connsiteX0" fmla="*/ 0 w 2200940"/>
              <a:gd name="connsiteY0" fmla="*/ 1520456 h 1524160"/>
              <a:gd name="connsiteX1" fmla="*/ 1356436 w 2200940"/>
              <a:gd name="connsiteY1" fmla="*/ 1228292 h 1524160"/>
              <a:gd name="connsiteX2" fmla="*/ 2200940 w 2200940"/>
              <a:gd name="connsiteY2" fmla="*/ 0 h 1524160"/>
              <a:gd name="connsiteX0" fmla="*/ 0 w 2224794"/>
              <a:gd name="connsiteY0" fmla="*/ 1556237 h 1559038"/>
              <a:gd name="connsiteX1" fmla="*/ 1380290 w 2224794"/>
              <a:gd name="connsiteY1" fmla="*/ 1228292 h 1559038"/>
              <a:gd name="connsiteX2" fmla="*/ 2224794 w 2224794"/>
              <a:gd name="connsiteY2" fmla="*/ 0 h 1559038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12867"/>
              <a:gd name="connsiteY0" fmla="*/ 1560213 h 1560213"/>
              <a:gd name="connsiteX1" fmla="*/ 1380290 w 2212867"/>
              <a:gd name="connsiteY1" fmla="*/ 1232268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196964"/>
              <a:gd name="connsiteY0" fmla="*/ 1548286 h 1548286"/>
              <a:gd name="connsiteX1" fmla="*/ 1380290 w 2196964"/>
              <a:gd name="connsiteY1" fmla="*/ 1208414 h 1548286"/>
              <a:gd name="connsiteX2" fmla="*/ 2196964 w 2196964"/>
              <a:gd name="connsiteY2" fmla="*/ 0 h 1548286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00940"/>
              <a:gd name="connsiteY0" fmla="*/ 1544311 h 1544311"/>
              <a:gd name="connsiteX1" fmla="*/ 1380290 w 2200940"/>
              <a:gd name="connsiteY1" fmla="*/ 1204439 h 1544311"/>
              <a:gd name="connsiteX2" fmla="*/ 2200940 w 2200940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598054 w 2212867"/>
              <a:gd name="connsiteY1" fmla="*/ 1093961 h 1544311"/>
              <a:gd name="connsiteX2" fmla="*/ 2212867 w 2212867"/>
              <a:gd name="connsiteY2" fmla="*/ 0 h 1544311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88438"/>
              <a:gd name="connsiteY0" fmla="*/ 1556056 h 1556056"/>
              <a:gd name="connsiteX1" fmla="*/ 1659582 w 2188438"/>
              <a:gd name="connsiteY1" fmla="*/ 1032006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659582 w 2188438"/>
              <a:gd name="connsiteY1" fmla="*/ 1032006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8438" h="1556056">
                <a:moveTo>
                  <a:pt x="0" y="1556056"/>
                </a:moveTo>
                <a:cubicBezTo>
                  <a:pt x="1276447" y="1420761"/>
                  <a:pt x="1581572" y="1155214"/>
                  <a:pt x="1786514" y="874271"/>
                </a:cubicBezTo>
                <a:cubicBezTo>
                  <a:pt x="1991456" y="593328"/>
                  <a:pt x="2057441" y="481466"/>
                  <a:pt x="2188438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58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14" y="3863876"/>
            <a:ext cx="3560762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556792"/>
            <a:ext cx="3560763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13" y="1556792"/>
            <a:ext cx="3560763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861048"/>
            <a:ext cx="3560763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 poznat </a:t>
            </a:r>
            <a:r>
              <a:rPr lang="cs-CZ" dirty="0" smtClean="0">
                <a:solidFill>
                  <a:srgbClr val="00B050"/>
                </a:solidFill>
              </a:rPr>
              <a:t>klesající</a:t>
            </a:r>
            <a:r>
              <a:rPr lang="cs-CZ" dirty="0" smtClean="0"/>
              <a:t> funkci z grafu?</a:t>
            </a:r>
            <a:br>
              <a:rPr lang="cs-CZ" dirty="0" smtClean="0"/>
            </a:br>
            <a:r>
              <a:rPr lang="cs-CZ" sz="1400" dirty="0" smtClean="0"/>
              <a:t>Pokud budu graf funkce obtahovat zleva doprava, budu stále níž a níž…</a:t>
            </a:r>
            <a:endParaRPr lang="cs-CZ" baseline="300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1634824" y="1988840"/>
            <a:ext cx="2224729" cy="141631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Volný tvar 35"/>
          <p:cNvSpPr/>
          <p:nvPr/>
        </p:nvSpPr>
        <p:spPr>
          <a:xfrm flipH="1">
            <a:off x="5552924" y="2008580"/>
            <a:ext cx="2209096" cy="1383480"/>
          </a:xfrm>
          <a:custGeom>
            <a:avLst/>
            <a:gdLst>
              <a:gd name="connsiteX0" fmla="*/ 0 w 2210267"/>
              <a:gd name="connsiteY0" fmla="*/ 1340746 h 1340746"/>
              <a:gd name="connsiteX1" fmla="*/ 566591 w 2210267"/>
              <a:gd name="connsiteY1" fmla="*/ 667568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33568 w 2210267"/>
              <a:gd name="connsiteY1" fmla="*/ 635763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7823 w 2210267"/>
              <a:gd name="connsiteY2" fmla="*/ 342199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158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5421 w 2210267"/>
              <a:gd name="connsiteY2" fmla="*/ 343773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85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10267"/>
              <a:gd name="connsiteY0" fmla="*/ 1340746 h 1340746"/>
              <a:gd name="connsiteX1" fmla="*/ 709715 w 2210267"/>
              <a:gd name="connsiteY1" fmla="*/ 647690 h 1340746"/>
              <a:gd name="connsiteX2" fmla="*/ 1728596 w 2210267"/>
              <a:gd name="connsiteY2" fmla="*/ 334248 h 1340746"/>
              <a:gd name="connsiteX3" fmla="*/ 2210267 w 2210267"/>
              <a:gd name="connsiteY3" fmla="*/ 0 h 1340746"/>
              <a:gd name="connsiteX4" fmla="*/ 2210267 w 2210267"/>
              <a:gd name="connsiteY4" fmla="*/ 0 h 1340746"/>
              <a:gd name="connsiteX0" fmla="*/ 0 w 2222967"/>
              <a:gd name="connsiteY0" fmla="*/ 1366146 h 1366146"/>
              <a:gd name="connsiteX1" fmla="*/ 722415 w 2222967"/>
              <a:gd name="connsiteY1" fmla="*/ 647690 h 1366146"/>
              <a:gd name="connsiteX2" fmla="*/ 1741296 w 2222967"/>
              <a:gd name="connsiteY2" fmla="*/ 334248 h 1366146"/>
              <a:gd name="connsiteX3" fmla="*/ 2222967 w 2222967"/>
              <a:gd name="connsiteY3" fmla="*/ 0 h 1366146"/>
              <a:gd name="connsiteX4" fmla="*/ 2222967 w 2222967"/>
              <a:gd name="connsiteY4" fmla="*/ 0 h 1366146"/>
              <a:gd name="connsiteX0" fmla="*/ 0 w 2222967"/>
              <a:gd name="connsiteY0" fmla="*/ 1366146 h 1366146"/>
              <a:gd name="connsiteX1" fmla="*/ 722415 w 2222967"/>
              <a:gd name="connsiteY1" fmla="*/ 647690 h 1366146"/>
              <a:gd name="connsiteX2" fmla="*/ 1741296 w 2222967"/>
              <a:gd name="connsiteY2" fmla="*/ 334248 h 1366146"/>
              <a:gd name="connsiteX3" fmla="*/ 2222967 w 2222967"/>
              <a:gd name="connsiteY3" fmla="*/ 0 h 1366146"/>
              <a:gd name="connsiteX4" fmla="*/ 2222967 w 2222967"/>
              <a:gd name="connsiteY4" fmla="*/ 0 h 1366146"/>
              <a:gd name="connsiteX0" fmla="*/ 0 w 2245615"/>
              <a:gd name="connsiteY0" fmla="*/ 1344478 h 1344478"/>
              <a:gd name="connsiteX1" fmla="*/ 745063 w 2245615"/>
              <a:gd name="connsiteY1" fmla="*/ 647690 h 1344478"/>
              <a:gd name="connsiteX2" fmla="*/ 1763944 w 2245615"/>
              <a:gd name="connsiteY2" fmla="*/ 334248 h 1344478"/>
              <a:gd name="connsiteX3" fmla="*/ 2245615 w 2245615"/>
              <a:gd name="connsiteY3" fmla="*/ 0 h 1344478"/>
              <a:gd name="connsiteX4" fmla="*/ 2245615 w 2245615"/>
              <a:gd name="connsiteY4" fmla="*/ 0 h 1344478"/>
              <a:gd name="connsiteX0" fmla="*/ 0 w 2245615"/>
              <a:gd name="connsiteY0" fmla="*/ 1344478 h 1344478"/>
              <a:gd name="connsiteX1" fmla="*/ 1247859 w 2245615"/>
              <a:gd name="connsiteY1" fmla="*/ 825370 h 1344478"/>
              <a:gd name="connsiteX2" fmla="*/ 1763944 w 2245615"/>
              <a:gd name="connsiteY2" fmla="*/ 334248 h 1344478"/>
              <a:gd name="connsiteX3" fmla="*/ 2245615 w 2245615"/>
              <a:gd name="connsiteY3" fmla="*/ 0 h 1344478"/>
              <a:gd name="connsiteX4" fmla="*/ 2245615 w 2245615"/>
              <a:gd name="connsiteY4" fmla="*/ 0 h 1344478"/>
              <a:gd name="connsiteX0" fmla="*/ 0 w 2245615"/>
              <a:gd name="connsiteY0" fmla="*/ 1344478 h 1344478"/>
              <a:gd name="connsiteX1" fmla="*/ 1247859 w 2245615"/>
              <a:gd name="connsiteY1" fmla="*/ 825370 h 1344478"/>
              <a:gd name="connsiteX2" fmla="*/ 1931543 w 2245615"/>
              <a:gd name="connsiteY2" fmla="*/ 468591 h 1344478"/>
              <a:gd name="connsiteX3" fmla="*/ 2245615 w 2245615"/>
              <a:gd name="connsiteY3" fmla="*/ 0 h 1344478"/>
              <a:gd name="connsiteX4" fmla="*/ 2245615 w 2245615"/>
              <a:gd name="connsiteY4" fmla="*/ 0 h 1344478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31543 w 2318091"/>
              <a:gd name="connsiteY2" fmla="*/ 503260 h 1379147"/>
              <a:gd name="connsiteX3" fmla="*/ 2245615 w 2318091"/>
              <a:gd name="connsiteY3" fmla="*/ 34669 h 1379147"/>
              <a:gd name="connsiteX4" fmla="*/ 2318091 w 2318091"/>
              <a:gd name="connsiteY4" fmla="*/ 0 h 1379147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31543 w 2318091"/>
              <a:gd name="connsiteY2" fmla="*/ 503260 h 1379147"/>
              <a:gd name="connsiteX3" fmla="*/ 2245615 w 2318091"/>
              <a:gd name="connsiteY3" fmla="*/ 34669 h 1379147"/>
              <a:gd name="connsiteX4" fmla="*/ 2318091 w 2318091"/>
              <a:gd name="connsiteY4" fmla="*/ 0 h 1379147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31543 w 2318091"/>
              <a:gd name="connsiteY2" fmla="*/ 50326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22483 w 2318091"/>
              <a:gd name="connsiteY2" fmla="*/ 55093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22483 w 2318091"/>
              <a:gd name="connsiteY2" fmla="*/ 55093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60039 h 1379147"/>
              <a:gd name="connsiteX2" fmla="*/ 1922483 w 2318091"/>
              <a:gd name="connsiteY2" fmla="*/ 55093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99042 h 1379147"/>
              <a:gd name="connsiteX2" fmla="*/ 1922483 w 2318091"/>
              <a:gd name="connsiteY2" fmla="*/ 55093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99042 h 1379147"/>
              <a:gd name="connsiteX2" fmla="*/ 1922483 w 2318091"/>
              <a:gd name="connsiteY2" fmla="*/ 550930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99042 h 1379147"/>
              <a:gd name="connsiteX2" fmla="*/ 1913423 w 2318091"/>
              <a:gd name="connsiteY2" fmla="*/ 568264 h 1379147"/>
              <a:gd name="connsiteX3" fmla="*/ 2318091 w 2318091"/>
              <a:gd name="connsiteY3" fmla="*/ 0 h 1379147"/>
              <a:gd name="connsiteX0" fmla="*/ 0 w 2318091"/>
              <a:gd name="connsiteY0" fmla="*/ 1379147 h 1379147"/>
              <a:gd name="connsiteX1" fmla="*/ 1247859 w 2318091"/>
              <a:gd name="connsiteY1" fmla="*/ 899042 h 1379147"/>
              <a:gd name="connsiteX2" fmla="*/ 1913423 w 2318091"/>
              <a:gd name="connsiteY2" fmla="*/ 568264 h 1379147"/>
              <a:gd name="connsiteX3" fmla="*/ 2318091 w 2318091"/>
              <a:gd name="connsiteY3" fmla="*/ 0 h 1379147"/>
              <a:gd name="connsiteX0" fmla="*/ 0 w 2309032"/>
              <a:gd name="connsiteY0" fmla="*/ 1383480 h 1383480"/>
              <a:gd name="connsiteX1" fmla="*/ 1247859 w 2309032"/>
              <a:gd name="connsiteY1" fmla="*/ 903375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03375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03375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03375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03375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16376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  <a:gd name="connsiteX0" fmla="*/ 0 w 2309032"/>
              <a:gd name="connsiteY0" fmla="*/ 1383480 h 1383480"/>
              <a:gd name="connsiteX1" fmla="*/ 1247859 w 2309032"/>
              <a:gd name="connsiteY1" fmla="*/ 916376 h 1383480"/>
              <a:gd name="connsiteX2" fmla="*/ 1913423 w 2309032"/>
              <a:gd name="connsiteY2" fmla="*/ 572597 h 1383480"/>
              <a:gd name="connsiteX3" fmla="*/ 2309032 w 2309032"/>
              <a:gd name="connsiteY3" fmla="*/ 0 h 138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9032" h="1383480">
                <a:moveTo>
                  <a:pt x="0" y="1383480"/>
                </a:moveTo>
                <a:cubicBezTo>
                  <a:pt x="403122" y="904668"/>
                  <a:pt x="801220" y="962784"/>
                  <a:pt x="1247859" y="916376"/>
                </a:cubicBezTo>
                <a:cubicBezTo>
                  <a:pt x="1634299" y="871127"/>
                  <a:pt x="1736561" y="725326"/>
                  <a:pt x="1913423" y="572597"/>
                </a:cubicBezTo>
                <a:cubicBezTo>
                  <a:pt x="2090285" y="419868"/>
                  <a:pt x="2214912" y="126514"/>
                  <a:pt x="2309032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 flipH="1">
            <a:off x="1634823" y="4170426"/>
            <a:ext cx="2228857" cy="1627218"/>
          </a:xfrm>
          <a:custGeom>
            <a:avLst/>
            <a:gdLst>
              <a:gd name="connsiteX0" fmla="*/ 0 w 2200940"/>
              <a:gd name="connsiteY0" fmla="*/ 1520456 h 1531575"/>
              <a:gd name="connsiteX1" fmla="*/ 1169581 w 2200940"/>
              <a:gd name="connsiteY1" fmla="*/ 1307805 h 1531575"/>
              <a:gd name="connsiteX2" fmla="*/ 2200940 w 2200940"/>
              <a:gd name="connsiteY2" fmla="*/ 0 h 1531575"/>
              <a:gd name="connsiteX0" fmla="*/ 0 w 2200940"/>
              <a:gd name="connsiteY0" fmla="*/ 1520456 h 1524160"/>
              <a:gd name="connsiteX1" fmla="*/ 1356436 w 2200940"/>
              <a:gd name="connsiteY1" fmla="*/ 1228292 h 1524160"/>
              <a:gd name="connsiteX2" fmla="*/ 2200940 w 2200940"/>
              <a:gd name="connsiteY2" fmla="*/ 0 h 1524160"/>
              <a:gd name="connsiteX0" fmla="*/ 0 w 2224794"/>
              <a:gd name="connsiteY0" fmla="*/ 1556237 h 1559038"/>
              <a:gd name="connsiteX1" fmla="*/ 1380290 w 2224794"/>
              <a:gd name="connsiteY1" fmla="*/ 1228292 h 1559038"/>
              <a:gd name="connsiteX2" fmla="*/ 2224794 w 2224794"/>
              <a:gd name="connsiteY2" fmla="*/ 0 h 1559038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12867"/>
              <a:gd name="connsiteY0" fmla="*/ 1560213 h 1560213"/>
              <a:gd name="connsiteX1" fmla="*/ 1380290 w 2212867"/>
              <a:gd name="connsiteY1" fmla="*/ 1232268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196964"/>
              <a:gd name="connsiteY0" fmla="*/ 1548286 h 1548286"/>
              <a:gd name="connsiteX1" fmla="*/ 1380290 w 2196964"/>
              <a:gd name="connsiteY1" fmla="*/ 1208414 h 1548286"/>
              <a:gd name="connsiteX2" fmla="*/ 2196964 w 2196964"/>
              <a:gd name="connsiteY2" fmla="*/ 0 h 1548286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00940"/>
              <a:gd name="connsiteY0" fmla="*/ 1544311 h 1544311"/>
              <a:gd name="connsiteX1" fmla="*/ 1380290 w 2200940"/>
              <a:gd name="connsiteY1" fmla="*/ 1204439 h 1544311"/>
              <a:gd name="connsiteX2" fmla="*/ 2200940 w 2200940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474384 w 2212867"/>
              <a:gd name="connsiteY1" fmla="*/ 1252810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474384 w 2212867"/>
              <a:gd name="connsiteY1" fmla="*/ 1252810 h 1544311"/>
              <a:gd name="connsiteX2" fmla="*/ 2212867 w 2212867"/>
              <a:gd name="connsiteY2" fmla="*/ 0 h 1544311"/>
              <a:gd name="connsiteX0" fmla="*/ 0 w 2205327"/>
              <a:gd name="connsiteY0" fmla="*/ 1537113 h 1537113"/>
              <a:gd name="connsiteX1" fmla="*/ 1466844 w 2205327"/>
              <a:gd name="connsiteY1" fmla="*/ 1252810 h 1537113"/>
              <a:gd name="connsiteX2" fmla="*/ 2205327 w 2205327"/>
              <a:gd name="connsiteY2" fmla="*/ 0 h 1537113"/>
              <a:gd name="connsiteX0" fmla="*/ 0 w 2205327"/>
              <a:gd name="connsiteY0" fmla="*/ 1537113 h 1537113"/>
              <a:gd name="connsiteX1" fmla="*/ 1466844 w 2205327"/>
              <a:gd name="connsiteY1" fmla="*/ 1252810 h 1537113"/>
              <a:gd name="connsiteX2" fmla="*/ 2205327 w 2205327"/>
              <a:gd name="connsiteY2" fmla="*/ 0 h 1537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5327" h="1537113">
                <a:moveTo>
                  <a:pt x="0" y="1537113"/>
                </a:moveTo>
                <a:cubicBezTo>
                  <a:pt x="380677" y="1516229"/>
                  <a:pt x="1098033" y="1510195"/>
                  <a:pt x="1466844" y="1252810"/>
                </a:cubicBezTo>
                <a:cubicBezTo>
                  <a:pt x="1835655" y="995425"/>
                  <a:pt x="1960319" y="668062"/>
                  <a:pt x="2205327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olný tvar 49"/>
          <p:cNvSpPr/>
          <p:nvPr/>
        </p:nvSpPr>
        <p:spPr>
          <a:xfrm rot="5025135">
            <a:off x="5291801" y="3974164"/>
            <a:ext cx="1730959" cy="2122199"/>
          </a:xfrm>
          <a:custGeom>
            <a:avLst/>
            <a:gdLst>
              <a:gd name="connsiteX0" fmla="*/ 0 w 2200940"/>
              <a:gd name="connsiteY0" fmla="*/ 1520456 h 1531575"/>
              <a:gd name="connsiteX1" fmla="*/ 1169581 w 2200940"/>
              <a:gd name="connsiteY1" fmla="*/ 1307805 h 1531575"/>
              <a:gd name="connsiteX2" fmla="*/ 2200940 w 2200940"/>
              <a:gd name="connsiteY2" fmla="*/ 0 h 1531575"/>
              <a:gd name="connsiteX0" fmla="*/ 0 w 2200940"/>
              <a:gd name="connsiteY0" fmla="*/ 1520456 h 1524160"/>
              <a:gd name="connsiteX1" fmla="*/ 1356436 w 2200940"/>
              <a:gd name="connsiteY1" fmla="*/ 1228292 h 1524160"/>
              <a:gd name="connsiteX2" fmla="*/ 2200940 w 2200940"/>
              <a:gd name="connsiteY2" fmla="*/ 0 h 1524160"/>
              <a:gd name="connsiteX0" fmla="*/ 0 w 2224794"/>
              <a:gd name="connsiteY0" fmla="*/ 1556237 h 1559038"/>
              <a:gd name="connsiteX1" fmla="*/ 1380290 w 2224794"/>
              <a:gd name="connsiteY1" fmla="*/ 1228292 h 1559038"/>
              <a:gd name="connsiteX2" fmla="*/ 2224794 w 2224794"/>
              <a:gd name="connsiteY2" fmla="*/ 0 h 1559038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24794"/>
              <a:gd name="connsiteY0" fmla="*/ 1556237 h 1556237"/>
              <a:gd name="connsiteX1" fmla="*/ 1380290 w 2224794"/>
              <a:gd name="connsiteY1" fmla="*/ 1228292 h 1556237"/>
              <a:gd name="connsiteX2" fmla="*/ 2224794 w 2224794"/>
              <a:gd name="connsiteY2" fmla="*/ 0 h 1556237"/>
              <a:gd name="connsiteX0" fmla="*/ 0 w 2212867"/>
              <a:gd name="connsiteY0" fmla="*/ 1560213 h 1560213"/>
              <a:gd name="connsiteX1" fmla="*/ 1380290 w 2212867"/>
              <a:gd name="connsiteY1" fmla="*/ 1232268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212867"/>
              <a:gd name="connsiteY0" fmla="*/ 1560213 h 1560213"/>
              <a:gd name="connsiteX1" fmla="*/ 1380290 w 2212867"/>
              <a:gd name="connsiteY1" fmla="*/ 1220341 h 1560213"/>
              <a:gd name="connsiteX2" fmla="*/ 2212867 w 2212867"/>
              <a:gd name="connsiteY2" fmla="*/ 0 h 1560213"/>
              <a:gd name="connsiteX0" fmla="*/ 0 w 2196964"/>
              <a:gd name="connsiteY0" fmla="*/ 1548286 h 1548286"/>
              <a:gd name="connsiteX1" fmla="*/ 1380290 w 2196964"/>
              <a:gd name="connsiteY1" fmla="*/ 1208414 h 1548286"/>
              <a:gd name="connsiteX2" fmla="*/ 2196964 w 2196964"/>
              <a:gd name="connsiteY2" fmla="*/ 0 h 1548286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00940"/>
              <a:gd name="connsiteY0" fmla="*/ 1544311 h 1544311"/>
              <a:gd name="connsiteX1" fmla="*/ 1380290 w 2200940"/>
              <a:gd name="connsiteY1" fmla="*/ 1204439 h 1544311"/>
              <a:gd name="connsiteX2" fmla="*/ 2200940 w 2200940"/>
              <a:gd name="connsiteY2" fmla="*/ 0 h 1544311"/>
              <a:gd name="connsiteX0" fmla="*/ 0 w 2212867"/>
              <a:gd name="connsiteY0" fmla="*/ 1544311 h 1544311"/>
              <a:gd name="connsiteX1" fmla="*/ 1380290 w 2212867"/>
              <a:gd name="connsiteY1" fmla="*/ 1204439 h 1544311"/>
              <a:gd name="connsiteX2" fmla="*/ 2212867 w 2212867"/>
              <a:gd name="connsiteY2" fmla="*/ 0 h 1544311"/>
              <a:gd name="connsiteX0" fmla="*/ 0 w 2212867"/>
              <a:gd name="connsiteY0" fmla="*/ 1544311 h 1544311"/>
              <a:gd name="connsiteX1" fmla="*/ 1598054 w 2212867"/>
              <a:gd name="connsiteY1" fmla="*/ 1093961 h 1544311"/>
              <a:gd name="connsiteX2" fmla="*/ 2212867 w 2212867"/>
              <a:gd name="connsiteY2" fmla="*/ 0 h 1544311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26173 w 2140986"/>
              <a:gd name="connsiteY1" fmla="*/ 1093961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576943 w 2140986"/>
              <a:gd name="connsiteY1" fmla="*/ 1030868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40986"/>
              <a:gd name="connsiteY0" fmla="*/ 1551615 h 1551615"/>
              <a:gd name="connsiteX1" fmla="*/ 1612130 w 2140986"/>
              <a:gd name="connsiteY1" fmla="*/ 1032006 h 1551615"/>
              <a:gd name="connsiteX2" fmla="*/ 2140986 w 2140986"/>
              <a:gd name="connsiteY2" fmla="*/ 0 h 1551615"/>
              <a:gd name="connsiteX0" fmla="*/ 0 w 2188438"/>
              <a:gd name="connsiteY0" fmla="*/ 1556056 h 1556056"/>
              <a:gd name="connsiteX1" fmla="*/ 1659582 w 2188438"/>
              <a:gd name="connsiteY1" fmla="*/ 1032006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659582 w 2188438"/>
              <a:gd name="connsiteY1" fmla="*/ 1032006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188438"/>
              <a:gd name="connsiteY0" fmla="*/ 1556056 h 1556056"/>
              <a:gd name="connsiteX1" fmla="*/ 1786514 w 2188438"/>
              <a:gd name="connsiteY1" fmla="*/ 874271 h 1556056"/>
              <a:gd name="connsiteX2" fmla="*/ 2188438 w 2188438"/>
              <a:gd name="connsiteY2" fmla="*/ 0 h 1556056"/>
              <a:gd name="connsiteX0" fmla="*/ 0 w 2312048"/>
              <a:gd name="connsiteY0" fmla="*/ 1336690 h 1336690"/>
              <a:gd name="connsiteX1" fmla="*/ 1786514 w 2312048"/>
              <a:gd name="connsiteY1" fmla="*/ 654905 h 1336690"/>
              <a:gd name="connsiteX2" fmla="*/ 2312048 w 2312048"/>
              <a:gd name="connsiteY2" fmla="*/ 0 h 1336690"/>
              <a:gd name="connsiteX0" fmla="*/ 0 w 2312048"/>
              <a:gd name="connsiteY0" fmla="*/ 1336690 h 1336690"/>
              <a:gd name="connsiteX1" fmla="*/ 1786514 w 2312048"/>
              <a:gd name="connsiteY1" fmla="*/ 654905 h 1336690"/>
              <a:gd name="connsiteX2" fmla="*/ 2312048 w 2312048"/>
              <a:gd name="connsiteY2" fmla="*/ 0 h 1336690"/>
              <a:gd name="connsiteX0" fmla="*/ 0 w 2312048"/>
              <a:gd name="connsiteY0" fmla="*/ 1336690 h 1336690"/>
              <a:gd name="connsiteX1" fmla="*/ 1786514 w 2312048"/>
              <a:gd name="connsiteY1" fmla="*/ 654905 h 1336690"/>
              <a:gd name="connsiteX2" fmla="*/ 2312048 w 2312048"/>
              <a:gd name="connsiteY2" fmla="*/ 0 h 1336690"/>
              <a:gd name="connsiteX0" fmla="*/ 0 w 2312048"/>
              <a:gd name="connsiteY0" fmla="*/ 1336690 h 1336690"/>
              <a:gd name="connsiteX1" fmla="*/ 1572018 w 2312048"/>
              <a:gd name="connsiteY1" fmla="*/ 850388 h 1336690"/>
              <a:gd name="connsiteX2" fmla="*/ 2312048 w 2312048"/>
              <a:gd name="connsiteY2" fmla="*/ 0 h 1336690"/>
              <a:gd name="connsiteX0" fmla="*/ 0 w 2363431"/>
              <a:gd name="connsiteY0" fmla="*/ 1337471 h 1337471"/>
              <a:gd name="connsiteX1" fmla="*/ 1623401 w 2363431"/>
              <a:gd name="connsiteY1" fmla="*/ 850388 h 1337471"/>
              <a:gd name="connsiteX2" fmla="*/ 2363431 w 2363431"/>
              <a:gd name="connsiteY2" fmla="*/ 0 h 1337471"/>
              <a:gd name="connsiteX0" fmla="*/ 0 w 2363431"/>
              <a:gd name="connsiteY0" fmla="*/ 1337471 h 1337471"/>
              <a:gd name="connsiteX1" fmla="*/ 1623401 w 2363431"/>
              <a:gd name="connsiteY1" fmla="*/ 850388 h 1337471"/>
              <a:gd name="connsiteX2" fmla="*/ 2363431 w 2363431"/>
              <a:gd name="connsiteY2" fmla="*/ 0 h 1337471"/>
              <a:gd name="connsiteX0" fmla="*/ 0 w 2385115"/>
              <a:gd name="connsiteY0" fmla="*/ 1336373 h 1336373"/>
              <a:gd name="connsiteX1" fmla="*/ 1645085 w 2385115"/>
              <a:gd name="connsiteY1" fmla="*/ 850388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645085 w 2385115"/>
              <a:gd name="connsiteY1" fmla="*/ 850388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645085 w 2385115"/>
              <a:gd name="connsiteY1" fmla="*/ 850388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2385115 w 2385115"/>
              <a:gd name="connsiteY1" fmla="*/ 0 h 1336373"/>
              <a:gd name="connsiteX0" fmla="*/ 0 w 2385115"/>
              <a:gd name="connsiteY0" fmla="*/ 1336373 h 1336373"/>
              <a:gd name="connsiteX1" fmla="*/ 1168286 w 2385115"/>
              <a:gd name="connsiteY1" fmla="*/ 673478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98034 w 2385115"/>
              <a:gd name="connsiteY1" fmla="*/ 959085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98034 w 2385115"/>
              <a:gd name="connsiteY1" fmla="*/ 959085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98034 w 2385115"/>
              <a:gd name="connsiteY1" fmla="*/ 959085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98034 w 2385115"/>
              <a:gd name="connsiteY1" fmla="*/ 959085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98034 w 2385115"/>
              <a:gd name="connsiteY1" fmla="*/ 959085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589"/>
              <a:gd name="connsiteX1" fmla="*/ 1511307 w 2385115"/>
              <a:gd name="connsiteY1" fmla="*/ 954693 h 1336589"/>
              <a:gd name="connsiteX2" fmla="*/ 2385115 w 2385115"/>
              <a:gd name="connsiteY2" fmla="*/ 0 h 1336589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5115"/>
              <a:gd name="connsiteY0" fmla="*/ 1336373 h 1336373"/>
              <a:gd name="connsiteX1" fmla="*/ 1511307 w 2385115"/>
              <a:gd name="connsiteY1" fmla="*/ 954693 h 1336373"/>
              <a:gd name="connsiteX2" fmla="*/ 2385115 w 2385115"/>
              <a:gd name="connsiteY2" fmla="*/ 0 h 1336373"/>
              <a:gd name="connsiteX0" fmla="*/ 0 w 2381052"/>
              <a:gd name="connsiteY0" fmla="*/ 1350109 h 1350109"/>
              <a:gd name="connsiteX1" fmla="*/ 1511307 w 2381052"/>
              <a:gd name="connsiteY1" fmla="*/ 968429 h 1350109"/>
              <a:gd name="connsiteX2" fmla="*/ 2381051 w 2381052"/>
              <a:gd name="connsiteY2" fmla="*/ 0 h 1350109"/>
              <a:gd name="connsiteX0" fmla="*/ 0 w 2381051"/>
              <a:gd name="connsiteY0" fmla="*/ 1350109 h 1350109"/>
              <a:gd name="connsiteX1" fmla="*/ 1519325 w 2381051"/>
              <a:gd name="connsiteY1" fmla="*/ 965452 h 1350109"/>
              <a:gd name="connsiteX2" fmla="*/ 2381051 w 2381051"/>
              <a:gd name="connsiteY2" fmla="*/ 0 h 1350109"/>
              <a:gd name="connsiteX0" fmla="*/ 0 w 2381051"/>
              <a:gd name="connsiteY0" fmla="*/ 1350109 h 1350109"/>
              <a:gd name="connsiteX1" fmla="*/ 1519325 w 2381051"/>
              <a:gd name="connsiteY1" fmla="*/ 965452 h 1350109"/>
              <a:gd name="connsiteX2" fmla="*/ 2381051 w 2381051"/>
              <a:gd name="connsiteY2" fmla="*/ 0 h 1350109"/>
              <a:gd name="connsiteX0" fmla="*/ 0 w 2381051"/>
              <a:gd name="connsiteY0" fmla="*/ 1350109 h 1350109"/>
              <a:gd name="connsiteX1" fmla="*/ 1529717 w 2381051"/>
              <a:gd name="connsiteY1" fmla="*/ 952447 h 1350109"/>
              <a:gd name="connsiteX2" fmla="*/ 2381051 w 2381051"/>
              <a:gd name="connsiteY2" fmla="*/ 0 h 1350109"/>
              <a:gd name="connsiteX0" fmla="*/ 0 w 2381051"/>
              <a:gd name="connsiteY0" fmla="*/ 1350109 h 1350109"/>
              <a:gd name="connsiteX1" fmla="*/ 1529717 w 2381051"/>
              <a:gd name="connsiteY1" fmla="*/ 952447 h 1350109"/>
              <a:gd name="connsiteX2" fmla="*/ 2381051 w 2381051"/>
              <a:gd name="connsiteY2" fmla="*/ 0 h 1350109"/>
              <a:gd name="connsiteX0" fmla="*/ 0 w 2381051"/>
              <a:gd name="connsiteY0" fmla="*/ 1350109 h 1350109"/>
              <a:gd name="connsiteX1" fmla="*/ 1529717 w 2381051"/>
              <a:gd name="connsiteY1" fmla="*/ 952447 h 1350109"/>
              <a:gd name="connsiteX2" fmla="*/ 2381051 w 2381051"/>
              <a:gd name="connsiteY2" fmla="*/ 0 h 1350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051" h="1350109">
                <a:moveTo>
                  <a:pt x="0" y="1350109"/>
                </a:moveTo>
                <a:cubicBezTo>
                  <a:pt x="384492" y="1325088"/>
                  <a:pt x="1017886" y="1299141"/>
                  <a:pt x="1529717" y="952447"/>
                </a:cubicBezTo>
                <a:cubicBezTo>
                  <a:pt x="2023799" y="533881"/>
                  <a:pt x="2068458" y="415762"/>
                  <a:pt x="2381051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33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obsah 1"/>
          <p:cNvSpPr>
            <a:spLocks noGrp="1"/>
          </p:cNvSpPr>
          <p:nvPr>
            <p:ph idx="1"/>
          </p:nvPr>
        </p:nvSpPr>
        <p:spPr>
          <a:xfrm>
            <a:off x="323528" y="548680"/>
            <a:ext cx="8352928" cy="3312368"/>
          </a:xfrm>
        </p:spPr>
        <p:txBody>
          <a:bodyPr lIns="36000">
            <a:normAutofit/>
          </a:bodyPr>
          <a:lstStyle/>
          <a:p>
            <a:pPr marL="268288" indent="0" algn="ctr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Pokud je funkce v celém definičním oboru</a:t>
            </a:r>
          </a:p>
          <a:p>
            <a:pPr marL="268288" indent="0" algn="ctr">
              <a:buNone/>
            </a:pP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 klesající</a:t>
            </a:r>
          </a:p>
          <a:p>
            <a:pPr marL="268288" indent="0" algn="ctr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</a:p>
          <a:p>
            <a:pPr marL="268288" indent="0" algn="ctr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 rostoucí,</a:t>
            </a:r>
          </a:p>
          <a:p>
            <a:pPr marL="268288" indent="0" algn="ctr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íkáme takové funkci</a:t>
            </a:r>
          </a:p>
          <a:p>
            <a:pPr marL="268288" indent="0" algn="ctr"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prostá funkce.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obsah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1728192"/>
          </a:xfrm>
        </p:spPr>
        <p:txBody>
          <a:bodyPr lIns="36000">
            <a:normAutofit/>
          </a:bodyPr>
          <a:lstStyle/>
          <a:p>
            <a:pPr marL="268288" indent="0" algn="ctr">
              <a:buNone/>
            </a:pPr>
            <a:r>
              <a:rPr lang="cs-CZ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Často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se ale stává, že je funkce v části definičním oboru</a:t>
            </a:r>
          </a:p>
          <a:p>
            <a:pPr marL="268288" indent="0" algn="ctr">
              <a:buNone/>
            </a:pPr>
            <a:r>
              <a:rPr lang="cs-C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klesající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v jiné části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rostoucí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8288" indent="0">
              <a:buNone/>
            </a:pPr>
            <a:endParaRPr 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0">
              <a:buNone/>
            </a:pP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3"/>
            <a:ext cx="4752528" cy="3587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Volný tvar 1"/>
          <p:cNvSpPr/>
          <p:nvPr/>
        </p:nvSpPr>
        <p:spPr>
          <a:xfrm>
            <a:off x="1494845" y="2496710"/>
            <a:ext cx="1518699" cy="2456953"/>
          </a:xfrm>
          <a:custGeom>
            <a:avLst/>
            <a:gdLst>
              <a:gd name="connsiteX0" fmla="*/ 0 w 1518699"/>
              <a:gd name="connsiteY0" fmla="*/ 0 h 2457229"/>
              <a:gd name="connsiteX1" fmla="*/ 818985 w 1518699"/>
              <a:gd name="connsiteY1" fmla="*/ 2051436 h 2457229"/>
              <a:gd name="connsiteX2" fmla="*/ 1518699 w 1518699"/>
              <a:gd name="connsiteY2" fmla="*/ 2456953 h 2457229"/>
              <a:gd name="connsiteX0" fmla="*/ 0 w 1518699"/>
              <a:gd name="connsiteY0" fmla="*/ 0 h 2456993"/>
              <a:gd name="connsiteX1" fmla="*/ 842839 w 1518699"/>
              <a:gd name="connsiteY1" fmla="*/ 1979874 h 2456993"/>
              <a:gd name="connsiteX2" fmla="*/ 1518699 w 1518699"/>
              <a:gd name="connsiteY2" fmla="*/ 2456953 h 2456993"/>
              <a:gd name="connsiteX0" fmla="*/ 0 w 1518699"/>
              <a:gd name="connsiteY0" fmla="*/ 0 h 2456983"/>
              <a:gd name="connsiteX1" fmla="*/ 842839 w 1518699"/>
              <a:gd name="connsiteY1" fmla="*/ 1979874 h 2456983"/>
              <a:gd name="connsiteX2" fmla="*/ 1518699 w 1518699"/>
              <a:gd name="connsiteY2" fmla="*/ 2456953 h 2456983"/>
              <a:gd name="connsiteX0" fmla="*/ 0 w 1518699"/>
              <a:gd name="connsiteY0" fmla="*/ 0 h 2456998"/>
              <a:gd name="connsiteX1" fmla="*/ 842839 w 1518699"/>
              <a:gd name="connsiteY1" fmla="*/ 1979874 h 2456998"/>
              <a:gd name="connsiteX2" fmla="*/ 1518699 w 1518699"/>
              <a:gd name="connsiteY2" fmla="*/ 2456953 h 2456998"/>
              <a:gd name="connsiteX0" fmla="*/ 0 w 1518699"/>
              <a:gd name="connsiteY0" fmla="*/ 0 h 2456969"/>
              <a:gd name="connsiteX1" fmla="*/ 779228 w 1518699"/>
              <a:gd name="connsiteY1" fmla="*/ 1860605 h 2456969"/>
              <a:gd name="connsiteX2" fmla="*/ 1518699 w 1518699"/>
              <a:gd name="connsiteY2" fmla="*/ 2456953 h 2456969"/>
              <a:gd name="connsiteX0" fmla="*/ 0 w 1518699"/>
              <a:gd name="connsiteY0" fmla="*/ 0 h 2456974"/>
              <a:gd name="connsiteX1" fmla="*/ 779228 w 1518699"/>
              <a:gd name="connsiteY1" fmla="*/ 1860605 h 2456974"/>
              <a:gd name="connsiteX2" fmla="*/ 1518699 w 1518699"/>
              <a:gd name="connsiteY2" fmla="*/ 2456953 h 2456974"/>
              <a:gd name="connsiteX0" fmla="*/ 0 w 1518699"/>
              <a:gd name="connsiteY0" fmla="*/ 0 h 2457004"/>
              <a:gd name="connsiteX1" fmla="*/ 826936 w 1518699"/>
              <a:gd name="connsiteY1" fmla="*/ 1940119 h 2457004"/>
              <a:gd name="connsiteX2" fmla="*/ 1518699 w 1518699"/>
              <a:gd name="connsiteY2" fmla="*/ 2456953 h 2457004"/>
              <a:gd name="connsiteX0" fmla="*/ 0 w 1518699"/>
              <a:gd name="connsiteY0" fmla="*/ 0 h 2457004"/>
              <a:gd name="connsiteX1" fmla="*/ 826936 w 1518699"/>
              <a:gd name="connsiteY1" fmla="*/ 1940119 h 2457004"/>
              <a:gd name="connsiteX2" fmla="*/ 1518699 w 1518699"/>
              <a:gd name="connsiteY2" fmla="*/ 2456953 h 2457004"/>
              <a:gd name="connsiteX0" fmla="*/ 0 w 1518699"/>
              <a:gd name="connsiteY0" fmla="*/ 0 h 2456953"/>
              <a:gd name="connsiteX1" fmla="*/ 826936 w 1518699"/>
              <a:gd name="connsiteY1" fmla="*/ 1940119 h 2456953"/>
              <a:gd name="connsiteX2" fmla="*/ 1518699 w 1518699"/>
              <a:gd name="connsiteY2" fmla="*/ 2456953 h 2456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8699" h="2456953">
                <a:moveTo>
                  <a:pt x="0" y="0"/>
                </a:moveTo>
                <a:cubicBezTo>
                  <a:pt x="267032" y="813021"/>
                  <a:pt x="510209" y="1474968"/>
                  <a:pt x="826936" y="1940119"/>
                </a:cubicBezTo>
                <a:cubicBezTo>
                  <a:pt x="1143663" y="2405270"/>
                  <a:pt x="1279497" y="2435086"/>
                  <a:pt x="1518699" y="2456953"/>
                </a:cubicBezTo>
              </a:path>
            </a:pathLst>
          </a:custGeom>
          <a:noFill/>
          <a:ln w="4445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olný tvar 4"/>
          <p:cNvSpPr/>
          <p:nvPr/>
        </p:nvSpPr>
        <p:spPr>
          <a:xfrm>
            <a:off x="3013544" y="2484215"/>
            <a:ext cx="1518699" cy="2456953"/>
          </a:xfrm>
          <a:custGeom>
            <a:avLst/>
            <a:gdLst>
              <a:gd name="connsiteX0" fmla="*/ 0 w 1518699"/>
              <a:gd name="connsiteY0" fmla="*/ 0 h 2457229"/>
              <a:gd name="connsiteX1" fmla="*/ 818985 w 1518699"/>
              <a:gd name="connsiteY1" fmla="*/ 2051436 h 2457229"/>
              <a:gd name="connsiteX2" fmla="*/ 1518699 w 1518699"/>
              <a:gd name="connsiteY2" fmla="*/ 2456953 h 2457229"/>
              <a:gd name="connsiteX0" fmla="*/ 0 w 1518699"/>
              <a:gd name="connsiteY0" fmla="*/ 0 h 2456993"/>
              <a:gd name="connsiteX1" fmla="*/ 842839 w 1518699"/>
              <a:gd name="connsiteY1" fmla="*/ 1979874 h 2456993"/>
              <a:gd name="connsiteX2" fmla="*/ 1518699 w 1518699"/>
              <a:gd name="connsiteY2" fmla="*/ 2456953 h 2456993"/>
              <a:gd name="connsiteX0" fmla="*/ 0 w 1518699"/>
              <a:gd name="connsiteY0" fmla="*/ 0 h 2456983"/>
              <a:gd name="connsiteX1" fmla="*/ 842839 w 1518699"/>
              <a:gd name="connsiteY1" fmla="*/ 1979874 h 2456983"/>
              <a:gd name="connsiteX2" fmla="*/ 1518699 w 1518699"/>
              <a:gd name="connsiteY2" fmla="*/ 2456953 h 2456983"/>
              <a:gd name="connsiteX0" fmla="*/ 0 w 1518699"/>
              <a:gd name="connsiteY0" fmla="*/ 0 h 2456998"/>
              <a:gd name="connsiteX1" fmla="*/ 842839 w 1518699"/>
              <a:gd name="connsiteY1" fmla="*/ 1979874 h 2456998"/>
              <a:gd name="connsiteX2" fmla="*/ 1518699 w 1518699"/>
              <a:gd name="connsiteY2" fmla="*/ 2456953 h 2456998"/>
              <a:gd name="connsiteX0" fmla="*/ 0 w 1518699"/>
              <a:gd name="connsiteY0" fmla="*/ 0 h 2456969"/>
              <a:gd name="connsiteX1" fmla="*/ 779228 w 1518699"/>
              <a:gd name="connsiteY1" fmla="*/ 1860605 h 2456969"/>
              <a:gd name="connsiteX2" fmla="*/ 1518699 w 1518699"/>
              <a:gd name="connsiteY2" fmla="*/ 2456953 h 2456969"/>
              <a:gd name="connsiteX0" fmla="*/ 0 w 1518699"/>
              <a:gd name="connsiteY0" fmla="*/ 0 h 2456974"/>
              <a:gd name="connsiteX1" fmla="*/ 779228 w 1518699"/>
              <a:gd name="connsiteY1" fmla="*/ 1860605 h 2456974"/>
              <a:gd name="connsiteX2" fmla="*/ 1518699 w 1518699"/>
              <a:gd name="connsiteY2" fmla="*/ 2456953 h 2456974"/>
              <a:gd name="connsiteX0" fmla="*/ 0 w 1518699"/>
              <a:gd name="connsiteY0" fmla="*/ 0 h 2457004"/>
              <a:gd name="connsiteX1" fmla="*/ 826936 w 1518699"/>
              <a:gd name="connsiteY1" fmla="*/ 1940119 h 2457004"/>
              <a:gd name="connsiteX2" fmla="*/ 1518699 w 1518699"/>
              <a:gd name="connsiteY2" fmla="*/ 2456953 h 2457004"/>
              <a:gd name="connsiteX0" fmla="*/ 0 w 1518699"/>
              <a:gd name="connsiteY0" fmla="*/ 0 h 2457004"/>
              <a:gd name="connsiteX1" fmla="*/ 826936 w 1518699"/>
              <a:gd name="connsiteY1" fmla="*/ 1940119 h 2457004"/>
              <a:gd name="connsiteX2" fmla="*/ 1518699 w 1518699"/>
              <a:gd name="connsiteY2" fmla="*/ 2456953 h 2457004"/>
              <a:gd name="connsiteX0" fmla="*/ 0 w 1518699"/>
              <a:gd name="connsiteY0" fmla="*/ 0 h 2456953"/>
              <a:gd name="connsiteX1" fmla="*/ 826936 w 1518699"/>
              <a:gd name="connsiteY1" fmla="*/ 1940119 h 2456953"/>
              <a:gd name="connsiteX2" fmla="*/ 1518699 w 1518699"/>
              <a:gd name="connsiteY2" fmla="*/ 2456953 h 2456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8699" h="2456953">
                <a:moveTo>
                  <a:pt x="0" y="0"/>
                </a:moveTo>
                <a:cubicBezTo>
                  <a:pt x="267032" y="813021"/>
                  <a:pt x="510209" y="1474968"/>
                  <a:pt x="826936" y="1940119"/>
                </a:cubicBezTo>
                <a:cubicBezTo>
                  <a:pt x="1143663" y="2405270"/>
                  <a:pt x="1279497" y="2435086"/>
                  <a:pt x="1518699" y="2456953"/>
                </a:cubicBezTo>
              </a:path>
            </a:pathLst>
          </a:custGeom>
          <a:noFill/>
          <a:ln w="44450" cmpd="sng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3001860" y="4058095"/>
            <a:ext cx="0" cy="8830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827584" y="4058095"/>
            <a:ext cx="2174276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H="1">
            <a:off x="3013544" y="4058095"/>
            <a:ext cx="213452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arrow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2771800" y="3717032"/>
            <a:ext cx="490020" cy="21544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cs-CZ" sz="1400" dirty="0" smtClean="0"/>
              <a:t>-1,5</a:t>
            </a:r>
            <a:endParaRPr lang="cs-CZ" sz="1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724128" y="2276873"/>
            <a:ext cx="29523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</a:t>
            </a:r>
            <a:r>
              <a:rPr lang="cs-CZ" dirty="0" smtClean="0"/>
              <a:t>lesající v intervalu</a:t>
            </a:r>
          </a:p>
          <a:p>
            <a:r>
              <a:rPr lang="cs-CZ" sz="2800" b="1" dirty="0" smtClean="0">
                <a:solidFill>
                  <a:srgbClr val="00B050"/>
                </a:solidFill>
              </a:rPr>
              <a:t>(-</a:t>
            </a:r>
            <a:r>
              <a:rPr lang="cs-CZ" sz="2800" b="1" dirty="0" smtClean="0">
                <a:solidFill>
                  <a:srgbClr val="00B050"/>
                </a:solidFill>
                <a:sym typeface="Symbol"/>
              </a:rPr>
              <a:t>; -1,5</a:t>
            </a:r>
          </a:p>
          <a:p>
            <a:endParaRPr lang="cs-CZ" dirty="0">
              <a:sym typeface="Symbol"/>
            </a:endParaRPr>
          </a:p>
          <a:p>
            <a:r>
              <a:rPr lang="cs-CZ" dirty="0" smtClean="0">
                <a:sym typeface="Symbol"/>
              </a:rPr>
              <a:t>rostoucí v intervalu</a:t>
            </a:r>
          </a:p>
          <a:p>
            <a:r>
              <a:rPr lang="cs-CZ" sz="2800" dirty="0" smtClean="0">
                <a:solidFill>
                  <a:srgbClr val="FF0000"/>
                </a:solidFill>
                <a:sym typeface="Symbol"/>
              </a:rPr>
              <a:t>-1,5;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+</a:t>
            </a:r>
            <a:r>
              <a:rPr lang="cs-CZ" sz="2800" dirty="0" smtClean="0">
                <a:solidFill>
                  <a:srgbClr val="FF0000"/>
                </a:solidFill>
                <a:sym typeface="Symbol"/>
              </a:rPr>
              <a:t></a:t>
            </a:r>
            <a:r>
              <a:rPr lang="cs-CZ" sz="2800" dirty="0">
                <a:solidFill>
                  <a:srgbClr val="FF0000"/>
                </a:solidFill>
                <a:sym typeface="Symbol"/>
              </a:rPr>
              <a:t>)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80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2" grpId="0" animBg="1"/>
      <p:bldP spid="5" grpId="0" animBg="1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1664</TotalTime>
  <Words>403</Words>
  <Application>Microsoft Office PowerPoint</Application>
  <PresentationFormat>Předvádění na obrazovce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Shluk</vt:lpstr>
      <vt:lpstr>Motiv systému Office</vt:lpstr>
      <vt:lpstr>Prezentace aplikace PowerPoint</vt:lpstr>
      <vt:lpstr>Rostoucí  x  klesající</vt:lpstr>
      <vt:lpstr>Definice</vt:lpstr>
      <vt:lpstr>Příklady rostoucích funkcí</vt:lpstr>
      <vt:lpstr>Příklady klesajících funkcí</vt:lpstr>
      <vt:lpstr>Jak poznat rostoucí funkci z grafu? Pokud budu graf funkce obtahovat zleva doprava, budu stále výš a výš…</vt:lpstr>
      <vt:lpstr>Jak poznat klesající funkci z grafu? Pokud budu graf funkce obtahovat zleva doprava, budu stále níž a níž…</vt:lpstr>
      <vt:lpstr>Prezentace aplikace PowerPoint</vt:lpstr>
      <vt:lpstr>Prezentace aplikace PowerPoint</vt:lpstr>
      <vt:lpstr>Prezentace aplikace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Vektory</dc:title>
  <dc:creator>Smoking</dc:creator>
  <cp:lastModifiedBy>administrator</cp:lastModifiedBy>
  <cp:revision>215</cp:revision>
  <dcterms:created xsi:type="dcterms:W3CDTF">2014-02-11T19:59:28Z</dcterms:created>
  <dcterms:modified xsi:type="dcterms:W3CDTF">2014-11-13T08:17:05Z</dcterms:modified>
</cp:coreProperties>
</file>