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2" r:id="rId3"/>
    <p:sldMasterId id="2147483717" r:id="rId4"/>
    <p:sldMasterId id="2147483732" r:id="rId5"/>
    <p:sldMasterId id="2147483747" r:id="rId6"/>
    <p:sldMasterId id="2147483762" r:id="rId7"/>
  </p:sldMasterIdLst>
  <p:sldIdLst>
    <p:sldId id="258" r:id="rId8"/>
    <p:sldId id="260" r:id="rId9"/>
    <p:sldId id="262" r:id="rId10"/>
    <p:sldId id="264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5385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04652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99443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36948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22553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1885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83092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66818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25236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53177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8071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4019"/>
      </p:ext>
    </p:extLst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5324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35009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09206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19955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41769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20369"/>
      </p:ext>
    </p:extLst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95916"/>
      </p:ext>
    </p:extLst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43175"/>
      </p:ext>
    </p:extLst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8094"/>
      </p:ext>
    </p:extLst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94480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03460"/>
      </p:ext>
    </p:extLst>
  </p:cSld>
  <p:clrMapOvr>
    <a:masterClrMapping/>
  </p:clrMapOvr>
  <p:transition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15425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15487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40003"/>
      </p:ext>
    </p:extLst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41018"/>
      </p:ext>
    </p:extLst>
  </p:cSld>
  <p:clrMapOvr>
    <a:masterClrMapping/>
  </p:clrMapOvr>
  <p:transition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2950"/>
      </p:ext>
    </p:extLst>
  </p:cSld>
  <p:clrMapOvr>
    <a:masterClrMapping/>
  </p:clrMapOvr>
  <p:transition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2863"/>
      </p:ext>
    </p:extLst>
  </p:cSld>
  <p:clrMapOvr>
    <a:masterClrMapping/>
  </p:clrMapOvr>
  <p:transition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93611"/>
      </p:ext>
    </p:extLst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08082"/>
      </p:ext>
    </p:extLst>
  </p:cSld>
  <p:clrMapOvr>
    <a:masterClrMapping/>
  </p:clrMapOvr>
  <p:transition>
    <p:blind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67859"/>
      </p:ext>
    </p:extLst>
  </p:cSld>
  <p:clrMapOvr>
    <a:masterClrMapping/>
  </p:clrMapOvr>
  <p:transition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42651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90422"/>
      </p:ext>
    </p:extLst>
  </p:cSld>
  <p:clrMapOvr>
    <a:masterClrMapping/>
  </p:clrMapOvr>
  <p:transition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87955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85538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05146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2733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5282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85648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68776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95409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30581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83200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22088"/>
      </p:ext>
    </p:extLst>
  </p:cSld>
  <p:clrMapOvr>
    <a:masterClrMapping/>
  </p:clrMapOvr>
  <p:transition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46533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61358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35718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26733"/>
      </p:ext>
    </p:extLst>
  </p:cSld>
  <p:clrMapOvr>
    <a:masterClrMapping/>
  </p:clrMapOvr>
  <p:transition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36178"/>
      </p:ext>
    </p:extLst>
  </p:cSld>
  <p:clrMapOvr>
    <a:masterClrMapping/>
  </p:clrMapOvr>
  <p:transition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97279"/>
      </p:ext>
    </p:extLst>
  </p:cSld>
  <p:clrMapOvr>
    <a:masterClrMapping/>
  </p:clrMapOvr>
  <p:transition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61011"/>
      </p:ext>
    </p:extLst>
  </p:cSld>
  <p:clrMapOvr>
    <a:masterClrMapping/>
  </p:clrMapOvr>
  <p:transition>
    <p:blinds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9759"/>
      </p:ext>
    </p:extLst>
  </p:cSld>
  <p:clrMapOvr>
    <a:masterClrMapping/>
  </p:clrMapOvr>
  <p:transition>
    <p:blinds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07943"/>
      </p:ext>
    </p:extLst>
  </p:cSld>
  <p:clrMapOvr>
    <a:masterClrMapping/>
  </p:clrMapOvr>
  <p:transition>
    <p:blinds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36848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75370"/>
      </p:ext>
    </p:extLst>
  </p:cSld>
  <p:clrMapOvr>
    <a:masterClrMapping/>
  </p:clrMapOvr>
  <p:transition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91924"/>
      </p:ext>
    </p:extLst>
  </p:cSld>
  <p:clrMapOvr>
    <a:masterClrMapping/>
  </p:clrMapOvr>
  <p:transition>
    <p:blinds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06769"/>
      </p:ext>
    </p:extLst>
  </p:cSld>
  <p:clrMapOvr>
    <a:masterClrMapping/>
  </p:clrMapOvr>
  <p:transition>
    <p:blinds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40834"/>
      </p:ext>
    </p:extLst>
  </p:cSld>
  <p:clrMapOvr>
    <a:masterClrMapping/>
  </p:clrMapOvr>
  <p:transition>
    <p:blinds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29043"/>
      </p:ext>
    </p:extLst>
  </p:cSld>
  <p:clrMapOvr>
    <a:masterClrMapping/>
  </p:clrMapOvr>
  <p:transition>
    <p:blinds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69820"/>
      </p:ext>
    </p:extLst>
  </p:cSld>
  <p:clrMapOvr>
    <a:masterClrMapping/>
  </p:clrMapOvr>
  <p:transition>
    <p:blind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68378"/>
      </p:ext>
    </p:extLst>
  </p:cSld>
  <p:clrMapOvr>
    <a:masterClrMapping/>
  </p:clrMapOvr>
  <p:transition>
    <p:blind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16302"/>
      </p:ext>
    </p:extLst>
  </p:cSld>
  <p:clrMapOvr>
    <a:masterClrMapping/>
  </p:clrMapOvr>
  <p:transition>
    <p:blinds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78275"/>
      </p:ext>
    </p:extLst>
  </p:cSld>
  <p:clrMapOvr>
    <a:masterClrMapping/>
  </p:clrMapOvr>
  <p:transition>
    <p:blinds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79608"/>
      </p:ext>
    </p:extLst>
  </p:cSld>
  <p:clrMapOvr>
    <a:masterClrMapping/>
  </p:clrMapOvr>
  <p:transition>
    <p:blinds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93538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50026"/>
      </p:ext>
    </p:extLst>
  </p:cSld>
  <p:clrMapOvr>
    <a:masterClrMapping/>
  </p:clrMapOvr>
  <p:transition>
    <p:blind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13413"/>
      </p:ext>
    </p:extLst>
  </p:cSld>
  <p:clrMapOvr>
    <a:masterClrMapping/>
  </p:clrMapOvr>
  <p:transition>
    <p:blinds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2766"/>
      </p:ext>
    </p:extLst>
  </p:cSld>
  <p:clrMapOvr>
    <a:masterClrMapping/>
  </p:clrMapOvr>
  <p:transition>
    <p:blinds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37740"/>
      </p:ext>
    </p:extLst>
  </p:cSld>
  <p:clrMapOvr>
    <a:masterClrMapping/>
  </p:clrMapOvr>
  <p:transition>
    <p:blinds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32879"/>
      </p:ext>
    </p:extLst>
  </p:cSld>
  <p:clrMapOvr>
    <a:masterClrMapping/>
  </p:clrMapOvr>
  <p:transition>
    <p:blinds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99203"/>
      </p:ext>
    </p:extLst>
  </p:cSld>
  <p:clrMapOvr>
    <a:masterClrMapping/>
  </p:clrMapOvr>
  <p:transition>
    <p:blinds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21118"/>
      </p:ext>
    </p:extLst>
  </p:cSld>
  <p:clrMapOvr>
    <a:masterClrMapping/>
  </p:clrMapOvr>
  <p:transition>
    <p:blinds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59055"/>
      </p:ext>
    </p:extLst>
  </p:cSld>
  <p:clrMapOvr>
    <a:masterClrMapping/>
  </p:clrMapOvr>
  <p:transition>
    <p:blinds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26821"/>
      </p:ext>
    </p:extLst>
  </p:cSld>
  <p:clrMapOvr>
    <a:masterClrMapping/>
  </p:clrMapOvr>
  <p:transition>
    <p:blinds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7597"/>
      </p:ext>
    </p:extLst>
  </p:cSld>
  <p:clrMapOvr>
    <a:masterClrMapping/>
  </p:clrMapOvr>
  <p:transition>
    <p:blinds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64048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431"/>
      </p:ext>
    </p:extLst>
  </p:cSld>
  <p:clrMapOvr>
    <a:masterClrMapping/>
  </p:clrMapOvr>
  <p:transition>
    <p:blind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09144"/>
      </p:ext>
    </p:extLst>
  </p:cSld>
  <p:clrMapOvr>
    <a:masterClrMapping/>
  </p:clrMapOvr>
  <p:transition>
    <p:blinds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8705"/>
      </p:ext>
    </p:extLst>
  </p:cSld>
  <p:clrMapOvr>
    <a:masterClrMapping/>
  </p:clrMapOvr>
  <p:transition>
    <p:blinds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08046"/>
      </p:ext>
    </p:extLst>
  </p:cSld>
  <p:clrMapOvr>
    <a:masterClrMapping/>
  </p:clrMapOvr>
  <p:transition>
    <p:blinds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37458"/>
      </p:ext>
    </p:extLst>
  </p:cSld>
  <p:clrMapOvr>
    <a:masterClrMapping/>
  </p:clrMapOvr>
  <p:transition>
    <p:blinds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7697"/>
      </p:ext>
    </p:extLst>
  </p:cSld>
  <p:clrMapOvr>
    <a:masterClrMapping/>
  </p:clrMapOvr>
  <p:transition>
    <p:blinds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45763"/>
      </p:ext>
    </p:extLst>
  </p:cSld>
  <p:clrMapOvr>
    <a:masterClrMapping/>
  </p:clrMapOvr>
  <p:transition>
    <p:blinds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0720"/>
      </p:ext>
    </p:extLst>
  </p:cSld>
  <p:clrMapOvr>
    <a:masterClrMapping/>
  </p:clrMapOvr>
  <p:transition>
    <p:blinds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0138"/>
      </p:ext>
    </p:extLst>
  </p:cSld>
  <p:clrMapOvr>
    <a:masterClrMapping/>
  </p:clrMapOvr>
  <p:transition>
    <p:blinds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92717"/>
      </p:ext>
    </p:extLst>
  </p:cSld>
  <p:clrMapOvr>
    <a:masterClrMapping/>
  </p:clrMapOvr>
  <p:transition>
    <p:blinds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30009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68076"/>
      </p:ext>
    </p:extLst>
  </p:cSld>
  <p:clrMapOvr>
    <a:masterClrMapping/>
  </p:clrMapOvr>
  <p:transition>
    <p:blinds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77269"/>
      </p:ext>
    </p:extLst>
  </p:cSld>
  <p:clrMapOvr>
    <a:masterClrMapping/>
  </p:clrMapOvr>
  <p:transition>
    <p:blinds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1288"/>
      </p:ext>
    </p:extLst>
  </p:cSld>
  <p:clrMapOvr>
    <a:masterClrMapping/>
  </p:clrMapOvr>
  <p:transition>
    <p:blinds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60349"/>
      </p:ext>
    </p:extLst>
  </p:cSld>
  <p:clrMapOvr>
    <a:masterClrMapping/>
  </p:clrMapOvr>
  <p:transition>
    <p:blinds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3800"/>
      </p:ext>
    </p:extLst>
  </p:cSld>
  <p:clrMapOvr>
    <a:masterClrMapping/>
  </p:clrMapOvr>
  <p:transition>
    <p:blinds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36212"/>
      </p:ext>
    </p:extLst>
  </p:cSld>
  <p:clrMapOvr>
    <a:masterClrMapping/>
  </p:clrMapOvr>
  <p:transition>
    <p:blinds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98683"/>
      </p:ext>
    </p:extLst>
  </p:cSld>
  <p:clrMapOvr>
    <a:masterClrMapping/>
  </p:clrMapOvr>
  <p:transition>
    <p:blinds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8136"/>
      </p:ext>
    </p:extLst>
  </p:cSld>
  <p:clrMapOvr>
    <a:masterClrMapping/>
  </p:clrMapOvr>
  <p:transition>
    <p:blinds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45357"/>
      </p:ext>
    </p:extLst>
  </p:cSld>
  <p:clrMapOvr>
    <a:masterClrMapping/>
  </p:clrMapOvr>
  <p:transition>
    <p:blinds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17886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1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3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2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dirty="0" smtClean="0"/>
              <a:t>Oběhová </a:t>
            </a:r>
            <a:r>
              <a:rPr lang="cs-CZ" altLang="cs-CZ" dirty="0" smtClean="0"/>
              <a:t>soustava 2 </a:t>
            </a:r>
            <a:endParaRPr lang="cs-CZ" altLang="cs-CZ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Krev </a:t>
            </a:r>
            <a:r>
              <a:rPr lang="cs-CZ" sz="2800" dirty="0" smtClean="0">
                <a:solidFill>
                  <a:srgbClr val="FF0000"/>
                </a:solidFill>
              </a:rPr>
              <a:t>a její </a:t>
            </a:r>
            <a:r>
              <a:rPr lang="cs-CZ" sz="2800" dirty="0" smtClean="0">
                <a:solidFill>
                  <a:srgbClr val="FF0000"/>
                </a:solidFill>
              </a:rPr>
              <a:t>deriváty </a:t>
            </a:r>
            <a:endParaRPr lang="cs-CZ" sz="2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800" dirty="0" smtClean="0">
                <a:solidFill>
                  <a:srgbClr val="FF0000"/>
                </a:solidFill>
              </a:rPr>
              <a:t>    ( složení, funkce)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800" dirty="0" smtClean="0"/>
              <a:t>Srdce</a:t>
            </a:r>
            <a:endParaRPr lang="cs-CZ" sz="2800" dirty="0" smtClean="0"/>
          </a:p>
          <a:p>
            <a:pPr eaLnBrk="1" hangingPunct="1">
              <a:buFontTx/>
              <a:buNone/>
              <a:defRPr/>
            </a:pPr>
            <a:r>
              <a:rPr lang="cs-CZ" sz="2800" dirty="0" smtClean="0"/>
              <a:t>    (stavba, funkce)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/>
          </a:p>
          <a:p>
            <a:pPr eaLnBrk="1" hangingPunct="1">
              <a:buFontTx/>
              <a:buNone/>
              <a:defRPr/>
            </a:pPr>
            <a:r>
              <a:rPr lang="cs-CZ" sz="2800" dirty="0" smtClean="0"/>
              <a:t>Tělní </a:t>
            </a:r>
            <a:r>
              <a:rPr lang="cs-CZ" sz="2800" dirty="0" smtClean="0"/>
              <a:t>oběhy</a:t>
            </a:r>
          </a:p>
          <a:p>
            <a:pPr eaLnBrk="1" hangingPunct="1">
              <a:buFontTx/>
              <a:buNone/>
              <a:defRPr/>
            </a:pPr>
            <a:endParaRPr lang="cs-CZ" sz="2800" dirty="0" smtClean="0"/>
          </a:p>
          <a:p>
            <a:pPr eaLnBrk="1" hangingPunct="1">
              <a:buFontTx/>
              <a:buNone/>
              <a:defRPr/>
            </a:pPr>
            <a:endParaRPr lang="cs-CZ" sz="2800" dirty="0" smtClean="0"/>
          </a:p>
        </p:txBody>
      </p:sp>
      <p:pic>
        <p:nvPicPr>
          <p:cNvPr id="2052" name="Picture 7" descr="00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628775"/>
            <a:ext cx="29114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20804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Bílé krvinky-leukocyty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  <a:solidFill>
            <a:srgbClr val="CC99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b="1" dirty="0" smtClean="0"/>
              <a:t>Granulocyty-</a:t>
            </a:r>
            <a:r>
              <a:rPr lang="cs-CZ" altLang="cs-CZ" sz="2000" dirty="0" smtClean="0"/>
              <a:t> hrubý povrch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 smtClean="0"/>
              <a:t>a/ </a:t>
            </a:r>
            <a:r>
              <a:rPr lang="cs-CZ" altLang="cs-CZ" sz="1800" b="1" dirty="0" err="1" smtClean="0"/>
              <a:t>neutrofily</a:t>
            </a:r>
            <a:r>
              <a:rPr lang="cs-CZ" altLang="cs-CZ" sz="1800" dirty="0" smtClean="0"/>
              <a:t>-nejpočetnější, jsou přitahovány látkami, které produkují , bakterie pohlcují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     a pomocí </a:t>
            </a:r>
            <a:r>
              <a:rPr lang="cs-CZ" altLang="cs-CZ" sz="1800" dirty="0" err="1" smtClean="0"/>
              <a:t>chem.látek</a:t>
            </a:r>
            <a:r>
              <a:rPr lang="cs-CZ" altLang="cs-CZ" sz="1800" dirty="0" smtClean="0"/>
              <a:t> je ničí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b/ </a:t>
            </a:r>
            <a:r>
              <a:rPr lang="cs-CZ" altLang="cs-CZ" sz="1800" b="1" dirty="0" smtClean="0"/>
              <a:t>eozinofily</a:t>
            </a:r>
            <a:r>
              <a:rPr lang="cs-CZ" altLang="cs-CZ" sz="1800" dirty="0" smtClean="0"/>
              <a:t>- ničí v krvi cizí bílkoviny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c/ </a:t>
            </a:r>
            <a:r>
              <a:rPr lang="cs-CZ" altLang="cs-CZ" sz="1800" b="1" dirty="0" err="1" smtClean="0"/>
              <a:t>bazofily</a:t>
            </a:r>
            <a:r>
              <a:rPr lang="cs-CZ" altLang="cs-CZ" sz="1800" dirty="0" smtClean="0"/>
              <a:t>- produkují heparin, který brání srážení krve v cévách a jejich ucpávání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Agranulocyty</a:t>
            </a:r>
            <a:r>
              <a:rPr lang="cs-CZ" altLang="cs-CZ" sz="1800" dirty="0" smtClean="0"/>
              <a:t>-hladký povrch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a/ </a:t>
            </a:r>
            <a:r>
              <a:rPr lang="cs-CZ" altLang="cs-CZ" sz="1800" b="1" dirty="0" smtClean="0"/>
              <a:t>lymfocyty</a:t>
            </a:r>
            <a:r>
              <a:rPr lang="cs-CZ" altLang="cs-CZ" sz="1800" dirty="0" smtClean="0"/>
              <a:t>-produkují protijedy proti </a:t>
            </a:r>
            <a:r>
              <a:rPr lang="cs-CZ" altLang="cs-CZ" sz="1800" dirty="0" err="1" smtClean="0"/>
              <a:t>chem.látkám</a:t>
            </a:r>
            <a:r>
              <a:rPr lang="cs-CZ" altLang="cs-CZ" sz="1800" dirty="0" smtClean="0"/>
              <a:t> tvoř. Bakteriemi-tzn. stálé udržování imunity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 smtClean="0"/>
              <a:t>b/</a:t>
            </a:r>
            <a:r>
              <a:rPr lang="cs-CZ" altLang="cs-CZ" sz="1800" b="1" dirty="0" smtClean="0"/>
              <a:t>monocyty</a:t>
            </a:r>
            <a:r>
              <a:rPr lang="cs-CZ" altLang="cs-CZ" sz="1800" dirty="0" smtClean="0"/>
              <a:t>- popeláři odstraňující buňky poškozené útokem bakterií</a:t>
            </a:r>
            <a:endParaRPr lang="cs-CZ" altLang="cs-CZ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dirty="0" smtClean="0"/>
              <a:t>                                      </a:t>
            </a:r>
          </a:p>
        </p:txBody>
      </p:sp>
      <p:pic>
        <p:nvPicPr>
          <p:cNvPr id="7172" name="Picture 7" descr="00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4038600" cy="174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39750" y="3789363"/>
            <a:ext cx="3960813" cy="21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000000"/>
                </a:solidFill>
              </a:rPr>
              <a:t>Leukocyty-počet 10 000/mm</a:t>
            </a:r>
            <a:r>
              <a:rPr lang="en-US" altLang="cs-CZ" dirty="0">
                <a:solidFill>
                  <a:srgbClr val="000000"/>
                </a:solidFill>
              </a:rPr>
              <a:t>³</a:t>
            </a:r>
            <a:r>
              <a:rPr lang="cs-CZ" altLang="cs-CZ" dirty="0">
                <a:solidFill>
                  <a:srgbClr val="000000"/>
                </a:solidFill>
              </a:rPr>
              <a:t> krve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000000"/>
                </a:solidFill>
              </a:rPr>
              <a:t>Jsou to útvary zodpovědné za obranu organismu proti vetřelcům-viry, bakterie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000000"/>
                </a:solidFill>
              </a:rPr>
              <a:t>Dělíme na -granulocyty (75%)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000000"/>
                </a:solidFill>
              </a:rPr>
              <a:t>                 -agranulocyty (25%)</a:t>
            </a:r>
            <a:endParaRPr lang="en-US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345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rgbClr val="FFDB94"/>
              </a:gs>
              <a:gs pos="50000">
                <a:srgbClr val="FFCC66"/>
              </a:gs>
              <a:gs pos="100000">
                <a:srgbClr val="FFDB94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mtClean="0"/>
              <a:t>Krevní destičky- trombocyty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smtClean="0"/>
              <a:t>Trombocyty</a:t>
            </a:r>
            <a:r>
              <a:rPr lang="cs-CZ" altLang="cs-CZ" sz="2000" smtClean="0"/>
              <a:t> jsou nepravidelné útvary zajišťující ochranu proti ztrátám krve při poškození cévy. Při poškození cévy se rozbíjejí o její okraj a uvolňují látku tromboplastin. Ta je lepí k sobě. Současně z krevní bílkoviny fibrinogenu se stává fibrin, který tvoří sítě a těmi jsou červené krvinky zachyceny.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Počet- 300 tisíc/mm</a:t>
            </a:r>
            <a:r>
              <a:rPr lang="en-US" altLang="cs-CZ" sz="2000" smtClean="0"/>
              <a:t>³</a:t>
            </a:r>
            <a:r>
              <a:rPr lang="cs-CZ" altLang="cs-CZ" sz="2000" smtClean="0"/>
              <a:t> krve</a:t>
            </a:r>
            <a:endParaRPr lang="en-US" altLang="cs-CZ" sz="2000" smtClean="0"/>
          </a:p>
          <a:p>
            <a:pPr eaLnBrk="1" hangingPunct="1">
              <a:buFontTx/>
              <a:buNone/>
            </a:pPr>
            <a:r>
              <a:rPr lang="cs-CZ" altLang="cs-CZ" sz="2000" smtClean="0"/>
              <a:t>Žijí 10 dní</a:t>
            </a:r>
          </a:p>
        </p:txBody>
      </p:sp>
      <p:pic>
        <p:nvPicPr>
          <p:cNvPr id="8196" name="Picture 7" descr="00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4038600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1419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rgbClr val="E4BACC"/>
              </a:gs>
              <a:gs pos="100000">
                <a:srgbClr val="6A565E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mtClean="0"/>
              <a:t>Krvetvorba</a:t>
            </a:r>
          </a:p>
        </p:txBody>
      </p:sp>
      <p:pic>
        <p:nvPicPr>
          <p:cNvPr id="9219" name="Picture 6" descr="010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28775"/>
            <a:ext cx="3671888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539750" y="1916113"/>
            <a:ext cx="36718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000000"/>
                </a:solidFill>
              </a:rPr>
              <a:t>V dospělosti probíhá tvorba červených a bílých krvinek a krevních destiček v: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V="1">
            <a:off x="3779838" y="2276475"/>
            <a:ext cx="14398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 flipV="1">
            <a:off x="3851275" y="28527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 flipV="1">
            <a:off x="3779838" y="3284538"/>
            <a:ext cx="13684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 flipV="1">
            <a:off x="3924300" y="3284538"/>
            <a:ext cx="14398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25" name="Line 12"/>
          <p:cNvSpPr>
            <a:spLocks noChangeShapeType="1"/>
          </p:cNvSpPr>
          <p:nvPr/>
        </p:nvSpPr>
        <p:spPr bwMode="auto">
          <a:xfrm flipV="1">
            <a:off x="3779838" y="2708275"/>
            <a:ext cx="15128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 flipV="1">
            <a:off x="3924300" y="3860800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 flipV="1">
            <a:off x="3924300" y="4005263"/>
            <a:ext cx="1439863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2843213" y="2565400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0000"/>
                </a:solidFill>
              </a:rPr>
              <a:t>    lebka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2555875" y="28527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0000"/>
                </a:solidFill>
              </a:rPr>
              <a:t>krč.obratle</a:t>
            </a: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2051050" y="3141663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0000"/>
                </a:solidFill>
              </a:rPr>
              <a:t>          klíční kosti</a:t>
            </a:r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2700338" y="3429000"/>
            <a:ext cx="1150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0000"/>
                </a:solidFill>
              </a:rPr>
              <a:t>      žebra</a:t>
            </a: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2771775" y="3933825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0000"/>
                </a:solidFill>
              </a:rPr>
              <a:t>hrud.kost</a:t>
            </a:r>
          </a:p>
        </p:txBody>
      </p:sp>
      <p:sp>
        <p:nvSpPr>
          <p:cNvPr id="9233" name="Text Box 21"/>
          <p:cNvSpPr txBox="1">
            <a:spLocks noChangeArrowheads="1"/>
          </p:cNvSpPr>
          <p:nvPr/>
        </p:nvSpPr>
        <p:spPr bwMode="auto">
          <a:xfrm>
            <a:off x="2700338" y="4221163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0000"/>
                </a:solidFill>
              </a:rPr>
              <a:t>        pánev</a:t>
            </a:r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2843213" y="4581525"/>
            <a:ext cx="1081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sz="1600">
                <a:solidFill>
                  <a:srgbClr val="000000"/>
                </a:solidFill>
              </a:rPr>
              <a:t>kříž.kost</a:t>
            </a:r>
          </a:p>
        </p:txBody>
      </p:sp>
      <p:sp>
        <p:nvSpPr>
          <p:cNvPr id="9235" name="Text Box 23"/>
          <p:cNvSpPr txBox="1">
            <a:spLocks noChangeArrowheads="1"/>
          </p:cNvSpPr>
          <p:nvPr/>
        </p:nvSpPr>
        <p:spPr bwMode="auto">
          <a:xfrm>
            <a:off x="468313" y="5084763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cs-CZ">
                <a:solidFill>
                  <a:srgbClr val="000000"/>
                </a:solidFill>
              </a:rPr>
              <a:t>+</a:t>
            </a:r>
            <a:r>
              <a:rPr lang="cs-CZ" altLang="cs-CZ">
                <a:solidFill>
                  <a:srgbClr val="000000"/>
                </a:solidFill>
              </a:rPr>
              <a:t>část bílých krvinek slezina a mízní uzliny</a:t>
            </a: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9236" name="Line 24"/>
          <p:cNvSpPr>
            <a:spLocks noChangeShapeType="1"/>
          </p:cNvSpPr>
          <p:nvPr/>
        </p:nvSpPr>
        <p:spPr bwMode="auto">
          <a:xfrm flipV="1">
            <a:off x="4140200" y="3213100"/>
            <a:ext cx="1655763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237" name="Line 25"/>
          <p:cNvSpPr>
            <a:spLocks noChangeShapeType="1"/>
          </p:cNvSpPr>
          <p:nvPr/>
        </p:nvSpPr>
        <p:spPr bwMode="auto">
          <a:xfrm flipV="1">
            <a:off x="3132138" y="3573463"/>
            <a:ext cx="24479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5624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1176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Krevní skupiny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1800" dirty="0" smtClean="0"/>
              <a:t>Existují 4 krevní skupiny-A,B,AB,O-lišící se podle tzv. antigenu, </a:t>
            </a:r>
            <a:r>
              <a:rPr lang="cs-CZ" altLang="cs-CZ" sz="1800" dirty="0" err="1" smtClean="0"/>
              <a:t>tj,znaku</a:t>
            </a:r>
            <a:r>
              <a:rPr lang="cs-CZ" altLang="cs-CZ" sz="1800" dirty="0" smtClean="0"/>
              <a:t> na povrchu </a:t>
            </a:r>
            <a:r>
              <a:rPr lang="cs-CZ" altLang="cs-CZ" sz="1800" dirty="0" err="1" smtClean="0"/>
              <a:t>červ.krvinky.Pokud</a:t>
            </a:r>
            <a:r>
              <a:rPr lang="cs-CZ" altLang="cs-CZ" sz="1800" dirty="0" smtClean="0"/>
              <a:t> dojde k transfuzi krve od nevhodné skupiny, krev koaguluje( sráží se) a ucpává cévy.</a:t>
            </a:r>
          </a:p>
          <a:p>
            <a:pPr eaLnBrk="1" hangingPunct="1"/>
            <a:r>
              <a:rPr lang="cs-CZ" altLang="cs-CZ" sz="1800" dirty="0" err="1" smtClean="0"/>
              <a:t>Kompaktibilita</a:t>
            </a:r>
            <a:r>
              <a:rPr lang="cs-CZ" altLang="cs-CZ" sz="1800" dirty="0" smtClean="0"/>
              <a:t> krevních skupin-viz. tabulka</a:t>
            </a:r>
          </a:p>
        </p:txBody>
      </p:sp>
      <p:pic>
        <p:nvPicPr>
          <p:cNvPr id="10244" name="Picture 7" descr="00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997200"/>
            <a:ext cx="5976937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4643438" y="27813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971550" y="5300663"/>
            <a:ext cx="7561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Skupina O-univerzální dárce/skupinaAB-univerzální příjemce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539750" y="5805488"/>
            <a:ext cx="7920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altLang="cs-CZ" dirty="0">
                <a:solidFill>
                  <a:srgbClr val="000000"/>
                </a:solidFill>
              </a:rPr>
              <a:t>            Další charakteristikou je </a:t>
            </a:r>
            <a:r>
              <a:rPr lang="cs-CZ" altLang="cs-CZ" dirty="0" err="1">
                <a:solidFill>
                  <a:srgbClr val="000000"/>
                </a:solidFill>
              </a:rPr>
              <a:t>Rh</a:t>
            </a:r>
            <a:r>
              <a:rPr lang="cs-CZ" altLang="cs-CZ" dirty="0">
                <a:solidFill>
                  <a:srgbClr val="000000"/>
                </a:solidFill>
              </a:rPr>
              <a:t> faktor- 85% lidí je </a:t>
            </a:r>
            <a:r>
              <a:rPr lang="cs-CZ" altLang="cs-CZ" dirty="0" err="1">
                <a:solidFill>
                  <a:srgbClr val="000000"/>
                </a:solidFill>
              </a:rPr>
              <a:t>Rh</a:t>
            </a:r>
            <a:r>
              <a:rPr lang="en-US" altLang="cs-CZ" dirty="0">
                <a:solidFill>
                  <a:srgbClr val="000000"/>
                </a:solidFill>
              </a:rPr>
              <a:t>+</a:t>
            </a:r>
            <a:r>
              <a:rPr lang="cs-CZ" altLang="cs-CZ" dirty="0">
                <a:solidFill>
                  <a:srgbClr val="000000"/>
                </a:solidFill>
              </a:rPr>
              <a:t>,15% je </a:t>
            </a:r>
            <a:r>
              <a:rPr lang="cs-CZ" altLang="cs-CZ" dirty="0" err="1">
                <a:solidFill>
                  <a:srgbClr val="000000"/>
                </a:solidFill>
              </a:rPr>
              <a:t>Rh</a:t>
            </a:r>
            <a:r>
              <a:rPr lang="cs-CZ" altLang="cs-CZ" dirty="0">
                <a:solidFill>
                  <a:srgbClr val="000000"/>
                </a:solidFill>
              </a:rPr>
              <a:t>-</a:t>
            </a:r>
            <a:endParaRPr lang="en-US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6055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A6F0F8"/>
              </a:gs>
              <a:gs pos="100000">
                <a:srgbClr val="4D6F7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altLang="cs-CZ" smtClean="0"/>
              <a:t>Choroby krve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 dirty="0" smtClean="0"/>
              <a:t>Anémie</a:t>
            </a:r>
            <a:r>
              <a:rPr lang="cs-CZ" altLang="cs-CZ" sz="2000" dirty="0" smtClean="0"/>
              <a:t>-chudokrevnost- nedostatek </a:t>
            </a:r>
            <a:r>
              <a:rPr lang="cs-CZ" altLang="cs-CZ" sz="2000" dirty="0" err="1" smtClean="0"/>
              <a:t>erythrocytů</a:t>
            </a:r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/>
              <a:t>Srpkovitá anémie- </a:t>
            </a:r>
            <a:r>
              <a:rPr lang="cs-CZ" altLang="cs-CZ" sz="2000" dirty="0" smtClean="0"/>
              <a:t>červené krvinky mají špatný </a:t>
            </a:r>
            <a:r>
              <a:rPr lang="cs-CZ" altLang="cs-CZ" sz="2000" dirty="0" smtClean="0"/>
              <a:t>tvar-genetická podmíněnost</a:t>
            </a:r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/>
              <a:t>Hemofilie</a:t>
            </a:r>
            <a:r>
              <a:rPr lang="cs-CZ" altLang="cs-CZ" sz="2000" dirty="0" smtClean="0"/>
              <a:t>-špatná srážlivost krve(modřiny, krvácivost</a:t>
            </a:r>
            <a:r>
              <a:rPr lang="cs-CZ" altLang="cs-CZ" sz="2000" dirty="0" smtClean="0"/>
              <a:t>)- </a:t>
            </a:r>
            <a:r>
              <a:rPr lang="cs-CZ" altLang="cs-CZ" sz="2000" dirty="0" smtClean="0"/>
              <a:t>genetická podmíněnost</a:t>
            </a:r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/>
              <a:t>Hypervolémie, hypovolémie</a:t>
            </a:r>
            <a:r>
              <a:rPr lang="cs-CZ" altLang="cs-CZ" sz="2000" dirty="0" smtClean="0"/>
              <a:t>-malé, velké </a:t>
            </a:r>
            <a:r>
              <a:rPr lang="cs-CZ" altLang="cs-CZ" sz="2000" dirty="0" err="1" smtClean="0"/>
              <a:t>množ.krve</a:t>
            </a:r>
            <a:endParaRPr lang="cs-CZ" altLang="cs-CZ" sz="2000" dirty="0" smtClean="0"/>
          </a:p>
          <a:p>
            <a:pPr eaLnBrk="1" hangingPunct="1"/>
            <a:r>
              <a:rPr lang="cs-CZ" altLang="cs-CZ" sz="2000" b="1" dirty="0" smtClean="0"/>
              <a:t>Sepse</a:t>
            </a:r>
            <a:r>
              <a:rPr lang="cs-CZ" altLang="cs-CZ" sz="2000" dirty="0" smtClean="0"/>
              <a:t>-otrava krve způsobená jedy z bakterií</a:t>
            </a:r>
          </a:p>
          <a:p>
            <a:pPr eaLnBrk="1" hangingPunct="1"/>
            <a:r>
              <a:rPr lang="cs-CZ" altLang="cs-CZ" sz="2000" b="1" dirty="0" smtClean="0"/>
              <a:t>Leukémie</a:t>
            </a:r>
            <a:r>
              <a:rPr lang="cs-CZ" altLang="cs-CZ" sz="2000" dirty="0" smtClean="0"/>
              <a:t>- kostní dřeň produkuje příliš velké množství leukocytů, které jsou navíc nefunkční- vzniká anémie, špatná srážlivost a neschopnost bránit se infekcím</a:t>
            </a:r>
          </a:p>
          <a:p>
            <a:pPr eaLnBrk="1" hangingPunct="1"/>
            <a:r>
              <a:rPr lang="cs-CZ" altLang="cs-CZ" sz="2000" b="1" dirty="0" smtClean="0"/>
              <a:t>HIV</a:t>
            </a:r>
            <a:r>
              <a:rPr lang="cs-CZ" altLang="cs-CZ" sz="2000" dirty="0" smtClean="0"/>
              <a:t>- virus napadá lymfocyty, které nedokáží odhalit a zničit bakterie a člověku selhává imunita</a:t>
            </a:r>
            <a:endParaRPr lang="cs-CZ" altLang="cs-CZ" sz="2000" b="1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8197870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8331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38957"/>
      </p:ext>
    </p:extLst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348</Words>
  <Application>Microsoft Office PowerPoint</Application>
  <PresentationFormat>Předvádění na obrazovce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Výchozí návrh</vt:lpstr>
      <vt:lpstr>1_Výchozí návrh</vt:lpstr>
      <vt:lpstr>2_Výchozí návrh</vt:lpstr>
      <vt:lpstr>3_Výchozí návrh</vt:lpstr>
      <vt:lpstr>4_Výchozí návrh</vt:lpstr>
      <vt:lpstr>5_Výchozí návrh</vt:lpstr>
      <vt:lpstr>6_Výchozí návrh</vt:lpstr>
      <vt:lpstr>Oběhová soustava 2 </vt:lpstr>
      <vt:lpstr>Bílé krvinky-leukocyty</vt:lpstr>
      <vt:lpstr>Krevní destičky- trombocyty</vt:lpstr>
      <vt:lpstr>Krvetvorba</vt:lpstr>
      <vt:lpstr>Krevní skupiny</vt:lpstr>
      <vt:lpstr>Choroby krve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Oběhová soustava 2 </dc:title>
  <dc:creator>Šlechta Marek</dc:creator>
  <cp:lastModifiedBy>Šlechta Marek</cp:lastModifiedBy>
  <cp:revision>1</cp:revision>
  <dcterms:created xsi:type="dcterms:W3CDTF">2013-12-12T12:10:11Z</dcterms:created>
  <dcterms:modified xsi:type="dcterms:W3CDTF">2013-12-12T12:20:52Z</dcterms:modified>
</cp:coreProperties>
</file>