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E5CA-148C-4073-AD06-042C2FE88BDD}" type="datetimeFigureOut">
              <a:rPr lang="cs-CZ" smtClean="0"/>
              <a:t>6.1.2016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64F68-FFEE-4AC8-853B-F6A975F64F0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E5CA-148C-4073-AD06-042C2FE88BDD}" type="datetimeFigureOut">
              <a:rPr lang="cs-CZ" smtClean="0"/>
              <a:t>6.1.2016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64F68-FFEE-4AC8-853B-F6A975F64F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E5CA-148C-4073-AD06-042C2FE88BDD}" type="datetimeFigureOut">
              <a:rPr lang="cs-CZ" smtClean="0"/>
              <a:t>6.1.2016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64F68-FFEE-4AC8-853B-F6A975F64F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E5CA-148C-4073-AD06-042C2FE88BDD}" type="datetimeFigureOut">
              <a:rPr lang="cs-CZ" smtClean="0"/>
              <a:t>6.1.2016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64F68-FFEE-4AC8-853B-F6A975F64F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E5CA-148C-4073-AD06-042C2FE88BDD}" type="datetimeFigureOut">
              <a:rPr lang="cs-CZ" smtClean="0"/>
              <a:t>6.1.2016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64F68-FFEE-4AC8-853B-F6A975F64F0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E5CA-148C-4073-AD06-042C2FE88BDD}" type="datetimeFigureOut">
              <a:rPr lang="cs-CZ" smtClean="0"/>
              <a:t>6.1.2016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64F68-FFEE-4AC8-853B-F6A975F64F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E5CA-148C-4073-AD06-042C2FE88BDD}" type="datetimeFigureOut">
              <a:rPr lang="cs-CZ" smtClean="0"/>
              <a:t>6.1.2016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64F68-FFEE-4AC8-853B-F6A975F64F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E5CA-148C-4073-AD06-042C2FE88BDD}" type="datetimeFigureOut">
              <a:rPr lang="cs-CZ" smtClean="0"/>
              <a:t>6.1.2016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64F68-FFEE-4AC8-853B-F6A975F64F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E5CA-148C-4073-AD06-042C2FE88BDD}" type="datetimeFigureOut">
              <a:rPr lang="cs-CZ" smtClean="0"/>
              <a:t>6.1.2016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64F68-FFEE-4AC8-853B-F6A975F64F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E5CA-148C-4073-AD06-042C2FE88BDD}" type="datetimeFigureOut">
              <a:rPr lang="cs-CZ" smtClean="0"/>
              <a:t>6.1.2016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64F68-FFEE-4AC8-853B-F6A975F64F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4E5CA-148C-4073-AD06-042C2FE88BDD}" type="datetimeFigureOut">
              <a:rPr lang="cs-CZ" smtClean="0"/>
              <a:t>6.1.2016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4764F68-FFEE-4AC8-853B-F6A975F64F01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14E5CA-148C-4073-AD06-042C2FE88BDD}" type="datetimeFigureOut">
              <a:rPr lang="cs-CZ" smtClean="0"/>
              <a:t>6.1.2016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764F68-FFEE-4AC8-853B-F6A975F64F01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ovnik.vareni.cz/testoviny/" TargetMode="External"/><Relationship Id="rId13" Type="http://schemas.openxmlformats.org/officeDocument/2006/relationships/hyperlink" Target="http://slovnik.vareni.cz/ryze/" TargetMode="External"/><Relationship Id="rId3" Type="http://schemas.openxmlformats.org/officeDocument/2006/relationships/hyperlink" Target="http://slovnik.vareni.cz/syr/" TargetMode="External"/><Relationship Id="rId7" Type="http://schemas.openxmlformats.org/officeDocument/2006/relationships/hyperlink" Target="http://slovnik.vareni.cz/chleb/" TargetMode="External"/><Relationship Id="rId12" Type="http://schemas.openxmlformats.org/officeDocument/2006/relationships/hyperlink" Target="http://slovnik.vareni.cz/kiwi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slovnik.vareni.cz/cibule/" TargetMode="External"/><Relationship Id="rId11" Type="http://schemas.openxmlformats.org/officeDocument/2006/relationships/hyperlink" Target="http://slovnik.vareni.cz/hrozinky/" TargetMode="External"/><Relationship Id="rId5" Type="http://schemas.openxmlformats.org/officeDocument/2006/relationships/hyperlink" Target="http://slovnik.vareni.cz/zelenina/" TargetMode="External"/><Relationship Id="rId15" Type="http://schemas.openxmlformats.org/officeDocument/2006/relationships/hyperlink" Target="http://slovnik.vareni.cz/mrkev/" TargetMode="External"/><Relationship Id="rId10" Type="http://schemas.openxmlformats.org/officeDocument/2006/relationships/hyperlink" Target="http://slovnik.vareni.cz/meloun-vodni/" TargetMode="External"/><Relationship Id="rId4" Type="http://schemas.openxmlformats.org/officeDocument/2006/relationships/hyperlink" Target="http://slovnik.vareni.cz/maso/" TargetMode="External"/><Relationship Id="rId9" Type="http://schemas.openxmlformats.org/officeDocument/2006/relationships/hyperlink" Target="http://slovnik.vareni.cz/msli/" TargetMode="External"/><Relationship Id="rId14" Type="http://schemas.openxmlformats.org/officeDocument/2006/relationships/hyperlink" Target="http://slovnik.vareni.cz/med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7851648" cy="977280"/>
          </a:xfrm>
        </p:spPr>
        <p:txBody>
          <a:bodyPr/>
          <a:lstStyle/>
          <a:p>
            <a:pPr algn="ctr"/>
            <a:r>
              <a:rPr lang="cs-CZ" dirty="0" smtClean="0"/>
              <a:t>Biochemie ve výživě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645024"/>
            <a:ext cx="7854696" cy="1336112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/>
              <a:t>Sacharidy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299092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Nestravitelné polysacharidy- vláknina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Význam vlákniny:</a:t>
            </a:r>
          </a:p>
          <a:p>
            <a:r>
              <a:rPr lang="cs-CZ" dirty="0" smtClean="0"/>
              <a:t>Zvyšuje pevnost zubů- prevence zubního kazu a paradentózy</a:t>
            </a:r>
          </a:p>
          <a:p>
            <a:r>
              <a:rPr lang="cs-CZ" dirty="0" smtClean="0"/>
              <a:t>Zvětšuje objem stravy v trávicím traktu- navozuje pocit sytosti- netráví se       není zdrojem kalorií</a:t>
            </a:r>
          </a:p>
          <a:p>
            <a:r>
              <a:rPr lang="cs-CZ" dirty="0" smtClean="0"/>
              <a:t>Zvyšuje střevní peristaltiku- pomáhá x zácpě a hemoroidům, snižuje riziko rakoviny tlustého střeva</a:t>
            </a:r>
          </a:p>
          <a:p>
            <a:r>
              <a:rPr lang="cs-CZ" dirty="0" smtClean="0"/>
              <a:t>Čistí střevo- odstraňuje plaky, které mohou být zdrojem různých plísní</a:t>
            </a:r>
          </a:p>
          <a:p>
            <a:r>
              <a:rPr lang="cs-CZ" dirty="0" smtClean="0"/>
              <a:t>Snižuje vstřebávání tuků, hlavně cholesterolu</a:t>
            </a:r>
            <a:r>
              <a:rPr lang="cs-CZ" smtClean="0"/>
              <a:t>, glukózy</a:t>
            </a:r>
            <a:endParaRPr lang="cs-CZ" dirty="0" smtClean="0"/>
          </a:p>
          <a:p>
            <a:r>
              <a:rPr lang="cs-CZ" dirty="0" smtClean="0"/>
              <a:t>Je potravou pro probiotické bakterie</a:t>
            </a:r>
          </a:p>
          <a:p>
            <a:r>
              <a:rPr lang="cs-CZ" dirty="0" smtClean="0"/>
              <a:t>Pozor na vlákninu u dětí- do 3 let potrava téměř bez vlákniny- došlo by k odstranění žádoucích probiotických bakterií z tlustého střeva, které jimi ještě není zcela kolonizované</a:t>
            </a:r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2051720" y="3068960"/>
            <a:ext cx="36004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192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704088"/>
            <a:ext cx="8712968" cy="1284752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Sacharidy</a:t>
            </a:r>
            <a:r>
              <a:rPr lang="cs-CZ" sz="4000" dirty="0" smtClean="0"/>
              <a:t>- nebo také glycidy, uhlovodany, </a:t>
            </a:r>
            <a:r>
              <a:rPr lang="cs-CZ" sz="4000" dirty="0" err="1" smtClean="0"/>
              <a:t>karbohydráty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20480"/>
          </a:xfrm>
        </p:spPr>
        <p:txBody>
          <a:bodyPr/>
          <a:lstStyle/>
          <a:p>
            <a:r>
              <a:rPr lang="cs-CZ" dirty="0" smtClean="0"/>
              <a:t>Hlavní zdroj energie pro tkáně, především pro svaly a mozek (20% energie z cukrů spotřebují buňky mozku)</a:t>
            </a:r>
          </a:p>
          <a:p>
            <a:r>
              <a:rPr lang="cs-CZ" dirty="0" smtClean="0"/>
              <a:t>V jídelníčku by měl tvořit 60 % energetického příjmu</a:t>
            </a:r>
          </a:p>
          <a:p>
            <a:r>
              <a:rPr lang="cs-CZ" dirty="0" smtClean="0"/>
              <a:t>1g sacharidů obsahuje 17 </a:t>
            </a:r>
            <a:r>
              <a:rPr lang="cs-CZ" dirty="0" err="1" smtClean="0"/>
              <a:t>kJ</a:t>
            </a:r>
            <a:r>
              <a:rPr lang="cs-CZ" dirty="0" smtClean="0"/>
              <a:t> energie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(1g proteinu- 17 </a:t>
            </a:r>
            <a:r>
              <a:rPr lang="cs-CZ" dirty="0" err="1" smtClean="0"/>
              <a:t>kJ</a:t>
            </a:r>
            <a:r>
              <a:rPr lang="cs-CZ" dirty="0" smtClean="0"/>
              <a:t>, 1g tuku- 37 </a:t>
            </a:r>
            <a:r>
              <a:rPr lang="cs-CZ" dirty="0" err="1" smtClean="0"/>
              <a:t>kJ</a:t>
            </a:r>
            <a:r>
              <a:rPr lang="cs-CZ" dirty="0" smtClean="0"/>
              <a:t>, 1 g alkoholu 29 </a:t>
            </a:r>
            <a:r>
              <a:rPr lang="cs-CZ" dirty="0" err="1" smtClean="0"/>
              <a:t>kJ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Sacharidy dělíme na:</a:t>
            </a:r>
          </a:p>
          <a:p>
            <a:pPr marL="0" indent="0">
              <a:buNone/>
            </a:pPr>
            <a:r>
              <a:rPr lang="cs-CZ" dirty="0" smtClean="0"/>
              <a:t>1/ cukry- monosacharidy, disacharidy</a:t>
            </a:r>
          </a:p>
          <a:p>
            <a:pPr marL="0" indent="0">
              <a:buNone/>
            </a:pPr>
            <a:r>
              <a:rPr lang="cs-CZ" dirty="0" smtClean="0"/>
              <a:t>2/ oligosacharidy</a:t>
            </a:r>
          </a:p>
          <a:p>
            <a:pPr marL="0" indent="0">
              <a:buNone/>
            </a:pPr>
            <a:r>
              <a:rPr lang="cs-CZ" dirty="0" smtClean="0"/>
              <a:t>3/ polysacharidy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1492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852704"/>
          </a:xfrm>
        </p:spPr>
        <p:txBody>
          <a:bodyPr/>
          <a:lstStyle/>
          <a:p>
            <a:pPr algn="ctr"/>
            <a:r>
              <a:rPr lang="cs-CZ" b="1" dirty="0" smtClean="0"/>
              <a:t>Dělení sacharidů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184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b="1" u="sng" dirty="0" smtClean="0"/>
              <a:t>Cukry: </a:t>
            </a:r>
          </a:p>
          <a:p>
            <a:r>
              <a:rPr lang="cs-CZ" sz="2000" dirty="0" smtClean="0"/>
              <a:t>Jde o jednoduché sacharidy- s krátkým řetězcem</a:t>
            </a:r>
          </a:p>
          <a:p>
            <a:r>
              <a:rPr lang="cs-CZ" sz="2000" dirty="0" smtClean="0"/>
              <a:t>Podíl energie přijaté z jednoduchých cukrů by neměl přesáhnout 10% denního energetického příjmu</a:t>
            </a:r>
          </a:p>
          <a:p>
            <a:r>
              <a:rPr lang="cs-CZ" sz="2000" dirty="0" smtClean="0"/>
              <a:t>Patří sem </a:t>
            </a:r>
            <a:r>
              <a:rPr lang="cs-CZ" sz="2000" u="sng" dirty="0" smtClean="0"/>
              <a:t>monosacharidy a disacharidy</a:t>
            </a:r>
          </a:p>
          <a:p>
            <a:pPr marL="0" indent="0">
              <a:buNone/>
            </a:pPr>
            <a:r>
              <a:rPr lang="cs-CZ" sz="2000" b="1" dirty="0" smtClean="0"/>
              <a:t>Monosacharidy</a:t>
            </a:r>
          </a:p>
          <a:p>
            <a:pPr>
              <a:buFontTx/>
              <a:buChar char="-"/>
            </a:pPr>
            <a:r>
              <a:rPr lang="cs-CZ" sz="2000" dirty="0" smtClean="0"/>
              <a:t>glukóza (krevní cukr využitelný pro aerobní spálení v buňkách- zisk energie)- její hladina v krvi- tzv. </a:t>
            </a:r>
            <a:r>
              <a:rPr lang="cs-CZ" sz="2000" b="1" dirty="0" smtClean="0"/>
              <a:t>glykemie</a:t>
            </a:r>
            <a:r>
              <a:rPr lang="cs-CZ" sz="2000" dirty="0" smtClean="0"/>
              <a:t>- viz následující stránka</a:t>
            </a:r>
          </a:p>
          <a:p>
            <a:pPr>
              <a:buFontTx/>
              <a:buChar char="-"/>
            </a:pPr>
            <a:r>
              <a:rPr lang="cs-CZ" sz="2000" dirty="0" smtClean="0"/>
              <a:t>fruktóza- ovocný cukr</a:t>
            </a:r>
          </a:p>
          <a:p>
            <a:pPr>
              <a:buFontTx/>
              <a:buChar char="-"/>
            </a:pPr>
            <a:r>
              <a:rPr lang="cs-CZ" sz="2000" dirty="0" smtClean="0"/>
              <a:t>galaktóza- jeden ze 2 mléčných cukrů </a:t>
            </a:r>
          </a:p>
          <a:p>
            <a:pPr marL="0" indent="0">
              <a:buNone/>
            </a:pPr>
            <a:r>
              <a:rPr lang="cs-CZ" sz="2000" b="1" dirty="0" smtClean="0"/>
              <a:t>Disacharidy</a:t>
            </a:r>
          </a:p>
          <a:p>
            <a:pPr>
              <a:buFontTx/>
              <a:buChar char="-"/>
            </a:pPr>
            <a:r>
              <a:rPr lang="cs-CZ" sz="2000" dirty="0" smtClean="0"/>
              <a:t>laktóza- mléčný cukr</a:t>
            </a:r>
          </a:p>
          <a:p>
            <a:pPr>
              <a:buFontTx/>
              <a:buChar char="-"/>
            </a:pPr>
            <a:r>
              <a:rPr lang="cs-CZ" sz="2000" dirty="0" smtClean="0"/>
              <a:t>maltóza- sladový cukr- při jeho kvašení vzniká etanol (alkohol obsažený v pivu, destilátech z obilí)</a:t>
            </a:r>
          </a:p>
          <a:p>
            <a:pPr>
              <a:buFontTx/>
              <a:buChar char="-"/>
            </a:pPr>
            <a:r>
              <a:rPr lang="cs-CZ" sz="2000" dirty="0" smtClean="0"/>
              <a:t>sacharóza- řepný cukr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25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99672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Glykemie</a:t>
            </a:r>
            <a:r>
              <a:rPr lang="cs-CZ" dirty="0" smtClean="0"/>
              <a:t>- hladina krevního cukru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7504" y="1920085"/>
            <a:ext cx="4824536" cy="4434840"/>
          </a:xfrm>
        </p:spPr>
        <p:txBody>
          <a:bodyPr>
            <a:normAutofit fontScale="92500"/>
          </a:bodyPr>
          <a:lstStyle/>
          <a:p>
            <a:r>
              <a:rPr lang="cs-CZ" sz="2000" dirty="0" smtClean="0"/>
              <a:t>Hladina glukózy v krvi by měla být vyrovnaná- v rozmezí 3,3- 5,6 </a:t>
            </a:r>
            <a:r>
              <a:rPr lang="cs-CZ" sz="2000" dirty="0" err="1" smtClean="0"/>
              <a:t>mmol</a:t>
            </a:r>
            <a:r>
              <a:rPr lang="cs-CZ" sz="2000" dirty="0" smtClean="0"/>
              <a:t>/l</a:t>
            </a:r>
          </a:p>
          <a:p>
            <a:r>
              <a:rPr lang="cs-CZ" sz="2000" dirty="0" smtClean="0"/>
              <a:t>Řízení glykemie mají na starosti hormony slinivky INZULIN (pumpuje glukózu do buněk a snižuje glykemii) a </a:t>
            </a:r>
            <a:r>
              <a:rPr lang="cs-CZ" sz="2000" dirty="0" err="1" smtClean="0"/>
              <a:t>glukagon</a:t>
            </a:r>
            <a:r>
              <a:rPr lang="cs-CZ" sz="2000" dirty="0" smtClean="0"/>
              <a:t> (blokuje přístup </a:t>
            </a:r>
            <a:r>
              <a:rPr lang="cs-CZ" sz="2000" dirty="0" err="1" smtClean="0"/>
              <a:t>glukozy</a:t>
            </a:r>
            <a:r>
              <a:rPr lang="cs-CZ" sz="2000" dirty="0" smtClean="0"/>
              <a:t> do buněk a zvyšuje glykemii)</a:t>
            </a:r>
          </a:p>
          <a:p>
            <a:r>
              <a:rPr lang="cs-CZ" sz="2000" dirty="0" smtClean="0"/>
              <a:t>Vysoká hladina glukózy- </a:t>
            </a:r>
            <a:r>
              <a:rPr lang="cs-CZ" sz="2000" u="sng" dirty="0" smtClean="0"/>
              <a:t>hyperglykémie</a:t>
            </a:r>
          </a:p>
          <a:p>
            <a:r>
              <a:rPr lang="cs-CZ" sz="2000" dirty="0" smtClean="0"/>
              <a:t>Nízká hladina glukózy- </a:t>
            </a:r>
            <a:r>
              <a:rPr lang="cs-CZ" sz="2000" u="sng" dirty="0" smtClean="0"/>
              <a:t>hypoglykémie</a:t>
            </a:r>
          </a:p>
          <a:p>
            <a:r>
              <a:rPr lang="cs-CZ" sz="2000" u="sng" dirty="0" smtClean="0"/>
              <a:t>Čím víc jednoduchých cukrů potravina obsahuje, tím rychleji se tyto cukry vstřebávají do krve a tím rychleji způsobí hyperglykémii- jde o potraviny s VYSOKÝM</a:t>
            </a:r>
            <a:r>
              <a:rPr lang="cs-CZ" sz="2000" b="1" u="sng" dirty="0" smtClean="0"/>
              <a:t> GLYKEMICKÝM INDEXEM</a:t>
            </a:r>
            <a:endParaRPr lang="cs-CZ" sz="2000" b="1" u="sng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268760"/>
            <a:ext cx="3706564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920187"/>
            <a:ext cx="3806577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076056" y="3550855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Glykemie po sladké snídani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076056" y="6152435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Glykemie po celozrnné snídani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1661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52704"/>
          </a:xfrm>
        </p:spPr>
        <p:txBody>
          <a:bodyPr/>
          <a:lstStyle/>
          <a:p>
            <a:r>
              <a:rPr lang="cs-CZ" dirty="0" smtClean="0"/>
              <a:t>Glykemie a glykemický index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403860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644008" y="1412776"/>
            <a:ext cx="4316288" cy="5230181"/>
          </a:xfrm>
        </p:spPr>
        <p:txBody>
          <a:bodyPr>
            <a:normAutofit fontScale="55000" lnSpcReduction="20000"/>
          </a:bodyPr>
          <a:lstStyle/>
          <a:p>
            <a:r>
              <a:rPr lang="cs-CZ" b="1" i="1" dirty="0"/>
              <a:t>potraviny s velmi nízkým GI (&lt;30)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luštěniny, houby</a:t>
            </a:r>
          </a:p>
          <a:p>
            <a:pPr lvl="1"/>
            <a:r>
              <a:rPr lang="cs-CZ" dirty="0"/>
              <a:t>vejce, </a:t>
            </a:r>
            <a:r>
              <a:rPr lang="cs-CZ" dirty="0">
                <a:hlinkClick r:id="rId3" tooltip="pojem: sýry"/>
              </a:rPr>
              <a:t>sýry</a:t>
            </a:r>
            <a:r>
              <a:rPr lang="cs-CZ" dirty="0"/>
              <a:t>, </a:t>
            </a:r>
            <a:r>
              <a:rPr lang="cs-CZ" dirty="0">
                <a:hlinkClick r:id="rId4" tooltip="pojem: maso"/>
              </a:rPr>
              <a:t>maso</a:t>
            </a:r>
            <a:r>
              <a:rPr lang="cs-CZ" dirty="0"/>
              <a:t>, ryby</a:t>
            </a:r>
          </a:p>
          <a:p>
            <a:pPr lvl="1"/>
            <a:r>
              <a:rPr lang="cs-CZ" dirty="0"/>
              <a:t>zelená listová </a:t>
            </a:r>
            <a:r>
              <a:rPr lang="cs-CZ" dirty="0">
                <a:hlinkClick r:id="rId5" tooltip="pojem: zelenina"/>
              </a:rPr>
              <a:t>zelenina</a:t>
            </a:r>
            <a:r>
              <a:rPr lang="cs-CZ" dirty="0"/>
              <a:t>, kořenová zelenina, rajčata, papriky, </a:t>
            </a:r>
            <a:r>
              <a:rPr lang="cs-CZ" dirty="0">
                <a:hlinkClick r:id="rId6" tooltip="pojem: cibule"/>
              </a:rPr>
              <a:t>cibule</a:t>
            </a:r>
            <a:r>
              <a:rPr lang="cs-CZ" dirty="0"/>
              <a:t>, česnek</a:t>
            </a:r>
          </a:p>
          <a:p>
            <a:pPr lvl="1"/>
            <a:r>
              <a:rPr lang="cs-CZ" dirty="0"/>
              <a:t>fruktóza, třešně, švestky, meruňky</a:t>
            </a:r>
          </a:p>
          <a:p>
            <a:r>
              <a:rPr lang="cs-CZ" b="1" i="1" dirty="0"/>
              <a:t>potraviny s nízkým GI (30-50)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černý </a:t>
            </a:r>
            <a:r>
              <a:rPr lang="cs-CZ" dirty="0">
                <a:hlinkClick r:id="rId7" tooltip="pojem: chléb"/>
              </a:rPr>
              <a:t>chléb</a:t>
            </a:r>
            <a:r>
              <a:rPr lang="cs-CZ" dirty="0"/>
              <a:t>, celozrnné </a:t>
            </a:r>
            <a:r>
              <a:rPr lang="cs-CZ" dirty="0">
                <a:hlinkClick r:id="rId8" tooltip="pojem: těstoviny"/>
              </a:rPr>
              <a:t>těstoviny</a:t>
            </a:r>
            <a:r>
              <a:rPr lang="cs-CZ" dirty="0"/>
              <a:t>, vařené špagety</a:t>
            </a:r>
          </a:p>
          <a:p>
            <a:pPr lvl="1"/>
            <a:r>
              <a:rPr lang="cs-CZ" dirty="0"/>
              <a:t>laktóza, mléčné výrobky, ořechy</a:t>
            </a:r>
          </a:p>
          <a:p>
            <a:pPr lvl="1"/>
            <a:r>
              <a:rPr lang="cs-CZ" dirty="0"/>
              <a:t>jablka, hrozny, pomeranče, broskve</a:t>
            </a:r>
          </a:p>
          <a:p>
            <a:pPr lvl="1"/>
            <a:r>
              <a:rPr lang="cs-CZ" dirty="0"/>
              <a:t>mrkev, kukuřice</a:t>
            </a:r>
          </a:p>
          <a:p>
            <a:r>
              <a:rPr lang="cs-CZ" b="1" i="1" dirty="0"/>
              <a:t>potraviny se středním GI (50-80)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celozrnné pečivo, </a:t>
            </a:r>
            <a:r>
              <a:rPr lang="cs-CZ" dirty="0">
                <a:hlinkClick r:id="rId9" tooltip="pojem: müsli"/>
              </a:rPr>
              <a:t>müsli</a:t>
            </a:r>
            <a:r>
              <a:rPr lang="cs-CZ" dirty="0"/>
              <a:t>, sýrová pizza</a:t>
            </a:r>
          </a:p>
          <a:p>
            <a:pPr lvl="1"/>
            <a:r>
              <a:rPr lang="cs-CZ" dirty="0"/>
              <a:t>sacharóza, </a:t>
            </a:r>
            <a:r>
              <a:rPr lang="cs-CZ" dirty="0">
                <a:hlinkClick r:id="rId10" tooltip="pojem: melouny"/>
              </a:rPr>
              <a:t>melouny</a:t>
            </a:r>
            <a:r>
              <a:rPr lang="cs-CZ" dirty="0"/>
              <a:t>, </a:t>
            </a:r>
            <a:r>
              <a:rPr lang="cs-CZ" dirty="0">
                <a:hlinkClick r:id="rId11" tooltip="pojem: hrozinky"/>
              </a:rPr>
              <a:t>hrozinky</a:t>
            </a:r>
            <a:r>
              <a:rPr lang="cs-CZ" dirty="0"/>
              <a:t>, banány, jahody, </a:t>
            </a:r>
            <a:r>
              <a:rPr lang="cs-CZ" dirty="0">
                <a:hlinkClick r:id="rId12" tooltip="pojem: kiwi"/>
              </a:rPr>
              <a:t>kiwi</a:t>
            </a:r>
            <a:r>
              <a:rPr lang="cs-CZ" dirty="0"/>
              <a:t>, zmrzlina</a:t>
            </a:r>
          </a:p>
          <a:p>
            <a:pPr lvl="1"/>
            <a:r>
              <a:rPr lang="cs-CZ" dirty="0"/>
              <a:t>vařené těstoviny, vařená </a:t>
            </a:r>
            <a:r>
              <a:rPr lang="cs-CZ" dirty="0">
                <a:hlinkClick r:id="rId13" tooltip="pojem: rýže"/>
              </a:rPr>
              <a:t>rýže</a:t>
            </a:r>
            <a:r>
              <a:rPr lang="cs-CZ" dirty="0"/>
              <a:t>, brambory vařené ve slupce</a:t>
            </a:r>
          </a:p>
          <a:p>
            <a:pPr lvl="1"/>
            <a:r>
              <a:rPr lang="cs-CZ" dirty="0"/>
              <a:t>džusy, zavařeniny, slazené nápoje, cukrovinky</a:t>
            </a:r>
          </a:p>
          <a:p>
            <a:r>
              <a:rPr lang="cs-CZ" b="1" i="1" dirty="0"/>
              <a:t>potraviny s vysokým GI (&gt;80)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glukóza, </a:t>
            </a:r>
            <a:r>
              <a:rPr lang="cs-CZ" dirty="0">
                <a:hlinkClick r:id="rId14" tooltip="pojem: med"/>
              </a:rPr>
              <a:t>med</a:t>
            </a:r>
            <a:r>
              <a:rPr lang="cs-CZ" dirty="0"/>
              <a:t>, pivo</a:t>
            </a:r>
          </a:p>
          <a:p>
            <a:pPr lvl="1"/>
            <a:r>
              <a:rPr lang="cs-CZ" dirty="0" err="1"/>
              <a:t>chipsy</a:t>
            </a:r>
            <a:r>
              <a:rPr lang="cs-CZ" dirty="0"/>
              <a:t>, popcorn, pšeničná mouka, bílé pečivo</a:t>
            </a:r>
          </a:p>
          <a:p>
            <a:pPr lvl="1"/>
            <a:r>
              <a:rPr lang="cs-CZ" dirty="0"/>
              <a:t>vařená </a:t>
            </a:r>
            <a:r>
              <a:rPr lang="cs-CZ" dirty="0">
                <a:hlinkClick r:id="rId15" tooltip="pojem: mrkev"/>
              </a:rPr>
              <a:t>mrkev</a:t>
            </a:r>
            <a:r>
              <a:rPr lang="cs-CZ" dirty="0"/>
              <a:t>, hranolky, vařené loupané </a:t>
            </a:r>
            <a:r>
              <a:rPr lang="cs-CZ" dirty="0" smtClean="0"/>
              <a:t>brambory</a:t>
            </a:r>
          </a:p>
          <a:p>
            <a:pPr marL="393192" lvl="1" indent="0">
              <a:buNone/>
            </a:pPr>
            <a:r>
              <a:rPr lang="cs-CZ" sz="3300" b="1" dirty="0" smtClean="0"/>
              <a:t>Jako referenční hodnota GI (100%) je brána rychlost vstřebávání glukózy.</a:t>
            </a:r>
            <a:endParaRPr lang="cs-CZ" sz="33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1520" y="2564904"/>
            <a:ext cx="43924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/>
              <a:t>Proč nejsou potraviny s vysokým GI vhodné pro racionální výživu?</a:t>
            </a:r>
          </a:p>
          <a:p>
            <a:r>
              <a:rPr lang="cs-CZ" dirty="0" smtClean="0"/>
              <a:t>Po požití potraviny s vysokým GI dojde k rychlému vstřebání glukózy do krve a ke zvýšení glykemie (obr. 1). Inzulin začne pumpovat glukózu do buněk a tím prudce klesne glykemie- dostaví se pocit hladu a chuti na sladké. Do krve se vyplaví </a:t>
            </a:r>
            <a:r>
              <a:rPr lang="cs-CZ" dirty="0" err="1" smtClean="0"/>
              <a:t>glukagon</a:t>
            </a:r>
            <a:r>
              <a:rPr lang="cs-CZ" dirty="0" smtClean="0"/>
              <a:t>, který zablokuje přístup glukózy do buněk a glykemie opět prudce vylétne vzhůru- tudíž se opět vyplaví inzulin a celý proces se opakuje. </a:t>
            </a:r>
          </a:p>
          <a:p>
            <a:r>
              <a:rPr lang="cs-CZ" dirty="0" smtClean="0"/>
              <a:t>Kolísání glykemie po potravinách s nízkým GI je daleko menší- pocit hladu se oddálí.</a:t>
            </a:r>
          </a:p>
          <a:p>
            <a:endParaRPr lang="cs-CZ" dirty="0"/>
          </a:p>
        </p:txBody>
      </p:sp>
      <p:cxnSp>
        <p:nvCxnSpPr>
          <p:cNvPr id="8" name="Pravoúhlá spojnice 7"/>
          <p:cNvCxnSpPr/>
          <p:nvPr/>
        </p:nvCxnSpPr>
        <p:spPr>
          <a:xfrm rot="16200000" flipH="1">
            <a:off x="3635895" y="3501007"/>
            <a:ext cx="2160244" cy="576065"/>
          </a:xfrm>
          <a:prstGeom prst="bentConnector3">
            <a:avLst>
              <a:gd name="adj1" fmla="val 56318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082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cs-CZ" b="1" dirty="0" smtClean="0"/>
              <a:t>Glykemický index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000" dirty="0" smtClean="0">
                <a:solidFill>
                  <a:schemeClr val="tx2">
                    <a:lumMod val="75000"/>
                  </a:schemeClr>
                </a:solidFill>
              </a:rPr>
              <a:t>Faktory </a:t>
            </a:r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</a:rPr>
              <a:t>zvyšující</a:t>
            </a:r>
            <a:r>
              <a:rPr lang="cs-CZ" sz="3000" dirty="0" smtClean="0">
                <a:solidFill>
                  <a:schemeClr val="tx2">
                    <a:lumMod val="75000"/>
                  </a:schemeClr>
                </a:solidFill>
              </a:rPr>
              <a:t> glykemický index potravin:</a:t>
            </a:r>
          </a:p>
          <a:p>
            <a:r>
              <a:rPr lang="cs-CZ" sz="3000" dirty="0" smtClean="0">
                <a:solidFill>
                  <a:schemeClr val="tx2">
                    <a:lumMod val="75000"/>
                  </a:schemeClr>
                </a:solidFill>
              </a:rPr>
              <a:t>Velké zastoupení jednoduchých cukrů v potravině</a:t>
            </a:r>
            <a:endParaRPr lang="cs-CZ" sz="30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sz="3000" dirty="0" smtClean="0">
                <a:solidFill>
                  <a:schemeClr val="tx2">
                    <a:lumMod val="75000"/>
                  </a:schemeClr>
                </a:solidFill>
              </a:rPr>
              <a:t>Smažení, pečení, grilování, mixování</a:t>
            </a:r>
          </a:p>
          <a:p>
            <a:r>
              <a:rPr lang="cs-CZ" sz="3000" dirty="0" smtClean="0">
                <a:solidFill>
                  <a:schemeClr val="tx2">
                    <a:lumMod val="75000"/>
                  </a:schemeClr>
                </a:solidFill>
              </a:rPr>
              <a:t>Velká zralost u ovoce</a:t>
            </a:r>
          </a:p>
          <a:p>
            <a:pPr marL="0" indent="0">
              <a:buNone/>
            </a:pPr>
            <a:r>
              <a:rPr lang="cs-CZ" sz="3000" dirty="0">
                <a:solidFill>
                  <a:schemeClr val="tx2">
                    <a:lumMod val="75000"/>
                  </a:schemeClr>
                </a:solidFill>
              </a:rPr>
              <a:t>Faktory </a:t>
            </a:r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</a:rPr>
              <a:t>snižující</a:t>
            </a:r>
            <a:r>
              <a:rPr lang="cs-CZ" sz="3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3000" dirty="0">
                <a:solidFill>
                  <a:schemeClr val="tx2">
                    <a:lumMod val="75000"/>
                  </a:schemeClr>
                </a:solidFill>
              </a:rPr>
              <a:t>glykemický index potravin</a:t>
            </a:r>
            <a:r>
              <a:rPr lang="cs-CZ" sz="300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r>
              <a:rPr lang="cs-CZ" sz="3000" dirty="0" smtClean="0">
                <a:solidFill>
                  <a:schemeClr val="tx2">
                    <a:lumMod val="75000"/>
                  </a:schemeClr>
                </a:solidFill>
              </a:rPr>
              <a:t>Šetrná příprava- vaření v páře, ve vodě</a:t>
            </a:r>
          </a:p>
          <a:p>
            <a:r>
              <a:rPr lang="cs-CZ" sz="3000" dirty="0" smtClean="0">
                <a:solidFill>
                  <a:schemeClr val="tx2">
                    <a:lumMod val="75000"/>
                  </a:schemeClr>
                </a:solidFill>
              </a:rPr>
              <a:t>Současná konzumace bílkovin, vlákniny, tuků</a:t>
            </a:r>
            <a:endParaRPr lang="cs-CZ" sz="30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073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/>
              <a:t>Disacharidy- sacharóza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Nadměrný příjem sladového cukru</a:t>
            </a:r>
            <a:r>
              <a:rPr lang="cs-CZ" dirty="0" smtClean="0"/>
              <a:t>- sacharózy- je (spolu s nadměrným solením a konzumací výrobků z bílé mouky) </a:t>
            </a:r>
            <a:r>
              <a:rPr lang="cs-CZ" b="1" dirty="0" smtClean="0"/>
              <a:t>epidemií 21.století</a:t>
            </a:r>
            <a:r>
              <a:rPr lang="cs-CZ" dirty="0" smtClean="0"/>
              <a:t>. Je  dokázáno, že sacharóza je silně návyková a zvyšuje chuť na sladké (nadměrný příjem sladkostí způsobuje sníženou citlivost tkání na inzulin a tím </a:t>
            </a:r>
            <a:r>
              <a:rPr lang="cs-CZ" b="1" dirty="0" smtClean="0"/>
              <a:t>cukrovku 2.typu</a:t>
            </a:r>
            <a:r>
              <a:rPr lang="cs-CZ" dirty="0" smtClean="0"/>
              <a:t>. Dnes postihuje cukrovka každého 10. Čecha, </a:t>
            </a:r>
            <a:r>
              <a:rPr lang="cs-CZ" b="1" dirty="0" smtClean="0"/>
              <a:t>v roce 2030 to bude každý 6.obyvatel ČR</a:t>
            </a:r>
            <a:r>
              <a:rPr lang="cs-CZ" dirty="0" smtClean="0"/>
              <a:t>). Nadměrná konzumace sacharózy způsobuje </a:t>
            </a:r>
            <a:r>
              <a:rPr lang="cs-CZ" b="1" dirty="0" smtClean="0"/>
              <a:t>poruchy vývoje nervové soustavy u novorozenců</a:t>
            </a:r>
            <a:r>
              <a:rPr lang="cs-CZ" dirty="0" smtClean="0"/>
              <a:t>- přisuzuje se jí zvýšené množství porodů tzv. obřích dětí(porodní váha 5 kg) nebo vysoké množství dětí hyperaktivních s poruchami soustředění.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617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Polysacharidy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Makromolekuly s až 100 monosacharidových jednotek</a:t>
            </a:r>
          </a:p>
          <a:p>
            <a:r>
              <a:rPr lang="cs-CZ" dirty="0" smtClean="0"/>
              <a:t>Nemají sladkou chuť- proto jim neříkáme cukry</a:t>
            </a:r>
          </a:p>
          <a:p>
            <a:r>
              <a:rPr lang="cs-CZ" b="1" dirty="0" smtClean="0"/>
              <a:t>Dělíme na 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/>
              <a:t>stravitelné polysacharidy</a:t>
            </a:r>
            <a:r>
              <a:rPr lang="cs-CZ" dirty="0" smtClean="0"/>
              <a:t>- škrob, glykogen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/>
              <a:t>nestravitelné polysacharidy</a:t>
            </a:r>
            <a:r>
              <a:rPr lang="cs-CZ" dirty="0" smtClean="0"/>
              <a:t>- vláknina, </a:t>
            </a:r>
            <a:r>
              <a:rPr lang="cs-CZ" dirty="0" err="1" smtClean="0"/>
              <a:t>celuloza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Stravitelné polysacharidy:</a:t>
            </a:r>
          </a:p>
          <a:p>
            <a:pPr marL="0" indent="0">
              <a:buNone/>
            </a:pPr>
            <a:r>
              <a:rPr lang="cs-CZ" u="sng" dirty="0" smtClean="0"/>
              <a:t>Glykogen</a:t>
            </a:r>
            <a:r>
              <a:rPr lang="cs-CZ" dirty="0" smtClean="0"/>
              <a:t>- je to zásobní živočišný polysacharid, který slouží jako zdroj energie pro buňky lidského těla- u člověka asi 400 g glykogenu (1/3 v játrech, 2/3 ve svalech)</a:t>
            </a:r>
          </a:p>
          <a:p>
            <a:pPr marL="0" indent="0">
              <a:buNone/>
            </a:pPr>
            <a:r>
              <a:rPr lang="cs-CZ" u="sng" dirty="0" smtClean="0"/>
              <a:t>Škrob</a:t>
            </a:r>
            <a:r>
              <a:rPr lang="cs-CZ" dirty="0" smtClean="0"/>
              <a:t>- zásobní látka rostlin- získáváme z kořenů, hlíz, plodů, semen. Obsažen v obilovinách, bramborách, luštěninách. Z ovoce- banány. Škrob by měl být hlavním zdrojem energie přijatým v potravě.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2706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08688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/>
              <a:t>Nestravitelné polysacharidy- vláknina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Vláknina</a:t>
            </a:r>
            <a:r>
              <a:rPr lang="cs-CZ" dirty="0" smtClean="0"/>
              <a:t> je komplexem </a:t>
            </a:r>
            <a:r>
              <a:rPr lang="cs-CZ" b="1" dirty="0" smtClean="0"/>
              <a:t>nestravitelných polysacharidů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i="1" u="sng" dirty="0" smtClean="0"/>
              <a:t>Vláknina rozpustná ve vodě</a:t>
            </a:r>
            <a:r>
              <a:rPr lang="cs-CZ" dirty="0" smtClean="0"/>
              <a:t>- je částečně stravitelná v tenkém střevě- tvoří ji například ovocná a zeleninová pletiva, je </a:t>
            </a:r>
            <a:r>
              <a:rPr lang="cs-CZ" dirty="0" err="1" smtClean="0"/>
              <a:t>fermentovatelná</a:t>
            </a:r>
            <a:r>
              <a:rPr lang="cs-CZ" dirty="0" smtClean="0"/>
              <a:t>- viz. kyselé zelí</a:t>
            </a:r>
          </a:p>
          <a:p>
            <a:pPr marL="0" indent="0">
              <a:buNone/>
            </a:pPr>
            <a:r>
              <a:rPr lang="cs-CZ" u="sng" dirty="0" smtClean="0"/>
              <a:t>Význam</a:t>
            </a:r>
            <a:r>
              <a:rPr lang="cs-CZ" dirty="0" smtClean="0"/>
              <a:t>: snižuje vstřebávání jednoduchých cukrů v tenkém střevě, slouží jako </a:t>
            </a:r>
            <a:r>
              <a:rPr lang="cs-CZ" dirty="0" err="1" smtClean="0"/>
              <a:t>prebiotikum</a:t>
            </a:r>
            <a:r>
              <a:rPr lang="cs-CZ" dirty="0" smtClean="0"/>
              <a:t>- tzn. Potrava pro probiotické bakterie které kolonizují tlusté střevo a pomáhají nám rozkládat potravu (např. </a:t>
            </a:r>
            <a:r>
              <a:rPr lang="cs-CZ" dirty="0" err="1" smtClean="0"/>
              <a:t>laktobacily</a:t>
            </a:r>
            <a:r>
              <a:rPr lang="cs-CZ" dirty="0" smtClean="0"/>
              <a:t> nebo </a:t>
            </a:r>
            <a:r>
              <a:rPr lang="cs-CZ" dirty="0" err="1" smtClean="0"/>
              <a:t>bifidobakterie</a:t>
            </a:r>
            <a:r>
              <a:rPr lang="cs-CZ" dirty="0" smtClean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i="1" u="sng" dirty="0" smtClean="0"/>
              <a:t>Vláknina nerozpustná</a:t>
            </a:r>
            <a:r>
              <a:rPr lang="cs-CZ" dirty="0" smtClean="0"/>
              <a:t>- prochází trávicím traktem nezměněna- je </a:t>
            </a:r>
            <a:r>
              <a:rPr lang="cs-CZ" dirty="0" err="1" smtClean="0"/>
              <a:t>nefermentovatelná</a:t>
            </a:r>
            <a:r>
              <a:rPr lang="cs-CZ" dirty="0" smtClean="0"/>
              <a:t>, </a:t>
            </a:r>
            <a:r>
              <a:rPr lang="cs-CZ" dirty="0"/>
              <a:t>zdrojem například celozrnné </a:t>
            </a:r>
            <a:r>
              <a:rPr lang="cs-CZ" dirty="0" smtClean="0"/>
              <a:t>výrobky</a:t>
            </a:r>
          </a:p>
          <a:p>
            <a:pPr marL="0" indent="0">
              <a:buNone/>
            </a:pPr>
            <a:r>
              <a:rPr lang="cs-CZ" u="sng" dirty="0" smtClean="0"/>
              <a:t>Význam</a:t>
            </a:r>
            <a:r>
              <a:rPr lang="cs-CZ" dirty="0" smtClean="0"/>
              <a:t>: má hrubou mechanickou čistící funkci, urychluje průchod potravy trávicím traktem</a:t>
            </a:r>
          </a:p>
          <a:p>
            <a:pPr marL="0" indent="0">
              <a:buNone/>
            </a:pPr>
            <a:r>
              <a:rPr lang="cs-CZ" dirty="0" smtClean="0"/>
              <a:t>Doporučené množství vlákniny pro </a:t>
            </a:r>
            <a:r>
              <a:rPr lang="cs-CZ" dirty="0" err="1" smtClean="0"/>
              <a:t>dospoělého</a:t>
            </a:r>
            <a:r>
              <a:rPr lang="cs-CZ" dirty="0" smtClean="0"/>
              <a:t> je 20-30 g/den- rozpustná a nerozpustná v poměru 1:3. </a:t>
            </a:r>
          </a:p>
          <a:p>
            <a:pPr marL="0" indent="0" algn="ctr">
              <a:buNone/>
            </a:pPr>
            <a:r>
              <a:rPr lang="cs-CZ" b="1" dirty="0" smtClean="0"/>
              <a:t>!!! Příliš velké množství vlákniny může zpomalit vstřebávání některých živin!!!    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35539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134</TotalTime>
  <Words>976</Words>
  <Application>Microsoft Office PowerPoint</Application>
  <PresentationFormat>Předvádění na obrazovce (4:3)</PresentationFormat>
  <Paragraphs>92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Biochemie ve výživě</vt:lpstr>
      <vt:lpstr>Sacharidy- nebo také glycidy, uhlovodany, karbohydráty</vt:lpstr>
      <vt:lpstr>Dělení sacharidů</vt:lpstr>
      <vt:lpstr>Glykemie- hladina krevního cukru</vt:lpstr>
      <vt:lpstr>Glykemie a glykemický index</vt:lpstr>
      <vt:lpstr>Glykemický index</vt:lpstr>
      <vt:lpstr>Disacharidy- sacharóza</vt:lpstr>
      <vt:lpstr>Polysacharidy</vt:lpstr>
      <vt:lpstr>Nestravitelné polysacharidy- vláknina</vt:lpstr>
      <vt:lpstr>Nestravitelné polysacharidy- vláknina</vt:lpstr>
    </vt:vector>
  </TitlesOfParts>
  <Company>SaPSŠ Plzeň,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Biochemie ve výživě</dc:title>
  <dc:creator>Šlechta Marek</dc:creator>
  <cp:lastModifiedBy>Šlechta Marek</cp:lastModifiedBy>
  <cp:revision>15</cp:revision>
  <dcterms:created xsi:type="dcterms:W3CDTF">2016-01-05T08:20:42Z</dcterms:created>
  <dcterms:modified xsi:type="dcterms:W3CDTF">2016-01-06T10:34:04Z</dcterms:modified>
</cp:coreProperties>
</file>