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47E5-0FE7-47CD-A2E4-8B3519644BCA}" type="datetimeFigureOut">
              <a:rPr lang="cs-CZ" smtClean="0"/>
              <a:t>23. 2. 2021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3D80-E57C-478C-BB4D-E66B331060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47E5-0FE7-47CD-A2E4-8B3519644BCA}" type="datetimeFigureOut">
              <a:rPr lang="cs-CZ" smtClean="0"/>
              <a:t>23. 2. 2021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3D80-E57C-478C-BB4D-E66B331060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47E5-0FE7-47CD-A2E4-8B3519644BCA}" type="datetimeFigureOut">
              <a:rPr lang="cs-CZ" smtClean="0"/>
              <a:t>23. 2. 2021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3D80-E57C-478C-BB4D-E66B33106060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47E5-0FE7-47CD-A2E4-8B3519644BCA}" type="datetimeFigureOut">
              <a:rPr lang="cs-CZ" smtClean="0"/>
              <a:t>23. 2. 2021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3D80-E57C-478C-BB4D-E66B3310606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47E5-0FE7-47CD-A2E4-8B3519644BCA}" type="datetimeFigureOut">
              <a:rPr lang="cs-CZ" smtClean="0"/>
              <a:t>23. 2. 2021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3D80-E57C-478C-BB4D-E66B331060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47E5-0FE7-47CD-A2E4-8B3519644BCA}" type="datetimeFigureOut">
              <a:rPr lang="cs-CZ" smtClean="0"/>
              <a:t>23. 2. 2021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3D80-E57C-478C-BB4D-E66B3310606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47E5-0FE7-47CD-A2E4-8B3519644BCA}" type="datetimeFigureOut">
              <a:rPr lang="cs-CZ" smtClean="0"/>
              <a:t>23. 2. 2021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3D80-E57C-478C-BB4D-E66B331060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47E5-0FE7-47CD-A2E4-8B3519644BCA}" type="datetimeFigureOut">
              <a:rPr lang="cs-CZ" smtClean="0"/>
              <a:t>23. 2. 2021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3D80-E57C-478C-BB4D-E66B331060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47E5-0FE7-47CD-A2E4-8B3519644BCA}" type="datetimeFigureOut">
              <a:rPr lang="cs-CZ" smtClean="0"/>
              <a:t>23. 2. 2021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3D80-E57C-478C-BB4D-E66B331060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47E5-0FE7-47CD-A2E4-8B3519644BCA}" type="datetimeFigureOut">
              <a:rPr lang="cs-CZ" smtClean="0"/>
              <a:t>23. 2. 2021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3D80-E57C-478C-BB4D-E66B33106060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47E5-0FE7-47CD-A2E4-8B3519644BCA}" type="datetimeFigureOut">
              <a:rPr lang="cs-CZ" smtClean="0"/>
              <a:t>23. 2. 2021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3D80-E57C-478C-BB4D-E66B3310606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A0C47E5-0FE7-47CD-A2E4-8B3519644BCA}" type="datetimeFigureOut">
              <a:rPr lang="cs-CZ" smtClean="0"/>
              <a:t>23. 2. 2021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BC43D80-E57C-478C-BB4D-E66B3310606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08912" cy="648072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Hormonální řízení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583264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1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Co je to žláza ?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4392488" cy="5184576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>
                <a:solidFill>
                  <a:schemeClr val="tx1"/>
                </a:solidFill>
              </a:rPr>
              <a:t>Žlázy</a:t>
            </a:r>
            <a:r>
              <a:rPr lang="cs-CZ" sz="2000" dirty="0" smtClean="0">
                <a:solidFill>
                  <a:schemeClr val="tx1"/>
                </a:solidFill>
              </a:rPr>
              <a:t>- jsou to skupiny buněk nebo orgány vylučující specifické látky.</a:t>
            </a:r>
          </a:p>
          <a:p>
            <a:pPr algn="l"/>
            <a:r>
              <a:rPr lang="cs-CZ" sz="2000" dirty="0" smtClean="0">
                <a:solidFill>
                  <a:schemeClr val="tx1"/>
                </a:solidFill>
              </a:rPr>
              <a:t>Existují </a:t>
            </a:r>
            <a:r>
              <a:rPr lang="cs-CZ" sz="2000" b="1" dirty="0" smtClean="0">
                <a:solidFill>
                  <a:schemeClr val="tx1"/>
                </a:solidFill>
              </a:rPr>
              <a:t>2 typy žláz</a:t>
            </a:r>
            <a:r>
              <a:rPr lang="cs-CZ" sz="2000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 algn="l">
              <a:buFontTx/>
              <a:buChar char="-"/>
            </a:pPr>
            <a:r>
              <a:rPr lang="cs-CZ" sz="2000" b="1" dirty="0" smtClean="0">
                <a:solidFill>
                  <a:schemeClr val="tx1"/>
                </a:solidFill>
              </a:rPr>
              <a:t>Žlázy s vnějším vylučováním (exokrinní žlázy)</a:t>
            </a:r>
            <a:r>
              <a:rPr lang="cs-CZ" sz="2000" dirty="0" smtClean="0">
                <a:solidFill>
                  <a:schemeClr val="tx1"/>
                </a:solidFill>
              </a:rPr>
              <a:t>- vylučují látky na povrch těla (potní , mazové žlázy) nebo do tělesných dutin (trávicí enzymy).</a:t>
            </a:r>
          </a:p>
          <a:p>
            <a:pPr marL="285750" indent="-285750" algn="l">
              <a:buFontTx/>
              <a:buChar char="-"/>
            </a:pPr>
            <a:r>
              <a:rPr lang="cs-CZ" sz="2000" b="1" dirty="0" smtClean="0">
                <a:solidFill>
                  <a:schemeClr val="tx1"/>
                </a:solidFill>
              </a:rPr>
              <a:t>Žlázy s vnitřním vyměšováním (endokrinní žlázy)</a:t>
            </a:r>
            <a:r>
              <a:rPr lang="cs-CZ" sz="2000" dirty="0" smtClean="0">
                <a:solidFill>
                  <a:schemeClr val="tx1"/>
                </a:solidFill>
              </a:rPr>
              <a:t>- látky vylučují do krve, kterou jsou pak dopraveny do cílových orgánů (hormony).</a:t>
            </a:r>
          </a:p>
          <a:p>
            <a:pPr marL="285750" indent="-285750" algn="l"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</a:rPr>
              <a:t>Fungováním žláz s vnitřním vyměšováním se zabývá lékařský obor </a:t>
            </a:r>
            <a:r>
              <a:rPr lang="cs-CZ" sz="2000" b="1" dirty="0" smtClean="0">
                <a:solidFill>
                  <a:schemeClr val="tx1"/>
                </a:solidFill>
              </a:rPr>
              <a:t>endokrinologie.</a:t>
            </a:r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69063"/>
            <a:ext cx="3867324" cy="318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 flipV="1">
            <a:off x="4427984" y="2204864"/>
            <a:ext cx="1944216" cy="12241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4427984" y="3429000"/>
            <a:ext cx="201622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288032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Přímá spojnice se šipkou 14"/>
          <p:cNvCxnSpPr/>
          <p:nvPr/>
        </p:nvCxnSpPr>
        <p:spPr>
          <a:xfrm flipV="1">
            <a:off x="3779912" y="4509120"/>
            <a:ext cx="3013782" cy="8258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856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251520" y="1124744"/>
            <a:ext cx="4320480" cy="5184576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Hormonální soustava zajišťuje spolu s nervovou soustavou řízení všech procesů v těle.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Hormonální řízení je označováno také jako humorální řízení (</a:t>
            </a:r>
            <a:r>
              <a:rPr lang="cs-CZ" dirty="0" err="1" smtClean="0">
                <a:solidFill>
                  <a:schemeClr val="tx1"/>
                </a:solidFill>
              </a:rPr>
              <a:t>lat.humor</a:t>
            </a:r>
            <a:r>
              <a:rPr lang="cs-CZ" dirty="0" smtClean="0">
                <a:solidFill>
                  <a:schemeClr val="tx1"/>
                </a:solidFill>
              </a:rPr>
              <a:t>=tekutina).</a:t>
            </a:r>
          </a:p>
          <a:p>
            <a:r>
              <a:rPr lang="cs-CZ" b="1" u="sng" dirty="0" smtClean="0">
                <a:solidFill>
                  <a:schemeClr val="tx1"/>
                </a:solidFill>
              </a:rPr>
              <a:t>Hormony: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Chemičtí poslové</a:t>
            </a:r>
            <a:r>
              <a:rPr lang="cs-CZ" dirty="0" smtClean="0">
                <a:solidFill>
                  <a:schemeClr val="tx1"/>
                </a:solidFill>
              </a:rPr>
              <a:t>, kteří jsou endokrinními žlázami vyplavováni do krve ve velmi malém množství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Krví putují na cílové místo</a:t>
            </a:r>
            <a:r>
              <a:rPr lang="cs-CZ" dirty="0" smtClean="0">
                <a:solidFill>
                  <a:schemeClr val="tx1"/>
                </a:solidFill>
              </a:rPr>
              <a:t>, kde vyvolávají biochemickou reakci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Buňky tkáně cílového orgánu obsahují tzv. </a:t>
            </a:r>
            <a:r>
              <a:rPr lang="cs-CZ" b="1" dirty="0" smtClean="0">
                <a:solidFill>
                  <a:schemeClr val="tx1"/>
                </a:solidFill>
              </a:rPr>
              <a:t>receptorové místo</a:t>
            </a:r>
            <a:r>
              <a:rPr lang="cs-CZ" dirty="0" smtClean="0">
                <a:solidFill>
                  <a:schemeClr val="tx1"/>
                </a:solidFill>
              </a:rPr>
              <a:t>, do kterého molekula hormonu zapadne jako klíč do zámku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V krvi jsou obsaženy všechny hormony (zatím známo cca 200 druhů), díky výše uvedenému systému </a:t>
            </a:r>
            <a:r>
              <a:rPr lang="cs-CZ" b="1" dirty="0" smtClean="0">
                <a:solidFill>
                  <a:schemeClr val="tx1"/>
                </a:solidFill>
              </a:rPr>
              <a:t>ovlivňuje 1 hormon pouze 1 konkrétní orgán</a:t>
            </a:r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77336" cy="79208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Jak fungují hormony?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3810000" cy="272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 flipV="1">
            <a:off x="4355976" y="2636912"/>
            <a:ext cx="3024336" cy="1800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388843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23528" y="630932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Antidiuretický hormon- vyplaven v mozkové hypofýze – ovlivňuje činnost ledvin</a:t>
            </a:r>
            <a:endParaRPr lang="cs-CZ" dirty="0"/>
          </a:p>
        </p:txBody>
      </p:sp>
      <p:cxnSp>
        <p:nvCxnSpPr>
          <p:cNvPr id="12" name="Přímá spojnice se šipkou 11"/>
          <p:cNvCxnSpPr/>
          <p:nvPr/>
        </p:nvCxnSpPr>
        <p:spPr>
          <a:xfrm flipV="1">
            <a:off x="1331640" y="5877272"/>
            <a:ext cx="3672408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739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4392488" cy="5328592"/>
          </a:xfrm>
        </p:spPr>
        <p:txBody>
          <a:bodyPr>
            <a:normAutofit lnSpcReduction="10000"/>
          </a:bodyPr>
          <a:lstStyle/>
          <a:p>
            <a:r>
              <a:rPr lang="cs-CZ" b="1" u="sng" dirty="0" smtClean="0">
                <a:solidFill>
                  <a:schemeClr val="tx1"/>
                </a:solidFill>
              </a:rPr>
              <a:t>Co hormony ovlivňují?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Hormonální regulace řídí hlavně </a:t>
            </a:r>
            <a:r>
              <a:rPr lang="cs-CZ" b="1" dirty="0" smtClean="0">
                <a:solidFill>
                  <a:schemeClr val="tx1"/>
                </a:solidFill>
              </a:rPr>
              <a:t>metabolismus buněk, hospodaření organismu s ionty a vodou, srdeční činnost, růst těla, rozmnožování, reakci na stres…</a:t>
            </a:r>
          </a:p>
          <a:p>
            <a:r>
              <a:rPr lang="cs-CZ" b="1" u="sng" dirty="0" smtClean="0">
                <a:solidFill>
                  <a:schemeClr val="tx1"/>
                </a:solidFill>
              </a:rPr>
              <a:t>Rozdělení hormonů: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Hormony regulační-</a:t>
            </a:r>
            <a:r>
              <a:rPr lang="cs-CZ" dirty="0" smtClean="0">
                <a:solidFill>
                  <a:schemeClr val="tx1"/>
                </a:solidFill>
              </a:rPr>
              <a:t>  hormony žláz vyšších (hypofýza) ovlivňují činnost žláz nižších (např. pohlavní žlázy)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Hormony s přímým účinkem na tkáně-</a:t>
            </a:r>
            <a:r>
              <a:rPr lang="cs-CZ" dirty="0" smtClean="0">
                <a:solidFill>
                  <a:schemeClr val="tx1"/>
                </a:solidFill>
              </a:rPr>
              <a:t> (např. inzulin)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-    </a:t>
            </a:r>
            <a:r>
              <a:rPr lang="cs-CZ" b="1" dirty="0" smtClean="0">
                <a:solidFill>
                  <a:schemeClr val="tx1"/>
                </a:solidFill>
              </a:rPr>
              <a:t>Tkáňové hormony- </a:t>
            </a:r>
            <a:r>
              <a:rPr lang="cs-CZ" dirty="0" smtClean="0">
                <a:solidFill>
                  <a:schemeClr val="tx1"/>
                </a:solidFill>
              </a:rPr>
              <a:t>nejsou vylučovány endokrinními žlázami ale endokrinními buňkami v některých orgánech. Příkladem je schopnost žaludku produkovat </a:t>
            </a:r>
            <a:r>
              <a:rPr lang="cs-CZ" b="1" dirty="0" smtClean="0">
                <a:solidFill>
                  <a:schemeClr val="tx1"/>
                </a:solidFill>
              </a:rPr>
              <a:t>gastrin</a:t>
            </a:r>
            <a:r>
              <a:rPr lang="cs-CZ" dirty="0" smtClean="0">
                <a:solidFill>
                  <a:schemeClr val="tx1"/>
                </a:solidFill>
              </a:rPr>
              <a:t> (stimuluje sekreci žaludeční šťávy) nebo ledvin produkovat </a:t>
            </a:r>
            <a:r>
              <a:rPr lang="cs-CZ" b="1" dirty="0" smtClean="0">
                <a:solidFill>
                  <a:schemeClr val="tx1"/>
                </a:solidFill>
              </a:rPr>
              <a:t>EPO</a:t>
            </a:r>
            <a:r>
              <a:rPr lang="cs-CZ" dirty="0" smtClean="0">
                <a:solidFill>
                  <a:schemeClr val="tx1"/>
                </a:solidFill>
              </a:rPr>
              <a:t> (stimuluje produkci červených krvinek v kostní dřeni).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71600" y="260648"/>
            <a:ext cx="72008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K čemu slouží hormony? Jak je dělíme?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44572"/>
            <a:ext cx="4392488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V="1">
            <a:off x="4139952" y="2564904"/>
            <a:ext cx="1728192" cy="7920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810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3943672" cy="5184576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 Podvěsek mozkový (hypofýza )</a:t>
            </a:r>
            <a:r>
              <a:rPr lang="cs-CZ" dirty="0" smtClean="0">
                <a:solidFill>
                  <a:schemeClr val="tx1"/>
                </a:solidFill>
              </a:rPr>
              <a:t>-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součást </a:t>
            </a:r>
            <a:r>
              <a:rPr lang="cs-CZ" b="1" dirty="0" err="1" smtClean="0">
                <a:solidFill>
                  <a:schemeClr val="tx1"/>
                </a:solidFill>
              </a:rPr>
              <a:t>hypothalamo</a:t>
            </a:r>
            <a:r>
              <a:rPr lang="cs-CZ" b="1" dirty="0" smtClean="0">
                <a:solidFill>
                  <a:schemeClr val="tx1"/>
                </a:solidFill>
              </a:rPr>
              <a:t>-hypofyzárního systému </a:t>
            </a:r>
            <a:r>
              <a:rPr lang="cs-CZ" dirty="0" smtClean="0">
                <a:solidFill>
                  <a:schemeClr val="tx1"/>
                </a:solidFill>
              </a:rPr>
              <a:t>jako </a:t>
            </a:r>
            <a:r>
              <a:rPr lang="cs-CZ" b="1" dirty="0" smtClean="0">
                <a:solidFill>
                  <a:schemeClr val="tx1"/>
                </a:solidFill>
              </a:rPr>
              <a:t>řídícího centra hormonální </a:t>
            </a:r>
            <a:r>
              <a:rPr lang="cs-CZ" b="1" dirty="0" smtClean="0">
                <a:solidFill>
                  <a:schemeClr val="tx1"/>
                </a:solidFill>
              </a:rPr>
              <a:t>regulace </a:t>
            </a:r>
            <a:r>
              <a:rPr lang="cs-CZ" dirty="0" smtClean="0">
                <a:solidFill>
                  <a:schemeClr val="tx1"/>
                </a:solidFill>
              </a:rPr>
              <a:t>(hypofýza koordinuje hormonální a nervové řízení)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Šišinka (epifýza)- </a:t>
            </a:r>
            <a:r>
              <a:rPr lang="cs-CZ" dirty="0" smtClean="0">
                <a:solidFill>
                  <a:schemeClr val="tx1"/>
                </a:solidFill>
              </a:rPr>
              <a:t>reguluje bdění, spánek biorytmy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Štítná žláza- </a:t>
            </a:r>
            <a:r>
              <a:rPr lang="cs-CZ" dirty="0" smtClean="0">
                <a:solidFill>
                  <a:schemeClr val="tx1"/>
                </a:solidFill>
              </a:rPr>
              <a:t>reguluje metabolismus </a:t>
            </a:r>
            <a:r>
              <a:rPr lang="cs-CZ" dirty="0" smtClean="0">
                <a:solidFill>
                  <a:schemeClr val="tx1"/>
                </a:solidFill>
              </a:rPr>
              <a:t>bílkovin a hospodaření s vápníkem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b="1" dirty="0" err="1" smtClean="0">
                <a:solidFill>
                  <a:schemeClr val="tx1"/>
                </a:solidFill>
              </a:rPr>
              <a:t>Příštitná</a:t>
            </a:r>
            <a:r>
              <a:rPr lang="cs-CZ" b="1" dirty="0" smtClean="0">
                <a:solidFill>
                  <a:schemeClr val="tx1"/>
                </a:solidFill>
              </a:rPr>
              <a:t> tělíska-</a:t>
            </a:r>
            <a:r>
              <a:rPr lang="cs-CZ" dirty="0" smtClean="0">
                <a:solidFill>
                  <a:schemeClr val="tx1"/>
                </a:solidFill>
              </a:rPr>
              <a:t> regulují hospodaření těla s vápníkem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Nadledviny- </a:t>
            </a:r>
            <a:r>
              <a:rPr lang="cs-CZ" dirty="0" smtClean="0">
                <a:solidFill>
                  <a:schemeClr val="tx1"/>
                </a:solidFill>
              </a:rPr>
              <a:t>mj. připravují tělo na zátěž a stres (tzv. sportovní žláza)</a:t>
            </a:r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Slinivka (Langerhansovy ostrůvky)- </a:t>
            </a:r>
            <a:r>
              <a:rPr lang="cs-CZ" dirty="0" smtClean="0">
                <a:solidFill>
                  <a:schemeClr val="tx1"/>
                </a:solidFill>
              </a:rPr>
              <a:t>udržují hladinu krevního cukru (</a:t>
            </a:r>
            <a:r>
              <a:rPr lang="cs-CZ" dirty="0" err="1" smtClean="0">
                <a:solidFill>
                  <a:schemeClr val="tx1"/>
                </a:solidFill>
              </a:rPr>
              <a:t>glukoza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Pohlavní žlázy-</a:t>
            </a:r>
            <a:r>
              <a:rPr lang="cs-CZ" dirty="0" smtClean="0">
                <a:solidFill>
                  <a:schemeClr val="tx1"/>
                </a:solidFill>
              </a:rPr>
              <a:t> produkují ženské a mužské pohlavní hormony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476672"/>
            <a:ext cx="7848872" cy="79208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Přehled žláz s vnitřním vyměšováním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417646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308304" y="335699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Není pravou žlázou</a:t>
            </a:r>
            <a:endParaRPr lang="cs-CZ" sz="1400" b="1" dirty="0"/>
          </a:p>
        </p:txBody>
      </p:sp>
      <p:cxnSp>
        <p:nvCxnSpPr>
          <p:cNvPr id="8" name="Přímá spojnice se šipkou 7"/>
          <p:cNvCxnSpPr/>
          <p:nvPr/>
        </p:nvCxnSpPr>
        <p:spPr>
          <a:xfrm flipV="1">
            <a:off x="7884368" y="3247453"/>
            <a:ext cx="0" cy="1440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067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173288"/>
            <a:ext cx="8340725" cy="26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5434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96</TotalTime>
  <Words>391</Words>
  <Application>Microsoft Office PowerPoint</Application>
  <PresentationFormat>Předvádění na obrazovce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Vlnění</vt:lpstr>
      <vt:lpstr>Hormonální řízení</vt:lpstr>
      <vt:lpstr>Co je to žláza ?</vt:lpstr>
      <vt:lpstr>Jak fungují hormony?</vt:lpstr>
      <vt:lpstr>K čemu slouží hormony? Jak je dělíme?</vt:lpstr>
      <vt:lpstr>Přehled žláz s vnitřním vyměšováním</vt:lpstr>
      <vt:lpstr>Prezentace aplikace PowerPoint</vt:lpstr>
    </vt:vector>
  </TitlesOfParts>
  <Company>SaPSŠ Plzeň, s.r.o.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Hormonální řízení</dc:title>
  <dc:creator>Šlechta Marek</dc:creator>
  <cp:lastModifiedBy>jjonak@sapss-plzen.cz</cp:lastModifiedBy>
  <cp:revision>11</cp:revision>
  <dcterms:created xsi:type="dcterms:W3CDTF">2014-01-09T12:13:32Z</dcterms:created>
  <dcterms:modified xsi:type="dcterms:W3CDTF">2021-02-23T10:20:59Z</dcterms:modified>
</cp:coreProperties>
</file>