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968E-5D72-46F9-871A-638888B1308D}" type="datetimeFigureOut">
              <a:rPr lang="cs-CZ" smtClean="0"/>
              <a:t>8. 12. 2016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668D-5AD4-4039-AAD4-9B41CAC981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968E-5D72-46F9-871A-638888B1308D}" type="datetimeFigureOut">
              <a:rPr lang="cs-CZ" smtClean="0"/>
              <a:t>8. 12. 2016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668D-5AD4-4039-AAD4-9B41CAC981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968E-5D72-46F9-871A-638888B1308D}" type="datetimeFigureOut">
              <a:rPr lang="cs-CZ" smtClean="0"/>
              <a:t>8. 12. 2016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668D-5AD4-4039-AAD4-9B41CAC981BF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968E-5D72-46F9-871A-638888B1308D}" type="datetimeFigureOut">
              <a:rPr lang="cs-CZ" smtClean="0"/>
              <a:t>8. 12. 2016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668D-5AD4-4039-AAD4-9B41CAC981B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968E-5D72-46F9-871A-638888B1308D}" type="datetimeFigureOut">
              <a:rPr lang="cs-CZ" smtClean="0"/>
              <a:t>8. 12. 2016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668D-5AD4-4039-AAD4-9B41CAC981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968E-5D72-46F9-871A-638888B1308D}" type="datetimeFigureOut">
              <a:rPr lang="cs-CZ" smtClean="0"/>
              <a:t>8. 12. 2016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668D-5AD4-4039-AAD4-9B41CAC981B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968E-5D72-46F9-871A-638888B1308D}" type="datetimeFigureOut">
              <a:rPr lang="cs-CZ" smtClean="0"/>
              <a:t>8. 12. 2016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668D-5AD4-4039-AAD4-9B41CAC981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968E-5D72-46F9-871A-638888B1308D}" type="datetimeFigureOut">
              <a:rPr lang="cs-CZ" smtClean="0"/>
              <a:t>8. 12. 2016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668D-5AD4-4039-AAD4-9B41CAC981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968E-5D72-46F9-871A-638888B1308D}" type="datetimeFigureOut">
              <a:rPr lang="cs-CZ" smtClean="0"/>
              <a:t>8. 12. 2016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668D-5AD4-4039-AAD4-9B41CAC981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968E-5D72-46F9-871A-638888B1308D}" type="datetimeFigureOut">
              <a:rPr lang="cs-CZ" smtClean="0"/>
              <a:t>8. 12. 2016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668D-5AD4-4039-AAD4-9B41CAC981BF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968E-5D72-46F9-871A-638888B1308D}" type="datetimeFigureOut">
              <a:rPr lang="cs-CZ" smtClean="0"/>
              <a:t>8. 12. 2016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668D-5AD4-4039-AAD4-9B41CAC981BF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4F8968E-5D72-46F9-871A-638888B1308D}" type="datetimeFigureOut">
              <a:rPr lang="cs-CZ" smtClean="0"/>
              <a:t>8. 12. 2016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885668D-5AD4-4039-AAD4-9B41CAC981BF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2400" cy="964704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tx1"/>
                </a:solidFill>
              </a:rPr>
              <a:t>Biochemie ve výživě- tuky</a:t>
            </a:r>
            <a:endParaRPr lang="cs-CZ" sz="4800" b="1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4464496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2647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061" y="4202986"/>
            <a:ext cx="2886075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02986"/>
            <a:ext cx="53435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534" y="1734415"/>
            <a:ext cx="4552850" cy="246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615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496944" cy="4752528"/>
          </a:xfrm>
        </p:spPr>
        <p:txBody>
          <a:bodyPr>
            <a:normAutofit fontScale="90000"/>
          </a:bodyPr>
          <a:lstStyle/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- tuky (lipidy) tvoří 30% našeho jídelníčku </a:t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chemeClr val="tx1"/>
                </a:solidFill>
              </a:rPr>
              <a:t>- jsou tvořeny glycerolem a v něm rozpuštěnými mastnými kyselinami (ve vodě jsou nerozpustné)</a:t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 tuků v těle:</a:t>
            </a:r>
            <a:br>
              <a:rPr lang="cs-C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dirty="0" smtClean="0">
                <a:solidFill>
                  <a:schemeClr val="tx1"/>
                </a:solidFill>
              </a:rPr>
              <a:t>- zdroj energie pro výkony nad cca 20 </a:t>
            </a:r>
            <a:r>
              <a:rPr lang="cs-CZ" sz="2400" dirty="0" err="1" smtClean="0">
                <a:solidFill>
                  <a:schemeClr val="tx1"/>
                </a:solidFill>
              </a:rPr>
              <a:t>min.střední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intenzity </a:t>
            </a:r>
            <a:r>
              <a:rPr lang="cs-CZ" sz="2400" dirty="0" smtClean="0">
                <a:solidFill>
                  <a:schemeClr val="tx1"/>
                </a:solidFill>
              </a:rPr>
              <a:t>(okolo 65%Tf max.)</a:t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chemeClr val="tx1"/>
                </a:solidFill>
              </a:rPr>
              <a:t>- zásobárna energie- 1g tuku obsahuje 38 </a:t>
            </a:r>
            <a:r>
              <a:rPr lang="cs-CZ" sz="2400" dirty="0" err="1" smtClean="0">
                <a:solidFill>
                  <a:schemeClr val="tx1"/>
                </a:solidFill>
              </a:rPr>
              <a:t>kJ</a:t>
            </a:r>
            <a:r>
              <a:rPr lang="cs-CZ" sz="2400" dirty="0" smtClean="0">
                <a:solidFill>
                  <a:schemeClr val="tx1"/>
                </a:solidFill>
              </a:rPr>
              <a:t> energie</a:t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chemeClr val="tx1"/>
                </a:solidFill>
              </a:rPr>
              <a:t>- tepelná izolace+ mechanická ochrana orgánů</a:t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chemeClr val="tx1"/>
                </a:solidFill>
              </a:rPr>
              <a:t>- výstavba buněčných membrán</a:t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chemeClr val="tx1"/>
                </a:solidFill>
              </a:rPr>
              <a:t>- zásobárna vitamínů A,D,E,K</a:t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chemeClr val="tx1"/>
                </a:solidFill>
              </a:rPr>
              <a:t>- nervová soustava- tuková myelinová pochva izoluje nervové výběžky</a:t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chemeClr val="tx1"/>
                </a:solidFill>
              </a:rPr>
              <a:t>- základ pro tvorbu steroidních hormonů</a:t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chemeClr val="tx1"/>
                </a:solidFill>
              </a:rPr>
              <a:t>- tuková vrstva na pokožce  brání proti vysušení nebo proti nadměrné vlhkosti</a:t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chemeClr val="tx1"/>
                </a:solidFill>
              </a:rPr>
              <a:t/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chemeClr val="tx1"/>
                </a:solidFill>
              </a:rPr>
              <a:t/>
            </a:r>
            <a:br>
              <a:rPr lang="cs-CZ" sz="2400" dirty="0" smtClean="0">
                <a:solidFill>
                  <a:schemeClr val="tx1"/>
                </a:solidFill>
              </a:rPr>
            </a:b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404664"/>
            <a:ext cx="8280920" cy="939801"/>
          </a:xfrm>
        </p:spPr>
        <p:txBody>
          <a:bodyPr>
            <a:normAutofit/>
          </a:bodyPr>
          <a:lstStyle/>
          <a:p>
            <a:r>
              <a:rPr lang="cs-CZ" sz="4800" b="1" dirty="0">
                <a:solidFill>
                  <a:schemeClr val="tx1"/>
                </a:solidFill>
              </a:rPr>
              <a:t>Biochemie ve výživě- tuky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705780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844824"/>
            <a:ext cx="8424935" cy="4536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1/ Podle zdroje v potravě:</a:t>
            </a:r>
          </a:p>
          <a:p>
            <a:pPr>
              <a:buFontTx/>
              <a:buChar char="-"/>
            </a:pPr>
            <a:r>
              <a:rPr lang="cs-CZ" dirty="0" smtClean="0"/>
              <a:t>živočišné- maso, mléko, mléčné výrobky</a:t>
            </a:r>
          </a:p>
          <a:p>
            <a:pPr>
              <a:buFontTx/>
              <a:buChar char="-"/>
            </a:pPr>
            <a:r>
              <a:rPr lang="cs-CZ" dirty="0" smtClean="0"/>
              <a:t>rostlinné- olejniny (řepka, slunečnice, kokos, olivy, palma olejová), ořechy, semena</a:t>
            </a:r>
          </a:p>
          <a:p>
            <a:pPr marL="0" indent="0">
              <a:buNone/>
            </a:pPr>
            <a:r>
              <a:rPr lang="cs-CZ" dirty="0" smtClean="0"/>
              <a:t>2/ Podle konzistence:</a:t>
            </a:r>
          </a:p>
          <a:p>
            <a:pPr marL="0" indent="0">
              <a:buNone/>
            </a:pPr>
            <a:r>
              <a:rPr lang="cs-CZ" dirty="0" smtClean="0"/>
              <a:t>-   kapalné- obecně jsou pro výživu vhodnější- viz řepkový olej</a:t>
            </a:r>
          </a:p>
          <a:p>
            <a:pPr>
              <a:buFontTx/>
              <a:buChar char="-"/>
            </a:pPr>
            <a:r>
              <a:rPr lang="cs-CZ" dirty="0" smtClean="0"/>
              <a:t>tuhé- sádlo, ztužené tuky</a:t>
            </a:r>
          </a:p>
          <a:p>
            <a:pPr marL="0" indent="0">
              <a:buNone/>
            </a:pPr>
            <a:r>
              <a:rPr lang="cs-CZ" dirty="0" smtClean="0"/>
              <a:t>3/ Podle výskytu:</a:t>
            </a:r>
          </a:p>
          <a:p>
            <a:pPr>
              <a:buFontTx/>
              <a:buChar char="-"/>
            </a:pPr>
            <a:r>
              <a:rPr lang="cs-CZ" dirty="0" smtClean="0"/>
              <a:t>zjevné- viz. výše</a:t>
            </a:r>
          </a:p>
          <a:p>
            <a:pPr>
              <a:buFontTx/>
              <a:buChar char="-"/>
            </a:pPr>
            <a:r>
              <a:rPr lang="cs-CZ" dirty="0" smtClean="0"/>
              <a:t>skryté- například tuk v mléce (u plnotučného min. 3,5% objemu)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Rozdělení tuků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04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5" cy="5256584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 smtClean="0"/>
              <a:t>95 % přijatých tuků jsou takzvané </a:t>
            </a:r>
            <a:r>
              <a:rPr lang="cs-CZ" sz="2000" b="1" dirty="0" err="1" smtClean="0"/>
              <a:t>triacylglyceroly</a:t>
            </a:r>
            <a:r>
              <a:rPr lang="cs-CZ" sz="2000" dirty="0" smtClean="0"/>
              <a:t>, které dělíme:</a:t>
            </a:r>
          </a:p>
          <a:p>
            <a:pPr>
              <a:buFontTx/>
              <a:buChar char="-"/>
            </a:pPr>
            <a:r>
              <a:rPr lang="cs-CZ" sz="2000" dirty="0" smtClean="0"/>
              <a:t>Nasycené mastné kyseliny (SFA)</a:t>
            </a:r>
          </a:p>
          <a:p>
            <a:pPr>
              <a:buFontTx/>
              <a:buChar char="-"/>
            </a:pPr>
            <a:r>
              <a:rPr lang="cs-CZ" sz="2000" dirty="0" err="1" smtClean="0"/>
              <a:t>Mononenasycené</a:t>
            </a:r>
            <a:r>
              <a:rPr lang="cs-CZ" sz="2000" dirty="0" smtClean="0"/>
              <a:t> mastné kyseliny (MUFA)</a:t>
            </a:r>
          </a:p>
          <a:p>
            <a:pPr>
              <a:buFontTx/>
              <a:buChar char="-"/>
            </a:pPr>
            <a:r>
              <a:rPr lang="cs-CZ" sz="2000" dirty="0" smtClean="0"/>
              <a:t>Polynenasycené mastné kyseliny (PUFA)</a:t>
            </a:r>
          </a:p>
          <a:p>
            <a:pPr>
              <a:buFontTx/>
              <a:buChar char="-"/>
            </a:pPr>
            <a:r>
              <a:rPr lang="cs-CZ" sz="2000" dirty="0" err="1" smtClean="0"/>
              <a:t>Transmastné</a:t>
            </a:r>
            <a:r>
              <a:rPr lang="cs-CZ" sz="2000" dirty="0" smtClean="0"/>
              <a:t> kyseliny (TFA)</a:t>
            </a:r>
          </a:p>
          <a:p>
            <a:pPr marL="0" indent="0">
              <a:buNone/>
            </a:pPr>
            <a:r>
              <a:rPr lang="cs-CZ" sz="2000" dirty="0" smtClean="0"/>
              <a:t>Zbylých 5% tvoří </a:t>
            </a:r>
            <a:r>
              <a:rPr lang="cs-CZ" sz="2000" b="1" dirty="0" smtClean="0"/>
              <a:t>cholesterol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Typy tuků ve výživě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45024"/>
            <a:ext cx="568863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17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1628800"/>
            <a:ext cx="8136903" cy="4896544"/>
          </a:xfrm>
        </p:spPr>
        <p:txBody>
          <a:bodyPr/>
          <a:lstStyle/>
          <a:p>
            <a:pPr marL="0" indent="0">
              <a:buNone/>
            </a:pPr>
            <a:r>
              <a:rPr lang="cs-CZ" b="1" u="sng" dirty="0" smtClean="0"/>
              <a:t>Nasycené mastné kyseliny (SFA):</a:t>
            </a:r>
          </a:p>
          <a:p>
            <a:pPr>
              <a:buFontTx/>
              <a:buChar char="-"/>
            </a:pPr>
            <a:r>
              <a:rPr lang="cs-CZ" dirty="0" smtClean="0"/>
              <a:t>Neobsahují dvojnou vazbu mezi uhlíky </a:t>
            </a:r>
            <a:r>
              <a:rPr lang="cs-CZ" b="1" dirty="0" smtClean="0"/>
              <a:t>C-C</a:t>
            </a:r>
          </a:p>
          <a:p>
            <a:pPr>
              <a:buFontTx/>
              <a:buChar char="-"/>
            </a:pPr>
            <a:r>
              <a:rPr lang="cs-CZ" dirty="0" smtClean="0"/>
              <a:t>Zdrojem jsou především živočišné tuky+ palmový, kokosový olej, kakaové máslo</a:t>
            </a:r>
          </a:p>
          <a:p>
            <a:pPr>
              <a:buFontTx/>
              <a:buChar char="-"/>
            </a:pPr>
            <a:r>
              <a:rPr lang="cs-CZ" dirty="0" smtClean="0"/>
              <a:t>Jejich příjem v potravě by neměl převýšit 30% všech tuků v potravě</a:t>
            </a:r>
          </a:p>
          <a:p>
            <a:pPr>
              <a:buFontTx/>
              <a:buChar char="-"/>
            </a:pPr>
            <a:r>
              <a:rPr lang="cs-CZ" dirty="0" smtClean="0"/>
              <a:t>Zvyšují hladinu LDL cholesterolu, který ucpává cévy a zvyšuje riziko onemocnění oběhového systému (infarkty, mrtvice, plicní embolie, žilní trombózy…)</a:t>
            </a:r>
          </a:p>
          <a:p>
            <a:pPr>
              <a:buFontTx/>
              <a:buChar char="-"/>
            </a:pPr>
            <a:r>
              <a:rPr lang="cs-CZ" dirty="0" smtClean="0"/>
              <a:t>Jsou odolnější proti přepalování a žluknutí- a navíc jsou levné- proto jsou využívány ve fastfoodech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Dělení </a:t>
            </a:r>
            <a:r>
              <a:rPr lang="cs-CZ" b="1" dirty="0" err="1">
                <a:solidFill>
                  <a:schemeClr val="tx1"/>
                </a:solidFill>
              </a:rPr>
              <a:t>triacylglycerolů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59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628800"/>
            <a:ext cx="8352927" cy="4896544"/>
          </a:xfrm>
        </p:spPr>
        <p:txBody>
          <a:bodyPr/>
          <a:lstStyle/>
          <a:p>
            <a:pPr marL="0" indent="0">
              <a:buNone/>
            </a:pPr>
            <a:r>
              <a:rPr lang="cs-CZ" b="1" u="sng" dirty="0" err="1" smtClean="0"/>
              <a:t>Mononenasycené</a:t>
            </a:r>
            <a:r>
              <a:rPr lang="cs-CZ" b="1" u="sng" dirty="0" smtClean="0"/>
              <a:t> mastné kyseliny (MUFA):</a:t>
            </a:r>
          </a:p>
          <a:p>
            <a:pPr>
              <a:buFontTx/>
              <a:buChar char="-"/>
            </a:pPr>
            <a:r>
              <a:rPr lang="cs-CZ" dirty="0" smtClean="0"/>
              <a:t>Mají 1 dvojnou vazbu mezi uhlíky (C=C)</a:t>
            </a:r>
          </a:p>
          <a:p>
            <a:pPr>
              <a:buFontTx/>
              <a:buChar char="-"/>
            </a:pPr>
            <a:r>
              <a:rPr lang="cs-CZ" dirty="0" smtClean="0"/>
              <a:t>Zdrojem jsou rostlinné oleje a ořechy (sezamový, řepkový, olivový)- viz. tabulka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Dělení </a:t>
            </a:r>
            <a:r>
              <a:rPr lang="cs-CZ" b="1" dirty="0" err="1">
                <a:solidFill>
                  <a:schemeClr val="tx1"/>
                </a:solidFill>
              </a:rPr>
              <a:t>triacylglycerolů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39"/>
          <a:stretch/>
        </p:blipFill>
        <p:spPr bwMode="auto">
          <a:xfrm>
            <a:off x="2195736" y="3439236"/>
            <a:ext cx="5112568" cy="290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120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700808"/>
            <a:ext cx="8424935" cy="4752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u="sng" dirty="0" smtClean="0"/>
              <a:t>Polynenasycené mastné kyseliny (PUFA):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- Mají alespoň 2 dvojné vazby mezi uhlíky (C=C=C)</a:t>
            </a:r>
          </a:p>
          <a:p>
            <a:pPr>
              <a:buFontTx/>
              <a:buChar char="-"/>
            </a:pPr>
            <a:r>
              <a:rPr lang="cs-CZ" b="1" dirty="0" smtClean="0"/>
              <a:t>Dělí se na N-3 (omega 3) a N-6 (omega 6) mastné kyseliny</a:t>
            </a:r>
          </a:p>
          <a:p>
            <a:pPr marL="0" indent="0">
              <a:buNone/>
            </a:pPr>
            <a:r>
              <a:rPr lang="cs-CZ" b="1" dirty="0" smtClean="0"/>
              <a:t>Omega 3</a:t>
            </a:r>
          </a:p>
          <a:p>
            <a:pPr>
              <a:buFontTx/>
              <a:buChar char="-"/>
            </a:pPr>
            <a:r>
              <a:rPr lang="cs-CZ" dirty="0" smtClean="0"/>
              <a:t>Obecně jich je v potravě málo- měli bychom je přidávat ve formě potravinových doplňků</a:t>
            </a:r>
          </a:p>
          <a:p>
            <a:pPr>
              <a:buFontTx/>
              <a:buChar char="-"/>
            </a:pPr>
            <a:r>
              <a:rPr lang="cs-CZ" dirty="0" smtClean="0"/>
              <a:t>Zdrojem jsou tučné mořské ryby, ořechy, semena</a:t>
            </a:r>
          </a:p>
          <a:p>
            <a:pPr>
              <a:buFontTx/>
              <a:buChar char="-"/>
            </a:pPr>
            <a:r>
              <a:rPr lang="cs-CZ" b="1" dirty="0" smtClean="0"/>
              <a:t>Mají protizánětlivé účinky</a:t>
            </a:r>
          </a:p>
          <a:p>
            <a:pPr marL="0" indent="0">
              <a:buNone/>
            </a:pPr>
            <a:r>
              <a:rPr lang="cs-CZ" b="1" dirty="0" smtClean="0"/>
              <a:t>Omega 6</a:t>
            </a:r>
          </a:p>
          <a:p>
            <a:pPr>
              <a:buFontTx/>
              <a:buChar char="-"/>
            </a:pPr>
            <a:r>
              <a:rPr lang="cs-CZ" dirty="0" smtClean="0"/>
              <a:t>Vyskytují se ve svalovém tuku (proto jich mají lidé </a:t>
            </a:r>
            <a:r>
              <a:rPr lang="cs-CZ" dirty="0" err="1" smtClean="0"/>
              <a:t>jedící</a:t>
            </a:r>
            <a:r>
              <a:rPr lang="cs-CZ" dirty="0" smtClean="0"/>
              <a:t> maso ve stravě dost) a v pupalkovém nebo </a:t>
            </a:r>
            <a:r>
              <a:rPr lang="cs-CZ" dirty="0" err="1" smtClean="0"/>
              <a:t>brutnákovém</a:t>
            </a:r>
            <a:r>
              <a:rPr lang="cs-CZ" dirty="0" smtClean="0"/>
              <a:t> oleji</a:t>
            </a:r>
          </a:p>
          <a:p>
            <a:pPr>
              <a:buFontTx/>
              <a:buChar char="-"/>
            </a:pPr>
            <a:r>
              <a:rPr lang="cs-CZ" b="1" dirty="0" smtClean="0"/>
              <a:t>Při předávkování mohou vyvolávat  záněty!</a:t>
            </a:r>
            <a:endParaRPr lang="cs-CZ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Dělení </a:t>
            </a:r>
            <a:r>
              <a:rPr lang="cs-CZ" b="1" dirty="0" err="1">
                <a:solidFill>
                  <a:schemeClr val="tx1"/>
                </a:solidFill>
              </a:rPr>
              <a:t>triacylglycerolů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1236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268760"/>
            <a:ext cx="8136903" cy="5472608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Cholesterol je pro lidské tělo nezbytná látka</a:t>
            </a:r>
            <a:r>
              <a:rPr lang="cs-CZ" dirty="0" smtClean="0"/>
              <a:t>, protože:</a:t>
            </a:r>
          </a:p>
          <a:p>
            <a:pPr>
              <a:buFontTx/>
              <a:buChar char="-"/>
            </a:pPr>
            <a:r>
              <a:rPr lang="cs-CZ" dirty="0" smtClean="0"/>
              <a:t>Podílí se na stavbě </a:t>
            </a:r>
            <a:r>
              <a:rPr lang="cs-CZ" b="1" dirty="0" smtClean="0"/>
              <a:t>buněčných membrán</a:t>
            </a:r>
          </a:p>
          <a:p>
            <a:pPr>
              <a:buFontTx/>
              <a:buChar char="-"/>
            </a:pPr>
            <a:r>
              <a:rPr lang="cs-CZ" dirty="0" smtClean="0"/>
              <a:t>Tvoří se z něj </a:t>
            </a:r>
            <a:r>
              <a:rPr lang="cs-CZ" b="1" dirty="0" smtClean="0"/>
              <a:t>žlučové kyseliny </a:t>
            </a:r>
            <a:r>
              <a:rPr lang="cs-CZ" dirty="0" smtClean="0"/>
              <a:t>(nezbytné pro trávení tuků)</a:t>
            </a:r>
          </a:p>
          <a:p>
            <a:pPr>
              <a:buFontTx/>
              <a:buChar char="-"/>
            </a:pPr>
            <a:r>
              <a:rPr lang="cs-CZ" dirty="0" smtClean="0"/>
              <a:t>Tvoří se z něj </a:t>
            </a:r>
            <a:r>
              <a:rPr lang="cs-CZ" b="1" dirty="0" smtClean="0"/>
              <a:t>vitamín D</a:t>
            </a:r>
            <a:r>
              <a:rPr lang="cs-CZ" dirty="0" smtClean="0"/>
              <a:t> (po ozáření UV paprsky)</a:t>
            </a:r>
          </a:p>
          <a:p>
            <a:pPr>
              <a:buFontTx/>
              <a:buChar char="-"/>
            </a:pPr>
            <a:r>
              <a:rPr lang="cs-CZ" dirty="0" smtClean="0"/>
              <a:t>Tvoří se z něj </a:t>
            </a:r>
            <a:r>
              <a:rPr lang="cs-CZ" b="1" dirty="0" smtClean="0"/>
              <a:t>steroidní hormony</a:t>
            </a:r>
          </a:p>
          <a:p>
            <a:pPr marL="0" indent="0">
              <a:buNone/>
            </a:pPr>
            <a:r>
              <a:rPr lang="cs-CZ" dirty="0" smtClean="0"/>
              <a:t>Cholesterol si částečně syntetizuje tělo v játrech (2/3), částečně jej přijímáme v potravě (1/3)- doporučená denní dávka je 300 mg. Jsou 2 </a:t>
            </a:r>
            <a:r>
              <a:rPr lang="cs-CZ" b="1" dirty="0" smtClean="0"/>
              <a:t>formy cholesterolu:</a:t>
            </a:r>
          </a:p>
          <a:p>
            <a:pPr>
              <a:buFontTx/>
              <a:buChar char="-"/>
            </a:pPr>
            <a:r>
              <a:rPr lang="cs-CZ" dirty="0" smtClean="0"/>
              <a:t>tzv. </a:t>
            </a:r>
            <a:r>
              <a:rPr lang="cs-CZ" b="1" dirty="0" smtClean="0"/>
              <a:t>hodný</a:t>
            </a:r>
            <a:r>
              <a:rPr lang="cs-CZ" dirty="0" smtClean="0"/>
              <a:t> cholesterol (</a:t>
            </a:r>
            <a:r>
              <a:rPr lang="cs-CZ" b="1" dirty="0" smtClean="0"/>
              <a:t>HDL</a:t>
            </a:r>
            <a:r>
              <a:rPr lang="cs-CZ" dirty="0" smtClean="0"/>
              <a:t>)- čistí cévy od usazenin</a:t>
            </a:r>
          </a:p>
          <a:p>
            <a:pPr>
              <a:buFontTx/>
              <a:buChar char="-"/>
            </a:pPr>
            <a:r>
              <a:rPr lang="cs-CZ" dirty="0" smtClean="0"/>
              <a:t>Tzv. </a:t>
            </a:r>
            <a:r>
              <a:rPr lang="cs-CZ" b="1" dirty="0" smtClean="0"/>
              <a:t>zlý</a:t>
            </a:r>
            <a:r>
              <a:rPr lang="cs-CZ" dirty="0" smtClean="0"/>
              <a:t> cholesterol (</a:t>
            </a:r>
            <a:r>
              <a:rPr lang="cs-CZ" b="1" dirty="0" smtClean="0"/>
              <a:t>LDL</a:t>
            </a:r>
            <a:r>
              <a:rPr lang="cs-CZ" dirty="0" smtClean="0"/>
              <a:t>)- způsobuje usazování </a:t>
            </a:r>
            <a:r>
              <a:rPr lang="cs-CZ" dirty="0" err="1" smtClean="0"/>
              <a:t>tzv.aterosklerotických</a:t>
            </a:r>
            <a:r>
              <a:rPr lang="cs-CZ" dirty="0" smtClean="0"/>
              <a:t> plátů v cévách, což zvyšuje riziko infarktů, mrtvic…</a:t>
            </a:r>
          </a:p>
          <a:p>
            <a:pPr marL="0" indent="0">
              <a:buNone/>
            </a:pPr>
            <a:r>
              <a:rPr lang="cs-CZ" i="1" dirty="0" smtClean="0"/>
              <a:t>Podle posledních průzkumů není cholesterol takovým strašákem, jak se myslelo. Jeho usazování v cévách je spojeno s vysokou spotřebou bílého cukru a bílé mouky, které v cévách tvoří zánětlivá ložiska a to je předpoklad pro ucpávání cév. </a:t>
            </a:r>
          </a:p>
          <a:p>
            <a:pPr marL="0" indent="0">
              <a:buNone/>
            </a:pPr>
            <a:r>
              <a:rPr lang="cs-CZ" dirty="0" smtClean="0"/>
              <a:t>Hladina cholesterolu v krvi je zjišťována (spolu s hladinou glukózy) při každém vyšetření krve. Při vysokém cholesterolu je pacient léčen léky ze skupiny </a:t>
            </a:r>
            <a:r>
              <a:rPr lang="cs-CZ" dirty="0" err="1" smtClean="0"/>
              <a:t>statinů</a:t>
            </a:r>
            <a:r>
              <a:rPr lang="cs-CZ" dirty="0" smtClean="0"/>
              <a:t>. Nebo může být snížena přírodními látkami- tzv. </a:t>
            </a:r>
            <a:r>
              <a:rPr lang="cs-CZ" b="1" dirty="0" err="1" smtClean="0"/>
              <a:t>fytosteroly</a:t>
            </a:r>
            <a:r>
              <a:rPr lang="cs-CZ" b="1" dirty="0" smtClean="0"/>
              <a:t>  </a:t>
            </a:r>
            <a:r>
              <a:rPr lang="cs-CZ" dirty="0" smtClean="0"/>
              <a:t>(olivy, ořechy, </a:t>
            </a:r>
            <a:r>
              <a:rPr lang="cs-CZ" smtClean="0"/>
              <a:t>zelenina).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Cholesterol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91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1" cy="5184576"/>
          </a:xfrm>
        </p:spPr>
        <p:txBody>
          <a:bodyPr/>
          <a:lstStyle/>
          <a:p>
            <a:r>
              <a:rPr lang="cs-CZ" b="1" dirty="0" smtClean="0"/>
              <a:t>Poměr tuků v potravě by měl být následující:</a:t>
            </a:r>
          </a:p>
          <a:p>
            <a:pPr marL="0" indent="0">
              <a:buNone/>
            </a:pPr>
            <a:r>
              <a:rPr lang="cs-CZ" sz="2000" u="sng" dirty="0" smtClean="0"/>
              <a:t>Nasycené MK 25%- </a:t>
            </a:r>
            <a:r>
              <a:rPr lang="cs-CZ" sz="2000" u="sng" dirty="0" err="1" smtClean="0"/>
              <a:t>Mononenasycené</a:t>
            </a:r>
            <a:r>
              <a:rPr lang="cs-CZ" sz="2000" u="sng" dirty="0" smtClean="0"/>
              <a:t> MK 50%- polynenasycené MK 25% </a:t>
            </a:r>
          </a:p>
          <a:p>
            <a:pPr marL="0" indent="0">
              <a:buNone/>
            </a:pPr>
            <a:r>
              <a:rPr lang="cs-CZ" sz="2000" b="1" dirty="0" smtClean="0"/>
              <a:t>Vyvarovat bychom se měli </a:t>
            </a:r>
            <a:r>
              <a:rPr lang="cs-CZ" sz="2000" b="1" dirty="0" err="1" smtClean="0"/>
              <a:t>transmastných</a:t>
            </a:r>
            <a:r>
              <a:rPr lang="cs-CZ" sz="2000" b="1" dirty="0" smtClean="0"/>
              <a:t> kyselin (TFA) !!!</a:t>
            </a:r>
          </a:p>
          <a:p>
            <a:pPr marL="0" indent="0">
              <a:buNone/>
            </a:pPr>
            <a:r>
              <a:rPr lang="cs-CZ" sz="2000" b="1" dirty="0" err="1" smtClean="0"/>
              <a:t>Transmastné</a:t>
            </a:r>
            <a:r>
              <a:rPr lang="cs-CZ" sz="2000" b="1" dirty="0" smtClean="0"/>
              <a:t> kyseliny:</a:t>
            </a:r>
          </a:p>
          <a:p>
            <a:pPr>
              <a:buFontTx/>
              <a:buChar char="-"/>
            </a:pPr>
            <a:r>
              <a:rPr lang="cs-CZ" sz="2000" dirty="0" smtClean="0"/>
              <a:t>Vznikají technologickou úpravou tekutých tuků- </a:t>
            </a:r>
            <a:r>
              <a:rPr lang="cs-CZ" sz="2000" dirty="0" smtClean="0"/>
              <a:t>např</a:t>
            </a:r>
            <a:r>
              <a:rPr lang="cs-CZ" sz="2000" dirty="0" smtClean="0"/>
              <a:t>. </a:t>
            </a:r>
            <a:r>
              <a:rPr lang="cs-CZ" sz="2000" smtClean="0"/>
              <a:t>při </a:t>
            </a:r>
            <a:r>
              <a:rPr lang="cs-CZ" sz="2000" dirty="0" smtClean="0"/>
              <a:t>ztužování, nebo při přepalování nasycených tuků- např. grilování vepřového masa</a:t>
            </a:r>
          </a:p>
          <a:p>
            <a:pPr>
              <a:buFontTx/>
              <a:buChar char="-"/>
            </a:pPr>
            <a:r>
              <a:rPr lang="cs-CZ" sz="2000" dirty="0" smtClean="0"/>
              <a:t>Jsou karcinogenní- mohou přispět k rozvoji rakoviny- především u tlustého střeva (ČR je ve výskytu této rakoviny 1.na světě!!!)</a:t>
            </a:r>
          </a:p>
          <a:p>
            <a:pPr>
              <a:buFontTx/>
              <a:buChar char="-"/>
            </a:pPr>
            <a:r>
              <a:rPr lang="cs-CZ" sz="2000" dirty="0" smtClean="0"/>
              <a:t>Málo se ví, že TFA se vyskytují </a:t>
            </a:r>
            <a:r>
              <a:rPr lang="cs-CZ" sz="2000" dirty="0" err="1" smtClean="0"/>
              <a:t>např.v</a:t>
            </a:r>
            <a:r>
              <a:rPr lang="cs-CZ" sz="2000" dirty="0" smtClean="0"/>
              <a:t> polevách (</a:t>
            </a:r>
            <a:r>
              <a:rPr lang="cs-CZ" sz="2000" dirty="0" err="1" smtClean="0"/>
              <a:t>musli</a:t>
            </a:r>
            <a:r>
              <a:rPr lang="cs-CZ" sz="2000" dirty="0" smtClean="0"/>
              <a:t> tyčinky, cukrářské výrobky) nebo v náplních oplatek atd.</a:t>
            </a:r>
          </a:p>
          <a:p>
            <a:pPr>
              <a:buFontTx/>
              <a:buChar char="-"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Dělení </a:t>
            </a:r>
            <a:r>
              <a:rPr lang="cs-CZ" b="1" dirty="0" err="1">
                <a:solidFill>
                  <a:schemeClr val="tx1"/>
                </a:solidFill>
              </a:rPr>
              <a:t>triacylglycerolů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13176"/>
            <a:ext cx="27622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7" b="11514"/>
          <a:stretch/>
        </p:blipFill>
        <p:spPr bwMode="auto">
          <a:xfrm>
            <a:off x="5436096" y="4665869"/>
            <a:ext cx="2667000" cy="204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074591"/>
            <a:ext cx="205186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5305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94</TotalTime>
  <Words>638</Words>
  <Application>Microsoft Office PowerPoint</Application>
  <PresentationFormat>Předvádění na obrazovce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Vlnění</vt:lpstr>
      <vt:lpstr>Biochemie ve výživě- tuky</vt:lpstr>
      <vt:lpstr>- tuky (lipidy) tvoří 30% našeho jídelníčku  - jsou tvořeny glycerolem a v něm rozpuštěnými mastnými kyselinami (ve vodě jsou nerozpustné) Funkce tuků v těle: - zdroj energie pro výkony nad cca 20 min.střední intenzity (okolo 65%Tf max.) - zásobárna energie- 1g tuku obsahuje 38 kJ energie - tepelná izolace+ mechanická ochrana orgánů - výstavba buněčných membrán - zásobárna vitamínů A,D,E,K - nervová soustava- tuková myelinová pochva izoluje nervové výběžky - základ pro tvorbu steroidních hormonů - tuková vrstva na pokožce  brání proti vysušení nebo proti nadměrné vlhkosti   </vt:lpstr>
      <vt:lpstr>Rozdělení tuků</vt:lpstr>
      <vt:lpstr>Typy tuků ve výživě</vt:lpstr>
      <vt:lpstr>Dělení triacylglycerolů</vt:lpstr>
      <vt:lpstr>Dělení triacylglycerolů</vt:lpstr>
      <vt:lpstr>Dělení triacylglycerolů</vt:lpstr>
      <vt:lpstr>Cholesterol</vt:lpstr>
      <vt:lpstr>Dělení triacylglycerolů</vt:lpstr>
    </vt:vector>
  </TitlesOfParts>
  <Company>SaPSŠ Plzeň,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Biochemie ve výživě- tuky</dc:title>
  <dc:creator>Šlechta Marek</dc:creator>
  <cp:lastModifiedBy>jjonak@sapss-plzen.cz</cp:lastModifiedBy>
  <cp:revision>11</cp:revision>
  <dcterms:created xsi:type="dcterms:W3CDTF">2016-02-23T11:53:44Z</dcterms:created>
  <dcterms:modified xsi:type="dcterms:W3CDTF">2016-12-08T13:25:07Z</dcterms:modified>
</cp:coreProperties>
</file>