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</p:sldMasterIdLst>
  <p:sldIdLst>
    <p:sldId id="257" r:id="rId7"/>
    <p:sldId id="259" r:id="rId8"/>
    <p:sldId id="261" r:id="rId9"/>
    <p:sldId id="263" r:id="rId10"/>
    <p:sldId id="265" r:id="rId11"/>
    <p:sldId id="267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42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16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930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53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83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284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375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192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0673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15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62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27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02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945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8594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610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614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14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13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52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153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6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7077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2462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382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224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667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4794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879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8680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4906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728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32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9477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4527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962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9915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168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3208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5133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831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8210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208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49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81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531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1816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510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3947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0688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6619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ABC-F4E9-4BCB-AE31-17790E5B5E9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489168"/>
      </p:ext>
    </p:extLst>
  </p:cSld>
  <p:clrMapOvr>
    <a:masterClrMapping/>
  </p:clrMapOvr>
  <p:transition>
    <p:blinds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DBA4-BDA0-4A20-BA57-CB844E5B024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701299"/>
      </p:ext>
    </p:extLst>
  </p:cSld>
  <p:clrMapOvr>
    <a:masterClrMapping/>
  </p:clrMapOvr>
  <p:transition>
    <p:blinds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C3CE-A180-46FA-8D1E-26D31331469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673129"/>
      </p:ext>
    </p:extLst>
  </p:cSld>
  <p:clrMapOvr>
    <a:masterClrMapping/>
  </p:clrMapOvr>
  <p:transition>
    <p:blinds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B533-CEEF-458A-B32E-8C362D82CF1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691488"/>
      </p:ext>
    </p:extLst>
  </p:cSld>
  <p:clrMapOvr>
    <a:masterClrMapping/>
  </p:clrMapOvr>
  <p:transition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2502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FC7F-91D5-4B34-8211-6EB06EBB3A4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8505"/>
      </p:ext>
    </p:extLst>
  </p:cSld>
  <p:clrMapOvr>
    <a:masterClrMapping/>
  </p:clrMapOvr>
  <p:transition>
    <p:blinds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5F2F-03A4-4099-9E09-C95B1523CBD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129392"/>
      </p:ext>
    </p:extLst>
  </p:cSld>
  <p:clrMapOvr>
    <a:masterClrMapping/>
  </p:clrMapOvr>
  <p:transition>
    <p:blinds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1AC0A-8C32-46C8-83B4-C6B969B7D15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095477"/>
      </p:ext>
    </p:extLst>
  </p:cSld>
  <p:clrMapOvr>
    <a:masterClrMapping/>
  </p:clrMapOvr>
  <p:transition>
    <p:blinds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5CCB-A60B-41E5-B165-62E4497618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84736"/>
      </p:ext>
    </p:extLst>
  </p:cSld>
  <p:clrMapOvr>
    <a:masterClrMapping/>
  </p:clrMapOvr>
  <p:transition>
    <p:blinds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8396-E47B-454F-89BA-94E72300141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620346"/>
      </p:ext>
    </p:extLst>
  </p:cSld>
  <p:clrMapOvr>
    <a:masterClrMapping/>
  </p:clrMapOvr>
  <p:transition>
    <p:blinds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119A0-C22E-475D-9A14-C7720881296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820615"/>
      </p:ext>
    </p:extLst>
  </p:cSld>
  <p:clrMapOvr>
    <a:masterClrMapping/>
  </p:clrMapOvr>
  <p:transition>
    <p:blinds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D933-79DA-4157-85AF-461807F6F42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124681"/>
      </p:ext>
    </p:extLst>
  </p:cSld>
  <p:clrMapOvr>
    <a:masterClrMapping/>
  </p:clrMapOvr>
  <p:transition>
    <p:blinds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5F58-9AB8-4F33-9CA4-05CF8C9DEBA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553410"/>
      </p:ext>
    </p:extLst>
  </p:cSld>
  <p:clrMapOvr>
    <a:masterClrMapping/>
  </p:clrMapOvr>
  <p:transition>
    <p:blinds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509C-FB35-4F8C-806E-A89769C434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942508"/>
      </p:ext>
    </p:extLst>
  </p:cSld>
  <p:clrMapOvr>
    <a:masterClrMapping/>
  </p:clrMapOvr>
  <p:transition>
    <p:blinds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0C6F-828D-4507-8B93-7F363695F1D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347200"/>
      </p:ext>
    </p:extLst>
  </p:cSld>
  <p:clrMapOvr>
    <a:masterClrMapping/>
  </p:clrMapOvr>
  <p:transition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67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68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21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12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284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0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76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6DD8925-1A18-4C76-A48E-72254467721B}" type="datetimeFigureOut">
              <a:rPr lang="cs-CZ" smtClean="0">
                <a:solidFill>
                  <a:srgbClr val="073E87"/>
                </a:solidFill>
              </a:rPr>
              <a:pPr/>
              <a:t>24. 6. 2016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26213FD-6CD9-458D-A9EC-0EB239F5FE93}" type="slidenum">
              <a:rPr lang="cs-CZ" smtClean="0">
                <a:solidFill>
                  <a:srgbClr val="073E87"/>
                </a:solidFill>
              </a:rPr>
              <a:pPr/>
              <a:t>‹#›</a:t>
            </a:fld>
            <a:endParaRPr lang="cs-CZ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1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97A37-EFBB-4F20-ABC8-8B6F15C9FF4C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eg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0.xml"/><Relationship Id="rId5" Type="http://schemas.microsoft.com/office/2007/relationships/hdphoto" Target="../media/hdphoto4.wdp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1.xml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2.xml"/><Relationship Id="rId5" Type="http://schemas.microsoft.com/office/2007/relationships/hdphoto" Target="../media/hdphoto8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936104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Dýchací soustava 2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23728" y="2780928"/>
            <a:ext cx="4464496" cy="3456384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700808"/>
            <a:ext cx="571500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727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5256584" cy="5445224"/>
          </a:xfrm>
        </p:spPr>
        <p:txBody>
          <a:bodyPr>
            <a:normAutofit/>
          </a:bodyPr>
          <a:lstStyle/>
          <a:p>
            <a:r>
              <a:rPr lang="cs-CZ" b="1" u="sng" dirty="0" smtClean="0">
                <a:solidFill>
                  <a:schemeClr val="tx1"/>
                </a:solidFill>
              </a:rPr>
              <a:t>2/ Hltan</a:t>
            </a:r>
            <a:r>
              <a:rPr lang="cs-CZ" dirty="0" smtClean="0">
                <a:solidFill>
                  <a:schemeClr val="tx1"/>
                </a:solidFill>
              </a:rPr>
              <a:t>-  usměrňuje vzduch do hrtanu, ústí sem Eustachova trubice (spoj.se </a:t>
            </a:r>
            <a:r>
              <a:rPr lang="cs-CZ" dirty="0" err="1" smtClean="0">
                <a:solidFill>
                  <a:schemeClr val="tx1"/>
                </a:solidFill>
              </a:rPr>
              <a:t>střed.uchem</a:t>
            </a:r>
            <a:r>
              <a:rPr lang="cs-CZ" dirty="0" smtClean="0">
                <a:solidFill>
                  <a:schemeClr val="tx1"/>
                </a:solidFill>
              </a:rPr>
              <a:t>)</a:t>
            </a:r>
          </a:p>
          <a:p>
            <a:r>
              <a:rPr lang="cs-CZ" b="1" u="sng" dirty="0" smtClean="0">
                <a:solidFill>
                  <a:schemeClr val="tx1"/>
                </a:solidFill>
              </a:rPr>
              <a:t>3/ Hrtan- </a:t>
            </a:r>
            <a:r>
              <a:rPr lang="cs-CZ" dirty="0" smtClean="0">
                <a:solidFill>
                  <a:schemeClr val="tx1"/>
                </a:solidFill>
              </a:rPr>
              <a:t>trubice tvořená prstencovými chrupavkami, je spojnicí hltanu a průdušnice, obsahuje 2 významné struktury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a/ hrtanovou příklopku- 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při jídle se uzavírá a pouští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potravu do jícnu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b/ hlasivky-</a:t>
            </a:r>
            <a:r>
              <a:rPr lang="cs-CZ" dirty="0" smtClean="0">
                <a:solidFill>
                  <a:schemeClr val="tx1"/>
                </a:solidFill>
              </a:rPr>
              <a:t> 2 tenké svalové 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pásky, které jsou při 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napnutí rozechvívány 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výdechovým vzduchem</a:t>
            </a:r>
          </a:p>
          <a:p>
            <a:r>
              <a:rPr lang="cs-CZ" sz="1400" dirty="0" smtClean="0">
                <a:solidFill>
                  <a:schemeClr val="tx1"/>
                </a:solidFill>
              </a:rPr>
              <a:t>     při dýchání       při vydávání zvuku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914400" y="476672"/>
            <a:ext cx="5889848" cy="720080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Horní dýchací </a:t>
            </a:r>
            <a:r>
              <a:rPr lang="cs-CZ" b="1" dirty="0">
                <a:solidFill>
                  <a:schemeClr val="tx1"/>
                </a:solidFill>
              </a:rPr>
              <a:t>cesty při </a:t>
            </a:r>
            <a:r>
              <a:rPr lang="cs-CZ" b="1" dirty="0" smtClean="0">
                <a:solidFill>
                  <a:schemeClr val="tx1"/>
                </a:solidFill>
              </a:rPr>
              <a:t>nádechu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26" name="Picture 2" descr="Z:\dýchací cest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24744"/>
            <a:ext cx="309634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hrtan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08920"/>
            <a:ext cx="2472804" cy="344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hlasivky otevřené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36" y="5708338"/>
            <a:ext cx="1584176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Z:\hlasivky zavřené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85" y="5708339"/>
            <a:ext cx="1536700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2915816" y="3212976"/>
            <a:ext cx="152443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1475656" y="4321696"/>
            <a:ext cx="2964594" cy="1874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1263670" y="5708338"/>
            <a:ext cx="0" cy="2287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>
            <a:off x="2483768" y="5708339"/>
            <a:ext cx="0" cy="2287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003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628800"/>
            <a:ext cx="4248472" cy="4752528"/>
          </a:xfrm>
        </p:spPr>
        <p:txBody>
          <a:bodyPr>
            <a:normAutofit/>
          </a:bodyPr>
          <a:lstStyle/>
          <a:p>
            <a:r>
              <a:rPr lang="cs-CZ" sz="2000" b="1" dirty="0" smtClean="0">
                <a:solidFill>
                  <a:schemeClr val="tx1"/>
                </a:solidFill>
              </a:rPr>
              <a:t>4/ Průdušnice- </a:t>
            </a:r>
            <a:r>
              <a:rPr lang="cs-CZ" dirty="0" smtClean="0">
                <a:solidFill>
                  <a:schemeClr val="tx1"/>
                </a:solidFill>
              </a:rPr>
              <a:t>12 cm dlouhá trubice vedoucí od horního okraje hrudní kosti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usměrňuje vzduch do průdušek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je tvořena  výstelkou s </a:t>
            </a:r>
            <a:r>
              <a:rPr lang="cs-CZ" dirty="0" err="1" smtClean="0">
                <a:solidFill>
                  <a:schemeClr val="tx1"/>
                </a:solidFill>
              </a:rPr>
              <a:t>řasinkami,které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</a:t>
            </a:r>
            <a:r>
              <a:rPr lang="cs-CZ" dirty="0" smtClean="0">
                <a:solidFill>
                  <a:schemeClr val="tx1"/>
                </a:solidFill>
              </a:rPr>
              <a:t>omáhají filtrovat nečistoty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ze </a:t>
            </a:r>
            <a:r>
              <a:rPr lang="cs-CZ" err="1" smtClean="0">
                <a:solidFill>
                  <a:schemeClr val="tx1"/>
                </a:solidFill>
              </a:rPr>
              <a:t>vzduchu</a:t>
            </a:r>
            <a:r>
              <a:rPr lang="cs-CZ" smtClean="0">
                <a:solidFill>
                  <a:schemeClr val="tx1"/>
                </a:solidFill>
              </a:rPr>
              <a:t>, vazivem</a:t>
            </a:r>
            <a:r>
              <a:rPr lang="cs-CZ" dirty="0" smtClean="0">
                <a:solidFill>
                  <a:schemeClr val="tx1"/>
                </a:solidFill>
              </a:rPr>
              <a:t>, hladkou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svalovinou a </a:t>
            </a:r>
            <a:r>
              <a:rPr lang="cs-CZ" dirty="0" smtClean="0">
                <a:solidFill>
                  <a:schemeClr val="tx1"/>
                </a:solidFill>
              </a:rPr>
              <a:t>chrupavčitými </a:t>
            </a:r>
          </a:p>
          <a:p>
            <a:r>
              <a:rPr lang="cs-CZ" dirty="0">
                <a:solidFill>
                  <a:schemeClr val="tx1"/>
                </a:solidFill>
              </a:rPr>
              <a:t>p</a:t>
            </a:r>
            <a:r>
              <a:rPr lang="cs-CZ" dirty="0" smtClean="0">
                <a:solidFill>
                  <a:schemeClr val="tx1"/>
                </a:solidFill>
              </a:rPr>
              <a:t>rstenci ve tvaru C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 -    při  vdechnutí jídla do průdušnice 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umožňují díky své roztažitelnosti vypuzení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 sousta výdechovým proudem.</a:t>
            </a:r>
          </a:p>
          <a:p>
            <a:r>
              <a:rPr lang="cs-CZ" sz="2000" b="1" u="sng" dirty="0" smtClean="0">
                <a:solidFill>
                  <a:schemeClr val="tx1"/>
                </a:solidFill>
              </a:rPr>
              <a:t>5/ Průdušky- </a:t>
            </a:r>
            <a:r>
              <a:rPr lang="cs-CZ" dirty="0" smtClean="0">
                <a:solidFill>
                  <a:schemeClr val="tx1"/>
                </a:solidFill>
              </a:rPr>
              <a:t>2 trubice, které se zanořují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 do plic</a:t>
            </a:r>
            <a:endParaRPr lang="cs-CZ" sz="2000" b="1" u="sng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35583" y="476672"/>
            <a:ext cx="6120680" cy="720080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Horní dýchací </a:t>
            </a:r>
            <a:r>
              <a:rPr lang="cs-CZ" b="1" dirty="0">
                <a:solidFill>
                  <a:schemeClr val="tx1"/>
                </a:solidFill>
              </a:rPr>
              <a:t>cesty při nádechu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12776"/>
            <a:ext cx="3905250" cy="4673233"/>
          </a:xfrm>
        </p:spPr>
      </p:pic>
      <p:pic>
        <p:nvPicPr>
          <p:cNvPr id="3076" name="Picture 4" descr="Z:\dýchací cesty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068960"/>
            <a:ext cx="1784151" cy="13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3411847" y="2924944"/>
            <a:ext cx="504056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507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268760"/>
            <a:ext cx="5040560" cy="5443686"/>
          </a:xfrm>
        </p:spPr>
        <p:txBody>
          <a:bodyPr>
            <a:normAutofit/>
          </a:bodyPr>
          <a:lstStyle/>
          <a:p>
            <a:r>
              <a:rPr lang="cs-CZ" sz="2000" b="1" dirty="0" smtClean="0">
                <a:solidFill>
                  <a:schemeClr val="tx1"/>
                </a:solidFill>
              </a:rPr>
              <a:t>Plíce</a:t>
            </a:r>
          </a:p>
          <a:p>
            <a:pPr marL="342900" indent="-342900">
              <a:buFontTx/>
              <a:buChar char="-"/>
            </a:pPr>
            <a:r>
              <a:rPr lang="cs-CZ" sz="2000" dirty="0" smtClean="0">
                <a:solidFill>
                  <a:schemeClr val="tx1"/>
                </a:solidFill>
              </a:rPr>
              <a:t>houbovitý orgán růžové barvy vyplňující dutinu hrudní (u kuřáků až černé !!!)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p</a:t>
            </a:r>
            <a:r>
              <a:rPr lang="cs-CZ" sz="2000" dirty="0" smtClean="0">
                <a:solidFill>
                  <a:schemeClr val="tx1"/>
                </a:solidFill>
              </a:rPr>
              <a:t>árový orgán- pravá plíce má 3 laloky, levá 2 laloky (kvůli uložení srdce)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h</a:t>
            </a:r>
            <a:r>
              <a:rPr lang="cs-CZ" sz="2000" dirty="0" smtClean="0">
                <a:solidFill>
                  <a:schemeClr val="tx1"/>
                </a:solidFill>
              </a:rPr>
              <a:t>orní  hroty žeber sahají ke klíční kosti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d</a:t>
            </a:r>
            <a:r>
              <a:rPr lang="cs-CZ" sz="2000" dirty="0" smtClean="0">
                <a:solidFill>
                  <a:schemeClr val="tx1"/>
                </a:solidFill>
              </a:rPr>
              <a:t>olní, plochá část plic nasedá na bránici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j</a:t>
            </a:r>
            <a:r>
              <a:rPr lang="cs-CZ" sz="2000" dirty="0" smtClean="0">
                <a:solidFill>
                  <a:schemeClr val="tx1"/>
                </a:solidFill>
              </a:rPr>
              <a:t>sou pokryty blánou (poplicnice), hrudní koš je vystlán blánou (pohrudnice), mezi kterými je malé množství tekutiny, ta tvoří podtlak, který je nutný pro roztahování plic při dýchacích pohybech hrudníku</a:t>
            </a:r>
          </a:p>
          <a:p>
            <a:pPr marL="342900" indent="-342900">
              <a:buFontTx/>
              <a:buChar char="-"/>
            </a:pPr>
            <a:r>
              <a:rPr lang="cs-CZ" sz="2000" dirty="0" smtClean="0">
                <a:solidFill>
                  <a:schemeClr val="tx1"/>
                </a:solidFill>
              </a:rPr>
              <a:t>V nich se průdušky 1. řádu větví na průdušky 2. a 3. řádu, průdušinky a na konci jsou plicní sklípky- vše tvoří tzv.        </a:t>
            </a:r>
            <a:r>
              <a:rPr lang="cs-CZ" sz="2000" b="1" dirty="0" smtClean="0">
                <a:solidFill>
                  <a:schemeClr val="tx1"/>
                </a:solidFill>
              </a:rPr>
              <a:t>Bronchiální strom</a:t>
            </a:r>
            <a:endParaRPr lang="cs-CZ" sz="2000" b="1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7272808" cy="792088"/>
          </a:xfrm>
        </p:spPr>
        <p:txBody>
          <a:bodyPr/>
          <a:lstStyle/>
          <a:p>
            <a:r>
              <a:rPr lang="cs-CZ" sz="4000" b="1" dirty="0" smtClean="0">
                <a:solidFill>
                  <a:schemeClr val="tx1"/>
                </a:solidFill>
              </a:rPr>
              <a:t>Dýchací cesty při nádechu- plíce</a:t>
            </a:r>
            <a:endParaRPr lang="cs-CZ" sz="4000" b="1" dirty="0">
              <a:solidFill>
                <a:schemeClr val="tx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84784"/>
            <a:ext cx="3390336" cy="2952328"/>
          </a:xfrm>
        </p:spPr>
      </p:pic>
      <p:cxnSp>
        <p:nvCxnSpPr>
          <p:cNvPr id="7" name="Přímá spojnice se šipkou 6"/>
          <p:cNvCxnSpPr/>
          <p:nvPr/>
        </p:nvCxnSpPr>
        <p:spPr>
          <a:xfrm flipV="1">
            <a:off x="4788024" y="2204864"/>
            <a:ext cx="2448272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93096"/>
            <a:ext cx="165618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80312" y="4227653"/>
            <a:ext cx="1591047" cy="2073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Přímá spojnice se šipkou 19"/>
          <p:cNvCxnSpPr/>
          <p:nvPr/>
        </p:nvCxnSpPr>
        <p:spPr>
          <a:xfrm flipV="1">
            <a:off x="2699792" y="6301426"/>
            <a:ext cx="5184576" cy="22391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921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268760"/>
            <a:ext cx="4032448" cy="5400600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Plicní sklípky- </a:t>
            </a:r>
            <a:r>
              <a:rPr lang="cs-CZ" dirty="0" smtClean="0">
                <a:solidFill>
                  <a:schemeClr val="tx1"/>
                </a:solidFill>
              </a:rPr>
              <a:t>jsou aktivním místem výměny dýchacích plynů (průdušky i průdušinky jsou pouze přívodními trubicemi). 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Mají tvar hroznového vína a jsou opředeny hustou sítí krevních vlásečnic. Jejich </a:t>
            </a:r>
            <a:r>
              <a:rPr lang="cs-CZ" b="1" dirty="0" smtClean="0">
                <a:solidFill>
                  <a:schemeClr val="tx1"/>
                </a:solidFill>
              </a:rPr>
              <a:t>stěna má sílu 0,001 mm</a:t>
            </a:r>
            <a:r>
              <a:rPr lang="cs-CZ" dirty="0" smtClean="0">
                <a:solidFill>
                  <a:schemeClr val="tx1"/>
                </a:solidFill>
              </a:rPr>
              <a:t>. Skrz ni prochází pomocí tzv. difuze dýchací plyny. </a:t>
            </a:r>
            <a:r>
              <a:rPr lang="cs-CZ" dirty="0">
                <a:solidFill>
                  <a:schemeClr val="tx1"/>
                </a:solidFill>
              </a:rPr>
              <a:t>N</a:t>
            </a:r>
            <a:r>
              <a:rPr lang="cs-CZ" dirty="0" smtClean="0">
                <a:solidFill>
                  <a:schemeClr val="tx1"/>
                </a:solidFill>
              </a:rPr>
              <a:t>a hemoglobin tepenných vlásečnic je navázán O</a:t>
            </a:r>
            <a:r>
              <a:rPr lang="cs-CZ" dirty="0" smtClean="0">
                <a:solidFill>
                  <a:schemeClr val="tx1"/>
                </a:solidFill>
                <a:latin typeface="Candara"/>
              </a:rPr>
              <a:t>₂, který je rozveden do tkání. Tam se na jeho místo naváže CO</a:t>
            </a:r>
            <a:r>
              <a:rPr lang="cs-CZ" dirty="0" smtClean="0">
                <a:solidFill>
                  <a:schemeClr val="tx1"/>
                </a:solidFill>
              </a:rPr>
              <a:t>₂ , který je odveden k plicním sklípkům a zde z žilních vlásečnic přechází do sklípku a je vydechnut.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Schéma difuze  při nádechu                                                       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                            a výdechu                                                              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7776864" cy="720080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Dýchací cesty při nádechu- </a:t>
            </a:r>
            <a:r>
              <a:rPr lang="cs-CZ" b="1" dirty="0" smtClean="0">
                <a:solidFill>
                  <a:schemeClr val="tx1"/>
                </a:solidFill>
              </a:rPr>
              <a:t>plíce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268760"/>
            <a:ext cx="3496096" cy="4392488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68960"/>
            <a:ext cx="168401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se šipkou 6"/>
          <p:cNvCxnSpPr/>
          <p:nvPr/>
        </p:nvCxnSpPr>
        <p:spPr>
          <a:xfrm flipV="1">
            <a:off x="2987824" y="4509120"/>
            <a:ext cx="1368152" cy="15841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V="1">
            <a:off x="3059832" y="6093296"/>
            <a:ext cx="1008112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39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768331"/>
            <a:ext cx="83343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320623"/>
      </p:ext>
    </p:extLst>
  </p:cSld>
  <p:clrMapOvr>
    <a:masterClrMapping/>
  </p:clrMapOvr>
  <p:transition>
    <p:blinds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</TotalTime>
  <Words>364</Words>
  <Application>Microsoft Office PowerPoint</Application>
  <PresentationFormat>Předvádění na obrazovce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6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Vlnění</vt:lpstr>
      <vt:lpstr>1_Vlnění</vt:lpstr>
      <vt:lpstr>2_Vlnění</vt:lpstr>
      <vt:lpstr>3_Vlnění</vt:lpstr>
      <vt:lpstr>4_Vlnění</vt:lpstr>
      <vt:lpstr>6_Výchozí návrh</vt:lpstr>
      <vt:lpstr>Dýchací soustava 2</vt:lpstr>
      <vt:lpstr>Horní dýchací cesty při nádechu</vt:lpstr>
      <vt:lpstr>Horní dýchací cesty při nádechu</vt:lpstr>
      <vt:lpstr>Dýchací cesty při nádechu- plíce</vt:lpstr>
      <vt:lpstr>Dýchací cesty při nádechu- plíce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Dýchací soustava 2</dc:title>
  <dc:creator>Šlechta Marek</dc:creator>
  <cp:lastModifiedBy>jjonak@sapss-plzen.cz</cp:lastModifiedBy>
  <cp:revision>2</cp:revision>
  <dcterms:created xsi:type="dcterms:W3CDTF">2013-12-12T12:45:55Z</dcterms:created>
  <dcterms:modified xsi:type="dcterms:W3CDTF">2016-06-24T09:22:15Z</dcterms:modified>
</cp:coreProperties>
</file>