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57" r:id="rId7"/>
    <p:sldId id="259" r:id="rId8"/>
    <p:sldId id="261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6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3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5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8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4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9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6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15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2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2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2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5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59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1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1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14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3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52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53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07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46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38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24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67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79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87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68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0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72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2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4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52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6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91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68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20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13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83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210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0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9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81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53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81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1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94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68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61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FABC-F4E9-4BCB-AE31-17790E5B5E9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89168"/>
      </p:ext>
    </p:extLst>
  </p:cSld>
  <p:clrMapOvr>
    <a:masterClrMapping/>
  </p:clrMapOvr>
  <p:transition>
    <p:blind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DBA4-BDA0-4A20-BA57-CB844E5B02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01299"/>
      </p:ext>
    </p:extLst>
  </p:cSld>
  <p:clrMapOvr>
    <a:masterClrMapping/>
  </p:clrMapOvr>
  <p:transition>
    <p:blind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C3CE-A180-46FA-8D1E-26D3133146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73129"/>
      </p:ext>
    </p:extLst>
  </p:cSld>
  <p:clrMapOvr>
    <a:masterClrMapping/>
  </p:clrMapOvr>
  <p:transition>
    <p:blind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B533-CEEF-458A-B32E-8C362D82CF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91488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502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FC7F-91D5-4B34-8211-6EB06EBB3A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8505"/>
      </p:ext>
    </p:extLst>
  </p:cSld>
  <p:clrMapOvr>
    <a:masterClrMapping/>
  </p:clrMapOvr>
  <p:transition>
    <p:blind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D5F2F-03A4-4099-9E09-C95B1523CBD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29392"/>
      </p:ext>
    </p:extLst>
  </p:cSld>
  <p:clrMapOvr>
    <a:masterClrMapping/>
  </p:clrMapOvr>
  <p:transition>
    <p:blinds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AC0A-8C32-46C8-83B4-C6B969B7D15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95477"/>
      </p:ext>
    </p:extLst>
  </p:cSld>
  <p:clrMapOvr>
    <a:masterClrMapping/>
  </p:clrMapOvr>
  <p:transition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5CCB-A60B-41E5-B165-62E4497618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84736"/>
      </p:ext>
    </p:extLst>
  </p:cSld>
  <p:clrMapOvr>
    <a:masterClrMapping/>
  </p:clrMapOvr>
  <p:transition>
    <p:blinds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8396-E47B-454F-89BA-94E72300141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20346"/>
      </p:ext>
    </p:extLst>
  </p:cSld>
  <p:clrMapOvr>
    <a:masterClrMapping/>
  </p:clrMapOvr>
  <p:transition>
    <p:blinds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19A0-C22E-475D-9A14-C772088129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20615"/>
      </p:ext>
    </p:extLst>
  </p:cSld>
  <p:clrMapOvr>
    <a:masterClrMapping/>
  </p:clrMapOvr>
  <p:transition>
    <p:blinds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D933-79DA-4157-85AF-461807F6F4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24681"/>
      </p:ext>
    </p:extLst>
  </p:cSld>
  <p:clrMapOvr>
    <a:masterClrMapping/>
  </p:clrMapOvr>
  <p:transition>
    <p:blinds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5F58-9AB8-4F33-9CA4-05CF8C9DEB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53410"/>
      </p:ext>
    </p:extLst>
  </p:cSld>
  <p:clrMapOvr>
    <a:masterClrMapping/>
  </p:clrMapOvr>
  <p:transition>
    <p:blinds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509C-FB35-4F8C-806E-A89769C434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42508"/>
      </p:ext>
    </p:extLst>
  </p:cSld>
  <p:clrMapOvr>
    <a:masterClrMapping/>
  </p:clrMapOvr>
  <p:transition>
    <p:blinds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0C6F-828D-4507-8B93-7F363695F1D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47200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6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8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2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8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6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DD8925-1A18-4C76-A48E-72254467721B}" type="datetimeFigureOut">
              <a:rPr lang="cs-CZ" smtClean="0">
                <a:solidFill>
                  <a:srgbClr val="073E87"/>
                </a:solidFill>
              </a:rPr>
              <a:pPr/>
              <a:t>24. 6. 2016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6213FD-6CD9-458D-A9EC-0EB239F5FE93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1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97A37-EFBB-4F20-ABC8-8B6F15C9FF4C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936104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Dýchací soustava 2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4464496" cy="345638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00808"/>
            <a:ext cx="5715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72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5256584" cy="5445224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chemeClr val="tx1"/>
                </a:solidFill>
              </a:rPr>
              <a:t>2/ Hltan</a:t>
            </a:r>
            <a:r>
              <a:rPr lang="cs-CZ" dirty="0" smtClean="0">
                <a:solidFill>
                  <a:schemeClr val="tx1"/>
                </a:solidFill>
              </a:rPr>
              <a:t>-  usměrňuje vzduch do hrtanu, ústí sem Eustachova trubice (spoj.se </a:t>
            </a:r>
            <a:r>
              <a:rPr lang="cs-CZ" dirty="0" err="1" smtClean="0">
                <a:solidFill>
                  <a:schemeClr val="tx1"/>
                </a:solidFill>
              </a:rPr>
              <a:t>střed.uchem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3/ Hrtan- </a:t>
            </a:r>
            <a:r>
              <a:rPr lang="cs-CZ" dirty="0" smtClean="0">
                <a:solidFill>
                  <a:schemeClr val="tx1"/>
                </a:solidFill>
              </a:rPr>
              <a:t>trubice tvořená prstencovými chrupavkami, je spojnicí hltanu a průdušnice, obsahuje 2 významné struktury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a/ hrtanovou příklopku-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při jídle se uzavírá a pouští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potravu do jícnu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b/ hlasivky-</a:t>
            </a:r>
            <a:r>
              <a:rPr lang="cs-CZ" dirty="0" smtClean="0">
                <a:solidFill>
                  <a:schemeClr val="tx1"/>
                </a:solidFill>
              </a:rPr>
              <a:t> 2 tenké svalové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pásky, které jsou při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napnutí rozechvívány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výdechovým vzduchem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     při dýchání       při vydávání zvuku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14400" y="476672"/>
            <a:ext cx="5889848" cy="72008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Horní dýchací </a:t>
            </a:r>
            <a:r>
              <a:rPr lang="cs-CZ" b="1" dirty="0">
                <a:solidFill>
                  <a:schemeClr val="tx1"/>
                </a:solidFill>
              </a:rPr>
              <a:t>cesty při </a:t>
            </a:r>
            <a:r>
              <a:rPr lang="cs-CZ" b="1" dirty="0" smtClean="0">
                <a:solidFill>
                  <a:schemeClr val="tx1"/>
                </a:solidFill>
              </a:rPr>
              <a:t>nádechu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Z:\dýchací ces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0963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hrta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2472804" cy="34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hlasivky otevřené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6" y="5708338"/>
            <a:ext cx="1584176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hlasivky zavřené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85" y="5708339"/>
            <a:ext cx="1536700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2915816" y="3212976"/>
            <a:ext cx="15244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475656" y="4321696"/>
            <a:ext cx="2964594" cy="187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263670" y="5708338"/>
            <a:ext cx="0" cy="2287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483768" y="5708339"/>
            <a:ext cx="0" cy="2287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00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4248472" cy="4752528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4/ Průdušnice- </a:t>
            </a:r>
            <a:r>
              <a:rPr lang="cs-CZ" dirty="0" smtClean="0">
                <a:solidFill>
                  <a:schemeClr val="tx1"/>
                </a:solidFill>
              </a:rPr>
              <a:t>12 cm dlouhá trubice vedoucí od horního okraje hrudní kosti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usměrňuje vzduch do průdušek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je tvořena  výstelkou s </a:t>
            </a:r>
            <a:r>
              <a:rPr lang="cs-CZ" dirty="0" err="1" smtClean="0">
                <a:solidFill>
                  <a:schemeClr val="tx1"/>
                </a:solidFill>
              </a:rPr>
              <a:t>řasinkami,které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omáhají filtrovat nečistoty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ze </a:t>
            </a:r>
            <a:r>
              <a:rPr lang="cs-CZ" err="1" smtClean="0">
                <a:solidFill>
                  <a:schemeClr val="tx1"/>
                </a:solidFill>
              </a:rPr>
              <a:t>vzduchu</a:t>
            </a:r>
            <a:r>
              <a:rPr lang="cs-CZ" smtClean="0">
                <a:solidFill>
                  <a:schemeClr val="tx1"/>
                </a:solidFill>
              </a:rPr>
              <a:t>, vazivem</a:t>
            </a:r>
            <a:r>
              <a:rPr lang="cs-CZ" dirty="0" smtClean="0">
                <a:solidFill>
                  <a:schemeClr val="tx1"/>
                </a:solidFill>
              </a:rPr>
              <a:t>, hladkou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svalovinou a </a:t>
            </a:r>
            <a:r>
              <a:rPr lang="cs-CZ" dirty="0" smtClean="0">
                <a:solidFill>
                  <a:schemeClr val="tx1"/>
                </a:solidFill>
              </a:rPr>
              <a:t>chrupavčitými </a:t>
            </a:r>
          </a:p>
          <a:p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rstenci ve tvaru C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 -    při  vdechnutí jídla do průdušnice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umožňují díky své roztažitelnosti vypuzení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 sousta výdechovým proudem.</a:t>
            </a:r>
          </a:p>
          <a:p>
            <a:r>
              <a:rPr lang="cs-CZ" sz="2000" b="1" u="sng" dirty="0" smtClean="0">
                <a:solidFill>
                  <a:schemeClr val="tx1"/>
                </a:solidFill>
              </a:rPr>
              <a:t>5/ Průdušky- </a:t>
            </a:r>
            <a:r>
              <a:rPr lang="cs-CZ" dirty="0" smtClean="0">
                <a:solidFill>
                  <a:schemeClr val="tx1"/>
                </a:solidFill>
              </a:rPr>
              <a:t>2 trubice, které se zanořují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 do plic</a:t>
            </a:r>
            <a:endParaRPr lang="cs-CZ" sz="2000" b="1" u="sng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35583" y="476672"/>
            <a:ext cx="6120680" cy="72008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Horní dýchací </a:t>
            </a:r>
            <a:r>
              <a:rPr lang="cs-CZ" b="1" dirty="0">
                <a:solidFill>
                  <a:schemeClr val="tx1"/>
                </a:solidFill>
              </a:rPr>
              <a:t>cesty při nádechu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3905250" cy="4673233"/>
          </a:xfrm>
        </p:spPr>
      </p:pic>
      <p:pic>
        <p:nvPicPr>
          <p:cNvPr id="3076" name="Picture 4" descr="Z:\dýchací cesty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1784151" cy="13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3411847" y="2924944"/>
            <a:ext cx="504056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0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5040560" cy="5443686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Plíce</a:t>
            </a:r>
          </a:p>
          <a:p>
            <a:pPr marL="342900" indent="-342900"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houbovitý orgán růžové barvy vyplňující dutinu hrudní (u kuřáků až černé !!!)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árový orgán- pravá plíce má 3 laloky, levá 2 laloky (kvůli uložení srdce)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h</a:t>
            </a:r>
            <a:r>
              <a:rPr lang="cs-CZ" sz="2000" dirty="0" smtClean="0">
                <a:solidFill>
                  <a:schemeClr val="tx1"/>
                </a:solidFill>
              </a:rPr>
              <a:t>orní  hroty žeber sahají ke klíční kosti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cs-CZ" sz="2000" dirty="0" smtClean="0">
                <a:solidFill>
                  <a:schemeClr val="tx1"/>
                </a:solidFill>
              </a:rPr>
              <a:t>olní, plochá část plic nasedá na bránici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j</a:t>
            </a:r>
            <a:r>
              <a:rPr lang="cs-CZ" sz="2000" dirty="0" smtClean="0">
                <a:solidFill>
                  <a:schemeClr val="tx1"/>
                </a:solidFill>
              </a:rPr>
              <a:t>sou pokryty blánou (poplicnice), hrudní koš je vystlán blánou (pohrudnice), mezi kterými je malé množství tekutiny, ta tvoří podtlak, který je nutný pro roztahování plic při dýchacích pohybech hrudníku</a:t>
            </a:r>
          </a:p>
          <a:p>
            <a:pPr marL="342900" indent="-342900"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V nich se průdušky 1. řádu větví na průdušky 2. a 3. řádu, průdušinky a na konci jsou plicní sklípky- vše tvoří tzv.        </a:t>
            </a:r>
            <a:r>
              <a:rPr lang="cs-CZ" sz="2000" b="1" dirty="0" smtClean="0">
                <a:solidFill>
                  <a:schemeClr val="tx1"/>
                </a:solidFill>
              </a:rPr>
              <a:t>Bronchiální strom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7272808" cy="792088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Dýchací cesty při nádechu- plíce</a:t>
            </a:r>
            <a:endParaRPr lang="cs-CZ" sz="4000" b="1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3390336" cy="2952328"/>
          </a:xfrm>
        </p:spPr>
      </p:pic>
      <p:cxnSp>
        <p:nvCxnSpPr>
          <p:cNvPr id="7" name="Přímá spojnice se šipkou 6"/>
          <p:cNvCxnSpPr/>
          <p:nvPr/>
        </p:nvCxnSpPr>
        <p:spPr>
          <a:xfrm flipV="1">
            <a:off x="4788024" y="2204864"/>
            <a:ext cx="2448272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16561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4227653"/>
            <a:ext cx="1591047" cy="20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V="1">
            <a:off x="2699792" y="6301426"/>
            <a:ext cx="5184576" cy="2239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92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4032448" cy="54006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Plicní sklípky- </a:t>
            </a:r>
            <a:r>
              <a:rPr lang="cs-CZ" dirty="0" smtClean="0">
                <a:solidFill>
                  <a:schemeClr val="tx1"/>
                </a:solidFill>
              </a:rPr>
              <a:t>jsou aktivním místem výměny dýchacích plynů (průdušky i průdušinky jsou pouze přívodními trubicemi).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Mají tvar hroznového vína a jsou opředeny hustou sítí krevních vlásečnic. Jejich </a:t>
            </a:r>
            <a:r>
              <a:rPr lang="cs-CZ" b="1" dirty="0" smtClean="0">
                <a:solidFill>
                  <a:schemeClr val="tx1"/>
                </a:solidFill>
              </a:rPr>
              <a:t>stěna má sílu 0,001 mm</a:t>
            </a:r>
            <a:r>
              <a:rPr lang="cs-CZ" dirty="0" smtClean="0">
                <a:solidFill>
                  <a:schemeClr val="tx1"/>
                </a:solidFill>
              </a:rPr>
              <a:t>. Skrz ni prochází pomocí tzv. difuze dýchací plyny. </a:t>
            </a:r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a hemoglobin tepenných vlásečnic je navázán O</a:t>
            </a:r>
            <a:r>
              <a:rPr lang="cs-CZ" dirty="0" smtClean="0">
                <a:solidFill>
                  <a:schemeClr val="tx1"/>
                </a:solidFill>
                <a:latin typeface="Candara"/>
              </a:rPr>
              <a:t>₂, který je rozveden do tkání. Tam se na jeho místo naváže CO</a:t>
            </a:r>
            <a:r>
              <a:rPr lang="cs-CZ" dirty="0" smtClean="0">
                <a:solidFill>
                  <a:schemeClr val="tx1"/>
                </a:solidFill>
              </a:rPr>
              <a:t>₂ , který je odveden k plicním sklípkům a zde z žilních vlásečnic přechází do sklípku a je vydechnut.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Schéma difuze  při nádechu                                                       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              a výdechu                                                             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6864" cy="72008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Dýchací cesty při nádechu- </a:t>
            </a:r>
            <a:r>
              <a:rPr lang="cs-CZ" b="1" dirty="0" smtClean="0">
                <a:solidFill>
                  <a:schemeClr val="tx1"/>
                </a:solidFill>
              </a:rPr>
              <a:t>plíce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496096" cy="4392488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168401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2987824" y="4509120"/>
            <a:ext cx="1368152" cy="1584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3059832" y="6093296"/>
            <a:ext cx="100811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39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68331"/>
            <a:ext cx="8334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320623"/>
      </p:ext>
    </p:extLst>
  </p:cSld>
  <p:clrMapOvr>
    <a:masterClrMapping/>
  </p:clrMapOvr>
  <p:transition>
    <p:blind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</TotalTime>
  <Words>364</Words>
  <Application>Microsoft Office PowerPoint</Application>
  <PresentationFormat>Předvádění na obrazovce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Vlnění</vt:lpstr>
      <vt:lpstr>1_Vlnění</vt:lpstr>
      <vt:lpstr>2_Vlnění</vt:lpstr>
      <vt:lpstr>3_Vlnění</vt:lpstr>
      <vt:lpstr>4_Vlnění</vt:lpstr>
      <vt:lpstr>6_Výchozí návrh</vt:lpstr>
      <vt:lpstr>Dýchací soustava 2</vt:lpstr>
      <vt:lpstr>Horní dýchací cesty při nádechu</vt:lpstr>
      <vt:lpstr>Horní dýchací cesty při nádechu</vt:lpstr>
      <vt:lpstr>Dýchací cesty při nádechu- plíce</vt:lpstr>
      <vt:lpstr>Dýchací cesty při nádechu- plíce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Dýchací soustava 2</dc:title>
  <dc:creator>Šlechta Marek</dc:creator>
  <cp:lastModifiedBy>jjonak@sapss-plzen.cz</cp:lastModifiedBy>
  <cp:revision>2</cp:revision>
  <dcterms:created xsi:type="dcterms:W3CDTF">2013-12-12T12:45:55Z</dcterms:created>
  <dcterms:modified xsi:type="dcterms:W3CDTF">2016-06-24T09:22:15Z</dcterms:modified>
</cp:coreProperties>
</file>