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4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BEEFC-13DA-461A-89F5-172C7D13FE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852210"/>
      </p:ext>
    </p:extLst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C1D6-56F4-4080-9371-A90D4D5F35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209077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5A2A9BE-6101-464E-959D-0899744C6F6D}" type="datetimeFigureOut">
              <a:rPr lang="cs-CZ" smtClean="0"/>
              <a:t>25. 1. 2017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4DED7B-68BB-440B-9096-A9558F7CFBC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125292" cy="936104"/>
          </a:xfrm>
        </p:spPr>
        <p:txBody>
          <a:bodyPr/>
          <a:lstStyle/>
          <a:p>
            <a:r>
              <a:rPr lang="cs-CZ" b="1" dirty="0" smtClean="0"/>
              <a:t>Fyziologie svalového stahu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552728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6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4D744B"/>
              </a:gs>
              <a:gs pos="50000">
                <a:srgbClr val="A7FBA3"/>
              </a:gs>
              <a:gs pos="100000">
                <a:srgbClr val="4D744B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mtClean="0"/>
              <a:t>Mikroskopická stavba svalu</a:t>
            </a:r>
            <a:endParaRPr lang="cs-CZ" altLang="cs-CZ" dirty="0" smtClean="0"/>
          </a:p>
        </p:txBody>
      </p:sp>
      <p:sp>
        <p:nvSpPr>
          <p:cNvPr id="12291" name="Rectangle 5" descr="Plátno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000" smtClean="0"/>
              <a:t>Každý sval se skládá ze snopečků a snopců, ty tvoří vlákna</a:t>
            </a:r>
          </a:p>
          <a:p>
            <a:pPr eaLnBrk="1" hangingPunct="1"/>
            <a:r>
              <a:rPr lang="cs-CZ" altLang="cs-CZ" sz="2000" smtClean="0"/>
              <a:t>Na svalu jsou vidět pod mikroskopem jednotlivé funkční úseky- tzv sarkomery, oddělené od sebe tzv. Z-liniemi</a:t>
            </a:r>
          </a:p>
          <a:p>
            <a:pPr eaLnBrk="1" hangingPunct="1"/>
            <a:r>
              <a:rPr lang="cs-CZ" altLang="cs-CZ" sz="2000" smtClean="0"/>
              <a:t>Uvnitř sarkomer probíhá interakce bílkovin </a:t>
            </a:r>
            <a:r>
              <a:rPr lang="cs-CZ" altLang="cs-CZ" sz="2000" b="1" smtClean="0"/>
              <a:t>aktinu</a:t>
            </a:r>
            <a:r>
              <a:rPr lang="cs-CZ" altLang="cs-CZ" sz="2000" smtClean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     (slabé myofilamenty) a </a:t>
            </a:r>
            <a:r>
              <a:rPr lang="cs-CZ" altLang="cs-CZ" sz="2000" b="1" smtClean="0"/>
              <a:t>myozinu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    (silné myofilamenty)</a:t>
            </a:r>
          </a:p>
          <a:p>
            <a:pPr eaLnBrk="1" hangingPunct="1"/>
            <a:endParaRPr lang="cs-CZ" altLang="cs-CZ" sz="2000" dirty="0" smtClean="0"/>
          </a:p>
        </p:txBody>
      </p:sp>
      <p:pic>
        <p:nvPicPr>
          <p:cNvPr id="12292" name="Picture 8" descr="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-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89" y="1600200"/>
            <a:ext cx="3237422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10" descr="0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-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933825"/>
            <a:ext cx="324008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Line 9"/>
          <p:cNvSpPr>
            <a:spLocks noChangeShapeType="1"/>
          </p:cNvSpPr>
          <p:nvPr/>
        </p:nvSpPr>
        <p:spPr bwMode="auto">
          <a:xfrm>
            <a:off x="2627783" y="2349500"/>
            <a:ext cx="316817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V="1">
            <a:off x="5148263" y="5373688"/>
            <a:ext cx="5032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 flipV="1">
            <a:off x="5148263" y="5589588"/>
            <a:ext cx="6477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4140200" y="5516563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Z-linie</a:t>
            </a: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 flipV="1">
            <a:off x="5076825" y="5229225"/>
            <a:ext cx="6477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708400" y="5157788"/>
            <a:ext cx="1438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sarkomera</a:t>
            </a:r>
          </a:p>
        </p:txBody>
      </p:sp>
    </p:spTree>
    <p:extLst>
      <p:ext uri="{BB962C8B-B14F-4D97-AF65-F5344CB8AC3E}">
        <p14:creationId xmlns:p14="http://schemas.microsoft.com/office/powerpoint/2010/main" val="138976271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A7FBA3"/>
          </a:solidFill>
        </p:spPr>
        <p:txBody>
          <a:bodyPr/>
          <a:lstStyle/>
          <a:p>
            <a:pPr eaLnBrk="1" hangingPunct="1"/>
            <a:r>
              <a:rPr lang="cs-CZ" altLang="cs-CZ" smtClean="0"/>
              <a:t>Jak probíhá kontrakce</a:t>
            </a:r>
          </a:p>
        </p:txBody>
      </p:sp>
      <p:pic>
        <p:nvPicPr>
          <p:cNvPr id="13315" name="Picture 8" descr="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20" y="1618637"/>
            <a:ext cx="2951160" cy="44890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9" descr="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-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36" y="1600200"/>
            <a:ext cx="2285728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10" descr="0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lum bright="-24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149725"/>
            <a:ext cx="1979613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4211638" y="1700213"/>
            <a:ext cx="18002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Volní pohyb je spuštěn motorickou mozk. kůrou, která vydá signál přes míchu a motoneurony</a:t>
            </a:r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 flipV="1">
            <a:off x="5580063" y="2205038"/>
            <a:ext cx="2160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6516688" y="4005263"/>
            <a:ext cx="2087562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Motoneuron je se svalem spojen nervosvalovou ploténkou, při příchodu signálu se do ní vylije mediátor (acetylcholin) a pohyb je spuštěn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2555776" y="2060848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1979712" y="2060848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5375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solidFill>
              <a:srgbClr val="A7FBA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Druhy kontrakcí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09749"/>
            <a:ext cx="4085183" cy="4787603"/>
          </a:xfrm>
          <a:gradFill rotWithShape="1">
            <a:gsLst>
              <a:gs pos="0">
                <a:srgbClr val="F7A7D1"/>
              </a:gs>
              <a:gs pos="100000">
                <a:srgbClr val="724D6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Svaly v lidském těle nejsou zcela ochablé, ale jsou v pohotovostním stavu-</a:t>
            </a:r>
            <a:r>
              <a:rPr lang="cs-CZ" altLang="cs-CZ" dirty="0" smtClean="0">
                <a:solidFill>
                  <a:srgbClr val="FF0000"/>
                </a:solidFill>
              </a:rPr>
              <a:t>tzv. tonus (předpětí)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-fixace kostí v kloubech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-udržení </a:t>
            </a:r>
            <a:r>
              <a:rPr lang="cs-CZ" altLang="cs-CZ" sz="2400" dirty="0" err="1" smtClean="0"/>
              <a:t>postury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-udržení org.ve </a:t>
            </a:r>
            <a:r>
              <a:rPr lang="cs-CZ" altLang="cs-CZ" sz="2400" dirty="0" err="1" smtClean="0"/>
              <a:t>spr.poloze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-podpora krev. oběhu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/>
              <a:t>-pohotovost k pohybu</a:t>
            </a:r>
          </a:p>
        </p:txBody>
      </p:sp>
      <p:sp>
        <p:nvSpPr>
          <p:cNvPr id="6148" name="Rectangle 6" descr="Balicí papír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6916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altLang="cs-CZ" dirty="0" smtClean="0"/>
              <a:t>Kontrakce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 -</a:t>
            </a:r>
            <a:r>
              <a:rPr lang="cs-CZ" altLang="cs-CZ" sz="2000" dirty="0" err="1" smtClean="0"/>
              <a:t>izometrická-stejná</a:t>
            </a:r>
            <a:r>
              <a:rPr lang="cs-CZ" altLang="cs-CZ" sz="2000" dirty="0" smtClean="0"/>
              <a:t> délka, jiný tonus-(kýbl s vodou)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 -izotonická-stejný </a:t>
            </a:r>
            <a:r>
              <a:rPr lang="cs-CZ" altLang="cs-CZ" sz="2000" dirty="0" err="1" smtClean="0"/>
              <a:t>tonus,změna</a:t>
            </a:r>
            <a:r>
              <a:rPr lang="cs-CZ" altLang="cs-CZ" sz="2000" dirty="0" smtClean="0"/>
              <a:t> délky svalu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     (biceps ve </a:t>
            </a:r>
            <a:r>
              <a:rPr lang="cs-CZ" altLang="cs-CZ" sz="2000" dirty="0" err="1" smtClean="0"/>
              <a:t>fitku</a:t>
            </a:r>
            <a:r>
              <a:rPr lang="cs-CZ" altLang="cs-CZ" sz="2000" dirty="0" smtClean="0"/>
              <a:t>)</a:t>
            </a:r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 -</a:t>
            </a:r>
            <a:r>
              <a:rPr lang="cs-CZ" altLang="cs-CZ" sz="2000" dirty="0" err="1" smtClean="0"/>
              <a:t>koncentrická-tzn.zkrácení</a:t>
            </a:r>
            <a:r>
              <a:rPr lang="cs-CZ" altLang="cs-CZ" sz="2000" dirty="0" smtClean="0"/>
              <a:t> svalu (urychlení pohybu)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 -</a:t>
            </a:r>
            <a:r>
              <a:rPr lang="cs-CZ" altLang="cs-CZ" sz="2000" dirty="0" err="1" smtClean="0"/>
              <a:t>excentrická-tzn.prodlužení</a:t>
            </a:r>
            <a:r>
              <a:rPr lang="cs-CZ" altLang="cs-CZ" sz="2000" dirty="0" smtClean="0"/>
              <a:t> svalu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     (brzdění pohybu</a:t>
            </a:r>
            <a:r>
              <a:rPr lang="cs-CZ" altLang="cs-CZ" sz="2000" dirty="0" smtClean="0"/>
              <a:t>)</a:t>
            </a:r>
            <a:endParaRPr lang="cs-CZ" altLang="cs-CZ" sz="2000" dirty="0" smtClean="0"/>
          </a:p>
        </p:txBody>
      </p:sp>
      <p:sp>
        <p:nvSpPr>
          <p:cNvPr id="6149" name="AutoShape 7"/>
          <p:cNvSpPr>
            <a:spLocks/>
          </p:cNvSpPr>
          <p:nvPr/>
        </p:nvSpPr>
        <p:spPr bwMode="auto">
          <a:xfrm>
            <a:off x="4716463" y="2205038"/>
            <a:ext cx="71437" cy="863600"/>
          </a:xfrm>
          <a:prstGeom prst="leftBrace">
            <a:avLst>
              <a:gd name="adj1" fmla="val 1007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50" name="AutoShape 10"/>
          <p:cNvSpPr>
            <a:spLocks/>
          </p:cNvSpPr>
          <p:nvPr/>
        </p:nvSpPr>
        <p:spPr bwMode="auto">
          <a:xfrm>
            <a:off x="4716463" y="4292600"/>
            <a:ext cx="71437" cy="865188"/>
          </a:xfrm>
          <a:prstGeom prst="leftBrace">
            <a:avLst>
              <a:gd name="adj1" fmla="val 10092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21416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A7FBA3"/>
              </a:gs>
              <a:gs pos="50000">
                <a:srgbClr val="4D744B"/>
              </a:gs>
              <a:gs pos="100000">
                <a:srgbClr val="A7FBA3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mtClean="0"/>
              <a:t>Motorická jednotka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gradFill rotWithShape="1">
            <a:gsLst>
              <a:gs pos="0">
                <a:srgbClr val="5A6858"/>
              </a:gs>
              <a:gs pos="100000">
                <a:srgbClr val="C3E0BE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dirty="0" smtClean="0"/>
              <a:t>Je to základní funkční jednotka svalu</a:t>
            </a:r>
          </a:p>
          <a:p>
            <a:pPr eaLnBrk="1" hangingPunct="1"/>
            <a:r>
              <a:rPr lang="cs-CZ" altLang="cs-CZ" dirty="0" smtClean="0"/>
              <a:t>Motorická jednotka- svalová vlákna inervovaná 1 </a:t>
            </a:r>
            <a:r>
              <a:rPr lang="cs-CZ" altLang="cs-CZ" dirty="0" err="1" smtClean="0"/>
              <a:t>motoneuronem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Čím přesnější pohyb chceme udělat, tím méně vláken může být 1 neuronem inervováno( jazyk, oko, prsty na ruce- jen několik vláken na 1 neuron/kvadriceps-tisíce)</a:t>
            </a:r>
          </a:p>
        </p:txBody>
      </p:sp>
    </p:spTree>
    <p:extLst>
      <p:ext uri="{BB962C8B-B14F-4D97-AF65-F5344CB8AC3E}">
        <p14:creationId xmlns:p14="http://schemas.microsoft.com/office/powerpoint/2010/main" val="27936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4B7575"/>
              </a:gs>
              <a:gs pos="50000">
                <a:srgbClr val="A1FDFD"/>
              </a:gs>
              <a:gs pos="100000">
                <a:srgbClr val="4B7575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Svalové komparátory(receptory)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  <a:solidFill>
            <a:srgbClr val="D9C5D8"/>
          </a:solidFill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2800" dirty="0" smtClean="0"/>
              <a:t>Každý sval má určitý tonus, který je vyvolán proudem impulsů z prodloužené míchy</a:t>
            </a:r>
          </a:p>
          <a:p>
            <a:pPr eaLnBrk="1" hangingPunct="1"/>
            <a:r>
              <a:rPr lang="cs-CZ" altLang="cs-CZ" sz="2800" dirty="0" smtClean="0"/>
              <a:t>Mícha potřebuje zpětnou informaci o natažení svalu</a:t>
            </a:r>
          </a:p>
          <a:p>
            <a:pPr eaLnBrk="1" hangingPunct="1"/>
            <a:r>
              <a:rPr lang="cs-CZ" altLang="cs-CZ" sz="2800" dirty="0" smtClean="0"/>
              <a:t>Tu dostává přes </a:t>
            </a:r>
            <a:r>
              <a:rPr lang="cs-CZ" altLang="cs-CZ" sz="2800" b="1" dirty="0" smtClean="0"/>
              <a:t>svalová vřeténka</a:t>
            </a:r>
            <a:r>
              <a:rPr lang="cs-CZ" altLang="cs-CZ" sz="2800" dirty="0" smtClean="0"/>
              <a:t> a </a:t>
            </a:r>
            <a:r>
              <a:rPr lang="cs-CZ" altLang="cs-CZ" sz="2800" b="1" dirty="0" smtClean="0"/>
              <a:t>šlachová tělíska, </a:t>
            </a:r>
            <a:r>
              <a:rPr lang="cs-CZ" altLang="cs-CZ" sz="2800" dirty="0" smtClean="0"/>
              <a:t>která jsou při protažení svalu drážděna</a:t>
            </a:r>
          </a:p>
          <a:p>
            <a:pPr eaLnBrk="1" hangingPunct="1"/>
            <a:r>
              <a:rPr lang="cs-CZ" altLang="cs-CZ" sz="2800" dirty="0" smtClean="0"/>
              <a:t>Je- </a:t>
            </a:r>
            <a:r>
              <a:rPr lang="cs-CZ" altLang="cs-CZ" sz="2800" dirty="0" err="1" smtClean="0"/>
              <a:t>li</a:t>
            </a:r>
            <a:r>
              <a:rPr lang="cs-CZ" altLang="cs-CZ" sz="2800" dirty="0" smtClean="0"/>
              <a:t> sval příliš natažen, komparátor vyšle signál do míchy, ta vyvolá kontrakci a sval je tak chráněn proti přetržení nebo natažení</a:t>
            </a:r>
          </a:p>
        </p:txBody>
      </p:sp>
    </p:spTree>
    <p:extLst>
      <p:ext uri="{BB962C8B-B14F-4D97-AF65-F5344CB8AC3E}">
        <p14:creationId xmlns:p14="http://schemas.microsoft.com/office/powerpoint/2010/main" val="32112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2171700"/>
            <a:ext cx="8334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37822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Jaro</Template>
  <TotalTime>33</TotalTime>
  <Words>288</Words>
  <Application>Microsoft Office PowerPoint</Application>
  <PresentationFormat>Předvádění na obrazovce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Spring</vt:lpstr>
      <vt:lpstr>Fyziologie svalového stahu</vt:lpstr>
      <vt:lpstr>Mikroskopická stavba svalu</vt:lpstr>
      <vt:lpstr>Jak probíhá kontrakce</vt:lpstr>
      <vt:lpstr>Druhy kontrakcí</vt:lpstr>
      <vt:lpstr>Motorická jednotka</vt:lpstr>
      <vt:lpstr>Svalové komparátory(receptory)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svalového stahu</dc:title>
  <dc:creator>Šlechta Marek</dc:creator>
  <cp:lastModifiedBy>jjonak@sapss-plzen.cz</cp:lastModifiedBy>
  <cp:revision>6</cp:revision>
  <dcterms:created xsi:type="dcterms:W3CDTF">2013-12-13T08:31:22Z</dcterms:created>
  <dcterms:modified xsi:type="dcterms:W3CDTF">2017-01-25T08:40:11Z</dcterms:modified>
</cp:coreProperties>
</file>