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25DCF0-4436-4ADF-89A6-C79DCFC6CA05}" type="datetimeFigureOut">
              <a:rPr lang="cs-CZ" smtClean="0"/>
              <a:t>30.12.2013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6D97F-52DF-4C58-9FC2-479A1E1D5CC4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28369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Trávicí soustava-žaludek, střeva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696744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0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Žaludek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00600"/>
          </a:xfrm>
        </p:spPr>
        <p:txBody>
          <a:bodyPr>
            <a:normAutofit lnSpcReduction="10000"/>
          </a:bodyPr>
          <a:lstStyle/>
          <a:p>
            <a:r>
              <a:rPr lang="cs-CZ" sz="1600" dirty="0" smtClean="0"/>
              <a:t>Pružný svalový orgán ve tvaru písmene J umístěný v horní části břišní dutiny. Objem 1-2 l, může se několikanásobně zvětšit.</a:t>
            </a:r>
          </a:p>
          <a:p>
            <a:r>
              <a:rPr lang="cs-CZ" sz="1600" b="1" dirty="0" smtClean="0"/>
              <a:t>Plní 2 funkce:</a:t>
            </a:r>
          </a:p>
          <a:p>
            <a:pPr marL="0" indent="0">
              <a:buNone/>
            </a:pPr>
            <a:r>
              <a:rPr lang="cs-CZ" sz="1600" b="1" dirty="0" smtClean="0"/>
              <a:t>1/ Mechanická</a:t>
            </a:r>
            <a:r>
              <a:rPr lang="cs-CZ" sz="1600" dirty="0" smtClean="0"/>
              <a:t>-svými stahy neustále promíchává tráveninu (chymus), aby se dostala do kontaktu s chemickými látkami</a:t>
            </a:r>
          </a:p>
          <a:p>
            <a:pPr marL="0" indent="0">
              <a:buNone/>
            </a:pPr>
            <a:r>
              <a:rPr lang="cs-CZ" sz="1600" b="1" dirty="0" smtClean="0"/>
              <a:t>2/ Chemická</a:t>
            </a:r>
            <a:r>
              <a:rPr lang="cs-CZ" sz="1600" dirty="0" smtClean="0"/>
              <a:t>-  v žaludku na tráveninu působí  </a:t>
            </a:r>
            <a:r>
              <a:rPr lang="cs-CZ" sz="1600" dirty="0" err="1" smtClean="0"/>
              <a:t>HCl</a:t>
            </a:r>
            <a:r>
              <a:rPr lang="cs-CZ" sz="1600" dirty="0" smtClean="0"/>
              <a:t> a enzymy</a:t>
            </a:r>
          </a:p>
          <a:p>
            <a:pPr>
              <a:buFontTx/>
              <a:buChar char="-"/>
            </a:pPr>
            <a:r>
              <a:rPr lang="cs-CZ" sz="1600" b="1" dirty="0" smtClean="0"/>
              <a:t>Kyselina chlorovodíková  </a:t>
            </a:r>
            <a:r>
              <a:rPr lang="cs-CZ" sz="1600" dirty="0" smtClean="0"/>
              <a:t>zabíjí bakterie v potravě, leptá pevné části potravin (zbytky kostí…) a aktivuje pepsin. Žaludeční stěna je proti kyselému pH chráněna hlenem (mucin), při porušení ochranného krytu může dojít k naleptání žaludeční stěny- </a:t>
            </a:r>
            <a:r>
              <a:rPr lang="cs-CZ" sz="1600" u="sng" dirty="0" smtClean="0"/>
              <a:t>žaludeční vřed</a:t>
            </a:r>
            <a:r>
              <a:rPr lang="cs-CZ" sz="1600" dirty="0" smtClean="0"/>
              <a:t>.</a:t>
            </a:r>
          </a:p>
          <a:p>
            <a:pPr>
              <a:buFontTx/>
              <a:buChar char="-"/>
            </a:pPr>
            <a:r>
              <a:rPr lang="cs-CZ" sz="1600" b="1" dirty="0" smtClean="0"/>
              <a:t>Pepsin</a:t>
            </a:r>
            <a:r>
              <a:rPr lang="cs-CZ" sz="1600" dirty="0" smtClean="0"/>
              <a:t>- enzym </a:t>
            </a:r>
            <a:r>
              <a:rPr lang="cs-CZ" sz="1600" dirty="0" err="1" smtClean="0"/>
              <a:t>vyzlučovaný</a:t>
            </a:r>
            <a:r>
              <a:rPr lang="cs-CZ" sz="1600" dirty="0" smtClean="0"/>
              <a:t> buňkami žaludeční stěny, který spouští trávení bílkovin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04456" cy="496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74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2664" cy="826416"/>
          </a:xfrm>
        </p:spPr>
        <p:txBody>
          <a:bodyPr/>
          <a:lstStyle/>
          <a:p>
            <a:r>
              <a:rPr lang="cs-CZ" sz="4800" dirty="0" smtClean="0"/>
              <a:t>Tenké střevo- dvanácterník</a:t>
            </a:r>
            <a:endParaRPr lang="cs-CZ" sz="4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196752"/>
            <a:ext cx="4174232" cy="5400600"/>
          </a:xfrm>
        </p:spPr>
        <p:txBody>
          <a:bodyPr/>
          <a:lstStyle/>
          <a:p>
            <a:r>
              <a:rPr lang="cs-CZ" dirty="0" smtClean="0"/>
              <a:t>Po cca 4 hodinách opouští potrava žaludek a pomocí svěrače v jeho dolní části (vrátník) je po malých dávkách vytlačena do tenkého střeva. To </a:t>
            </a:r>
            <a:r>
              <a:rPr lang="cs-CZ" b="1" dirty="0" smtClean="0"/>
              <a:t>se skládá ze 3 částí: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Dvanácterník </a:t>
            </a:r>
            <a:r>
              <a:rPr lang="cs-CZ" dirty="0" smtClean="0"/>
              <a:t>(duodenum)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Lačník </a:t>
            </a:r>
            <a:r>
              <a:rPr lang="cs-CZ" dirty="0" smtClean="0"/>
              <a:t>( jejunum)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Kyčelník</a:t>
            </a:r>
            <a:r>
              <a:rPr lang="cs-CZ" dirty="0" smtClean="0"/>
              <a:t>( ileum)</a:t>
            </a:r>
          </a:p>
          <a:p>
            <a:r>
              <a:rPr lang="cs-CZ" sz="1600" b="1" u="sng" dirty="0" smtClean="0"/>
              <a:t>Dvanácterník 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Délka cca 25 cm, Ø 4cm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Podkovovitý tvar</a:t>
            </a:r>
          </a:p>
          <a:p>
            <a:r>
              <a:rPr lang="cs-CZ" u="sng" dirty="0" smtClean="0"/>
              <a:t>Ústí sem: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Vývod z jater</a:t>
            </a:r>
            <a:r>
              <a:rPr lang="cs-CZ" dirty="0" smtClean="0"/>
              <a:t>, kterým do dvanácterníku odkapává ze žlučníku </a:t>
            </a:r>
            <a:r>
              <a:rPr lang="cs-CZ" b="1" dirty="0" smtClean="0"/>
              <a:t>žluč</a:t>
            </a:r>
            <a:r>
              <a:rPr lang="cs-CZ" dirty="0" smtClean="0"/>
              <a:t>- ta slouží k emulgaci tuků (velké kapky tuků jsou rozbity na malé kapičky, které jsou lépe zpracovatelné pro enzym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Vývod ze slinivky</a:t>
            </a:r>
            <a:r>
              <a:rPr lang="cs-CZ" dirty="0" smtClean="0"/>
              <a:t>, který přivádí enzymy pro trávení- amylázu- trávení cukrů</a:t>
            </a:r>
          </a:p>
          <a:p>
            <a:pPr marL="285750" indent="-285750"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           - lipázu- pro trávení tuků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          - trypsin- pro trávení bílkovin   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Slinivkové šťávy neutralizují kyselé pH tráveniny, která sem přichází ze žaludku.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10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588224" y="980728"/>
            <a:ext cx="392832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7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2664" cy="792088"/>
          </a:xfrm>
        </p:spPr>
        <p:txBody>
          <a:bodyPr/>
          <a:lstStyle/>
          <a:p>
            <a:r>
              <a:rPr lang="cs-CZ" sz="4800" b="1" dirty="0" smtClean="0"/>
              <a:t>Tenké střevo- lačník, kyčelník</a:t>
            </a:r>
            <a:endParaRPr lang="cs-CZ" sz="4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23528" y="3999348"/>
            <a:ext cx="8352928" cy="2742020"/>
          </a:xfrm>
        </p:spPr>
        <p:txBody>
          <a:bodyPr>
            <a:normAutofit lnSpcReduction="10000"/>
          </a:bodyPr>
          <a:lstStyle/>
          <a:p>
            <a:r>
              <a:rPr lang="cs-CZ" sz="1800" b="1" u="sng" dirty="0" smtClean="0"/>
              <a:t>Lačník (jejunum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 3,5 m tenkého střeva okolo pupku, Ø 3 cm . Jeho povrch je vystlán výčnělky- klky, které zvětšují aktivní plochu tenkého střeva na 300 m². Probíhá zde finální dotrávení potravy a její vstřebání přes klky  (až 1,5 mm) do krevních a mízních kapilár.</a:t>
            </a:r>
          </a:p>
          <a:p>
            <a:r>
              <a:rPr lang="cs-CZ" sz="1800" b="1" dirty="0" smtClean="0"/>
              <a:t>Kyčelník (ileum)</a:t>
            </a:r>
          </a:p>
          <a:p>
            <a:r>
              <a:rPr lang="cs-CZ" sz="1800" dirty="0" smtClean="0"/>
              <a:t>2,5 m střeva u pravé kyčle, </a:t>
            </a:r>
            <a:r>
              <a:rPr lang="cs-CZ" sz="1800" dirty="0"/>
              <a:t>Ø </a:t>
            </a:r>
            <a:r>
              <a:rPr lang="cs-CZ" sz="1800" dirty="0" smtClean="0"/>
              <a:t>2,5 cm. Zde dochází k finálnímu vstřebání živin+ vitamínu B12+ solí žlučových kyselin </a:t>
            </a:r>
          </a:p>
          <a:p>
            <a:r>
              <a:rPr lang="cs-CZ" sz="1800" dirty="0" smtClean="0"/>
              <a:t>Potrava je tenkým střevem posunována pomocí peristaltických pohybů hladkého svalstva ve střevní stěně.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05" b="7941"/>
          <a:stretch/>
        </p:blipFill>
        <p:spPr bwMode="auto">
          <a:xfrm>
            <a:off x="5642521" y="998730"/>
            <a:ext cx="3348372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220072" y="908720"/>
            <a:ext cx="1980220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7200292" y="908720"/>
            <a:ext cx="252028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3715"/>
            <a:ext cx="4896544" cy="305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 flipH="1" flipV="1">
            <a:off x="4211960" y="1628800"/>
            <a:ext cx="3672408" cy="2736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1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0656" cy="792088"/>
          </a:xfrm>
        </p:spPr>
        <p:txBody>
          <a:bodyPr/>
          <a:lstStyle/>
          <a:p>
            <a:r>
              <a:rPr lang="cs-CZ" sz="5400" b="1" dirty="0" smtClean="0"/>
              <a:t>Tlusté střevo, konečník, řiť</a:t>
            </a:r>
            <a:endParaRPr lang="cs-CZ" sz="54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4464496" cy="5544616"/>
          </a:xfrm>
        </p:spPr>
        <p:txBody>
          <a:bodyPr>
            <a:normAutofit lnSpcReduction="10000"/>
          </a:bodyPr>
          <a:lstStyle/>
          <a:p>
            <a:r>
              <a:rPr lang="cs-CZ" sz="1600" b="1" dirty="0" smtClean="0"/>
              <a:t>Tlusté střevo má délku cca 1,5 m, Ø 5-7  cm.</a:t>
            </a:r>
          </a:p>
          <a:p>
            <a:r>
              <a:rPr lang="cs-CZ" sz="1600" dirty="0" smtClean="0"/>
              <a:t>Skládá se ze </a:t>
            </a:r>
            <a:r>
              <a:rPr lang="cs-CZ" sz="1600" b="1" dirty="0" smtClean="0"/>
              <a:t>vzestupného, příčného a sestupného tračníku.</a:t>
            </a:r>
          </a:p>
          <a:p>
            <a:r>
              <a:rPr lang="cs-CZ" sz="1600" dirty="0" smtClean="0"/>
              <a:t>Úsek mezi ústím tenkého střeva a začátkem střeva tenkého se nazývá </a:t>
            </a:r>
            <a:r>
              <a:rPr lang="cs-CZ" sz="1600" b="1" dirty="0" smtClean="0"/>
              <a:t>slepé střevo- </a:t>
            </a:r>
            <a:r>
              <a:rPr lang="cs-CZ" sz="1600" dirty="0" smtClean="0"/>
              <a:t>zde je velké množství- na jeho konci </a:t>
            </a:r>
            <a:r>
              <a:rPr lang="cs-CZ" sz="1600" b="1" dirty="0" smtClean="0"/>
              <a:t>červovitý výběžek (apendix).</a:t>
            </a:r>
          </a:p>
          <a:p>
            <a:r>
              <a:rPr lang="cs-CZ" sz="1600" dirty="0" smtClean="0"/>
              <a:t>Tlusté střevo </a:t>
            </a:r>
            <a:r>
              <a:rPr lang="cs-CZ" sz="1600" b="1" dirty="0" smtClean="0"/>
              <a:t>neobsahuje klky</a:t>
            </a:r>
            <a:r>
              <a:rPr lang="cs-CZ" sz="1600" dirty="0" smtClean="0"/>
              <a:t>, jeho </a:t>
            </a:r>
            <a:r>
              <a:rPr lang="cs-CZ" sz="1600" i="1" dirty="0" smtClean="0"/>
              <a:t>povrch je vystlán kapsami</a:t>
            </a:r>
            <a:r>
              <a:rPr lang="cs-CZ" sz="1600" dirty="0" smtClean="0"/>
              <a:t> s buňkami vylučujícími hlen.</a:t>
            </a:r>
          </a:p>
          <a:p>
            <a:r>
              <a:rPr lang="cs-CZ" sz="1600" b="1" u="sng" dirty="0" smtClean="0"/>
              <a:t>Úkolem tlustého střeva je:</a:t>
            </a:r>
          </a:p>
          <a:p>
            <a:pPr marL="285750" indent="-285750">
              <a:buFontTx/>
              <a:buChar char="-"/>
            </a:pPr>
            <a:r>
              <a:rPr lang="cs-CZ" sz="1600" u="sng" dirty="0" smtClean="0"/>
              <a:t>Vstřebání zbylých vitamínů , minerálů, solí</a:t>
            </a:r>
          </a:p>
          <a:p>
            <a:pPr marL="285750" indent="-285750">
              <a:buFontTx/>
              <a:buChar char="-"/>
            </a:pPr>
            <a:r>
              <a:rPr lang="cs-CZ" sz="1600" u="sng" dirty="0" smtClean="0"/>
              <a:t>Resorpce (vstřebání vody)+ zahuštění stolice- </a:t>
            </a:r>
            <a:r>
              <a:rPr lang="cs-CZ" sz="1600" dirty="0" smtClean="0"/>
              <a:t>při poruše resorpce vody- průjmová onemocnění.</a:t>
            </a:r>
          </a:p>
          <a:p>
            <a:pPr marL="285750" indent="-285750">
              <a:buFontTx/>
              <a:buChar char="-"/>
            </a:pPr>
            <a:r>
              <a:rPr lang="cs-CZ" sz="1600" u="sng" dirty="0" smtClean="0"/>
              <a:t>Příprava zbytků stravy na vyloučení pomocí  symbiotických bakterií- tzv. střevní mikroflóra.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Vzniklá stolice se hromadí v </a:t>
            </a:r>
            <a:r>
              <a:rPr lang="cs-CZ" sz="1600" b="1" dirty="0" smtClean="0"/>
              <a:t>konečníku.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Zde je svěrač z hladké svaloviny.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/>
              <a:t>Řitní otvor </a:t>
            </a:r>
            <a:r>
              <a:rPr lang="cs-CZ" sz="1600" dirty="0" smtClean="0"/>
              <a:t>je vybaven svěračem z příčně pruhované svaloviny, kterým ovládáme vyměšování.</a:t>
            </a:r>
          </a:p>
          <a:p>
            <a:pPr marL="285750" indent="-285750">
              <a:buFontTx/>
              <a:buChar char="-"/>
            </a:pPr>
            <a:endParaRPr lang="cs-CZ" sz="1600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355976" cy="45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0744" cy="5533224"/>
          </a:xfrm>
        </p:spPr>
        <p:txBody>
          <a:bodyPr>
            <a:normAutofit/>
          </a:bodyPr>
          <a:lstStyle/>
          <a:p>
            <a:r>
              <a:rPr lang="cs-CZ" sz="2400" b="1" dirty="0"/>
              <a:t>Jak dlouho trávíme jídlo?</a:t>
            </a:r>
            <a:br>
              <a:rPr lang="cs-CZ" sz="2400" b="1" dirty="0"/>
            </a:br>
            <a:r>
              <a:rPr lang="cs-CZ" sz="2400" dirty="0"/>
              <a:t>Obvykle jídlo úplně strávíme během </a:t>
            </a:r>
            <a:r>
              <a:rPr lang="cs-CZ" sz="2400" b="1" dirty="0"/>
              <a:t>24 </a:t>
            </a:r>
            <a:r>
              <a:rPr lang="cs-CZ" sz="2400" b="1" dirty="0" err="1"/>
              <a:t>hodin.V</a:t>
            </a:r>
            <a:r>
              <a:rPr lang="cs-CZ" sz="2400" b="1" dirty="0"/>
              <a:t> žaludku </a:t>
            </a:r>
            <a:r>
              <a:rPr lang="cs-CZ" sz="2400" dirty="0"/>
              <a:t>zůstává potrava okolo </a:t>
            </a:r>
            <a:r>
              <a:rPr lang="cs-CZ" sz="2400" b="1" dirty="0"/>
              <a:t>4 </a:t>
            </a:r>
            <a:r>
              <a:rPr lang="cs-CZ" sz="2400" b="1" dirty="0" err="1"/>
              <a:t>hodin.</a:t>
            </a:r>
            <a:r>
              <a:rPr lang="cs-CZ" sz="2400" dirty="0" err="1"/>
              <a:t>V</a:t>
            </a:r>
            <a:r>
              <a:rPr lang="cs-CZ" sz="2400" dirty="0"/>
              <a:t> </a:t>
            </a:r>
            <a:r>
              <a:rPr lang="cs-CZ" sz="2400" b="1" dirty="0"/>
              <a:t>tenkém střevu </a:t>
            </a:r>
            <a:r>
              <a:rPr lang="cs-CZ" sz="2400" dirty="0"/>
              <a:t>více než </a:t>
            </a:r>
            <a:r>
              <a:rPr lang="cs-CZ" sz="2400" b="1" dirty="0"/>
              <a:t>6 hodin</a:t>
            </a:r>
            <a:r>
              <a:rPr lang="cs-CZ" sz="2400" dirty="0" smtClean="0"/>
              <a:t>, </a:t>
            </a:r>
            <a:r>
              <a:rPr lang="cs-CZ" sz="2400" b="1" dirty="0" smtClean="0"/>
              <a:t>6-7 </a:t>
            </a:r>
            <a:r>
              <a:rPr lang="cs-CZ" sz="2400" b="1" dirty="0"/>
              <a:t>hodin </a:t>
            </a:r>
            <a:r>
              <a:rPr lang="cs-CZ" sz="2400" dirty="0"/>
              <a:t>ve </a:t>
            </a:r>
            <a:r>
              <a:rPr lang="cs-CZ" sz="2400" b="1" dirty="0"/>
              <a:t>střevu tlustém </a:t>
            </a:r>
            <a:r>
              <a:rPr lang="cs-CZ" sz="2400" dirty="0"/>
              <a:t>a </a:t>
            </a:r>
            <a:r>
              <a:rPr lang="cs-CZ" sz="2400" b="1" dirty="0"/>
              <a:t>v konečníku</a:t>
            </a:r>
            <a:r>
              <a:rPr lang="cs-CZ" sz="2400" dirty="0" smtClean="0"/>
              <a:t>, dříve </a:t>
            </a:r>
            <a:r>
              <a:rPr lang="cs-CZ" sz="2400" dirty="0"/>
              <a:t>než je zbytek potravy vyloučen jako stolice (pevný odpad) , uplyne </a:t>
            </a:r>
            <a:r>
              <a:rPr lang="cs-CZ" sz="2400" b="1" dirty="0"/>
              <a:t>6-7 hodin</a:t>
            </a:r>
            <a:r>
              <a:rPr lang="cs-CZ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6901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89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173288"/>
            <a:ext cx="83407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01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487</Words>
  <Application>Microsoft Office PowerPoint</Application>
  <PresentationFormat>Předvádění na obrazovce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Tok</vt:lpstr>
      <vt:lpstr>Trávicí soustava-žaludek, střeva</vt:lpstr>
      <vt:lpstr>Žaludek</vt:lpstr>
      <vt:lpstr>Tenké střevo- dvanácterník</vt:lpstr>
      <vt:lpstr>Tenké střevo- lačník, kyčelník</vt:lpstr>
      <vt:lpstr>Tlusté střevo, konečník, řiť</vt:lpstr>
      <vt:lpstr>Jak dlouho trávíme jídlo? Obvykle jídlo úplně strávíme během 24 hodin.V žaludku zůstává potrava okolo 4 hodin.V tenkém střevu více než 6 hodin, 6-7 hodin ve střevu tlustém a v konečníku, dříve než je zbytek potravy vyloučen jako stolice (pevný odpad) , uplyne 6-7 hodin.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Trávicí soustava-žaludek, střeva</dc:title>
  <dc:creator>Šlechta Marek</dc:creator>
  <cp:lastModifiedBy>Šlechta Marek</cp:lastModifiedBy>
  <cp:revision>12</cp:revision>
  <dcterms:created xsi:type="dcterms:W3CDTF">2013-12-29T13:24:18Z</dcterms:created>
  <dcterms:modified xsi:type="dcterms:W3CDTF">2013-12-30T15:47:42Z</dcterms:modified>
</cp:coreProperties>
</file>