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3E75-2120-484B-AF2D-99A7C4E180FD}" type="datetimeFigureOut">
              <a:rPr lang="cs-CZ" smtClean="0"/>
              <a:t>11. 4. 2018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D152-8170-4E6C-9D31-D911F847C24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3E75-2120-484B-AF2D-99A7C4E180FD}" type="datetimeFigureOut">
              <a:rPr lang="cs-CZ" smtClean="0"/>
              <a:t>11. 4. 2018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D152-8170-4E6C-9D31-D911F847C24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3E75-2120-484B-AF2D-99A7C4E180FD}" type="datetimeFigureOut">
              <a:rPr lang="cs-CZ" smtClean="0"/>
              <a:t>11. 4. 2018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D152-8170-4E6C-9D31-D911F847C249}" type="slidenum">
              <a:rPr lang="cs-CZ" smtClean="0"/>
              <a:t>‹#›</a:t>
            </a:fld>
            <a:endParaRPr lang="cs-CZ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3E75-2120-484B-AF2D-99A7C4E180FD}" type="datetimeFigureOut">
              <a:rPr lang="cs-CZ" smtClean="0"/>
              <a:t>11. 4. 2018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D152-8170-4E6C-9D31-D911F847C249}" type="slidenum">
              <a:rPr lang="cs-CZ" smtClean="0"/>
              <a:t>‹#›</a:t>
            </a:fld>
            <a:endParaRPr lang="cs-C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3E75-2120-484B-AF2D-99A7C4E180FD}" type="datetimeFigureOut">
              <a:rPr lang="cs-CZ" smtClean="0"/>
              <a:t>11. 4. 2018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D152-8170-4E6C-9D31-D911F847C24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3E75-2120-484B-AF2D-99A7C4E180FD}" type="datetimeFigureOut">
              <a:rPr lang="cs-CZ" smtClean="0"/>
              <a:t>11. 4. 2018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D152-8170-4E6C-9D31-D911F847C249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3E75-2120-484B-AF2D-99A7C4E180FD}" type="datetimeFigureOut">
              <a:rPr lang="cs-CZ" smtClean="0"/>
              <a:t>11. 4. 2018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D152-8170-4E6C-9D31-D911F847C24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3E75-2120-484B-AF2D-99A7C4E180FD}" type="datetimeFigureOut">
              <a:rPr lang="cs-CZ" smtClean="0"/>
              <a:t>11. 4. 2018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D152-8170-4E6C-9D31-D911F847C24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3E75-2120-484B-AF2D-99A7C4E180FD}" type="datetimeFigureOut">
              <a:rPr lang="cs-CZ" smtClean="0"/>
              <a:t>11. 4. 2018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D152-8170-4E6C-9D31-D911F847C24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3E75-2120-484B-AF2D-99A7C4E180FD}" type="datetimeFigureOut">
              <a:rPr lang="cs-CZ" smtClean="0"/>
              <a:t>11. 4. 2018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D152-8170-4E6C-9D31-D911F847C249}" type="slidenum">
              <a:rPr lang="cs-CZ" smtClean="0"/>
              <a:t>‹#›</a:t>
            </a:fld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3E75-2120-484B-AF2D-99A7C4E180FD}" type="datetimeFigureOut">
              <a:rPr lang="cs-CZ" smtClean="0"/>
              <a:t>11. 4. 2018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D152-8170-4E6C-9D31-D911F847C249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CEF3E75-2120-484B-AF2D-99A7C4E180FD}" type="datetimeFigureOut">
              <a:rPr lang="cs-CZ" smtClean="0"/>
              <a:t>11. 4. 2018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F96D152-8170-4E6C-9D31-D911F847C249}" type="slidenum">
              <a:rPr lang="cs-CZ" smtClean="0"/>
              <a:t>‹#›</a:t>
            </a:fld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720080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chemeClr val="tx1"/>
                </a:solidFill>
              </a:rPr>
              <a:t>Homeostáza </a:t>
            </a:r>
            <a:r>
              <a:rPr lang="cs-CZ" b="1" smtClean="0">
                <a:solidFill>
                  <a:schemeClr val="tx1"/>
                </a:solidFill>
              </a:rPr>
              <a:t>a termoregulace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67544" y="1196752"/>
            <a:ext cx="8136904" cy="511256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cs-CZ" b="1" dirty="0" smtClean="0">
                <a:solidFill>
                  <a:schemeClr val="tx1"/>
                </a:solidFill>
              </a:rPr>
              <a:t>Člověk je </a:t>
            </a:r>
            <a:r>
              <a:rPr lang="cs-CZ" b="1" dirty="0" err="1" smtClean="0">
                <a:solidFill>
                  <a:schemeClr val="tx1"/>
                </a:solidFill>
              </a:rPr>
              <a:t>homoiotermní</a:t>
            </a:r>
            <a:r>
              <a:rPr lang="cs-CZ" b="1" dirty="0" smtClean="0">
                <a:solidFill>
                  <a:schemeClr val="tx1"/>
                </a:solidFill>
              </a:rPr>
              <a:t> (teplokrevný) organismus</a:t>
            </a:r>
            <a:r>
              <a:rPr lang="cs-CZ" dirty="0" smtClean="0">
                <a:solidFill>
                  <a:schemeClr val="tx1"/>
                </a:solidFill>
              </a:rPr>
              <a:t>-  </a:t>
            </a:r>
            <a:r>
              <a:rPr lang="cs-CZ" b="1" dirty="0" smtClean="0">
                <a:solidFill>
                  <a:schemeClr val="tx1"/>
                </a:solidFill>
              </a:rPr>
              <a:t>stálá teplota je jednou z podmínek homeostázy</a:t>
            </a:r>
            <a:r>
              <a:rPr lang="cs-CZ" dirty="0" smtClean="0">
                <a:solidFill>
                  <a:schemeClr val="tx1"/>
                </a:solidFill>
              </a:rPr>
              <a:t>- stálého vnitřního prostředí organismu.</a:t>
            </a:r>
          </a:p>
          <a:p>
            <a:pPr algn="l"/>
            <a:r>
              <a:rPr lang="cs-CZ" b="1" dirty="0" smtClean="0">
                <a:solidFill>
                  <a:schemeClr val="tx1"/>
                </a:solidFill>
              </a:rPr>
              <a:t>Dalšími složkami homeostázy jsou: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cs-CZ" dirty="0" smtClean="0">
                <a:solidFill>
                  <a:schemeClr val="tx1"/>
                </a:solidFill>
              </a:rPr>
              <a:t>pH tělních tekutin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cs-CZ" dirty="0" smtClean="0">
                <a:solidFill>
                  <a:schemeClr val="tx1"/>
                </a:solidFill>
              </a:rPr>
              <a:t>Koncentrace minerálů a organických látek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cs-CZ" dirty="0" smtClean="0">
                <a:solidFill>
                  <a:schemeClr val="tx1"/>
                </a:solidFill>
              </a:rPr>
              <a:t>Obsah plynů v krvi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cs-CZ" dirty="0" smtClean="0">
                <a:solidFill>
                  <a:schemeClr val="tx1"/>
                </a:solidFill>
              </a:rPr>
              <a:t>Osmotický tlak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cs-CZ" dirty="0" smtClean="0">
                <a:solidFill>
                  <a:schemeClr val="tx1"/>
                </a:solidFill>
              </a:rPr>
              <a:t>Tlak krve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cs-CZ" dirty="0" smtClean="0">
                <a:solidFill>
                  <a:schemeClr val="tx1"/>
                </a:solidFill>
              </a:rPr>
              <a:t>Objem mimobuněčné tekutiny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cs-CZ" dirty="0" smtClean="0">
                <a:solidFill>
                  <a:schemeClr val="tx1"/>
                </a:solidFill>
              </a:rPr>
              <a:t>Glykemie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cs-CZ" dirty="0" smtClean="0">
                <a:solidFill>
                  <a:schemeClr val="tx1"/>
                </a:solidFill>
              </a:rPr>
              <a:t>Koncentrace iontů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cs-CZ" dirty="0" smtClean="0">
                <a:solidFill>
                  <a:schemeClr val="tx1"/>
                </a:solidFill>
              </a:rPr>
              <a:t>Koncentrace hormonů, enzymů…</a:t>
            </a:r>
          </a:p>
          <a:p>
            <a:pPr algn="l"/>
            <a:r>
              <a:rPr lang="cs-CZ" dirty="0" smtClean="0">
                <a:solidFill>
                  <a:schemeClr val="tx1"/>
                </a:solidFill>
              </a:rPr>
              <a:t>Stálé vnitřní prostředí organismu je udržováno pomocí </a:t>
            </a:r>
            <a:r>
              <a:rPr lang="cs-CZ" b="1" dirty="0" smtClean="0">
                <a:solidFill>
                  <a:schemeClr val="tx1"/>
                </a:solidFill>
              </a:rPr>
              <a:t>zpětnovazebných mechanismů</a:t>
            </a:r>
            <a:r>
              <a:rPr lang="cs-CZ" dirty="0" smtClean="0">
                <a:solidFill>
                  <a:schemeClr val="tx1"/>
                </a:solidFill>
              </a:rPr>
              <a:t>. Ty umožňují </a:t>
            </a:r>
            <a:r>
              <a:rPr lang="cs-CZ" b="1" dirty="0" smtClean="0">
                <a:solidFill>
                  <a:schemeClr val="tx1"/>
                </a:solidFill>
              </a:rPr>
              <a:t>reagovat na změny vnějšího prostředí</a:t>
            </a:r>
            <a:r>
              <a:rPr lang="cs-CZ" dirty="0" smtClean="0">
                <a:solidFill>
                  <a:schemeClr val="tx1"/>
                </a:solidFill>
              </a:rPr>
              <a:t>, kterým se pak </a:t>
            </a:r>
            <a:r>
              <a:rPr lang="cs-CZ" b="1" dirty="0" smtClean="0">
                <a:solidFill>
                  <a:schemeClr val="tx1"/>
                </a:solidFill>
              </a:rPr>
              <a:t>vnitřní prostředí těla přizpůsobí</a:t>
            </a:r>
            <a:r>
              <a:rPr lang="cs-CZ" dirty="0" smtClean="0">
                <a:solidFill>
                  <a:schemeClr val="tx1"/>
                </a:solidFill>
              </a:rPr>
              <a:t>- typickým příkladem je </a:t>
            </a:r>
            <a:r>
              <a:rPr lang="cs-CZ" b="1" dirty="0" smtClean="0">
                <a:solidFill>
                  <a:schemeClr val="tx1"/>
                </a:solidFill>
              </a:rPr>
              <a:t>termoregulace v závislosti na druhu vykonávané činnosti a teplotě vnějšího prostředí.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913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12776"/>
            <a:ext cx="8424935" cy="4713387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1800" b="1" dirty="0" smtClean="0">
                <a:solidFill>
                  <a:schemeClr val="tx1"/>
                </a:solidFill>
              </a:rPr>
              <a:t>Největšími producenty tepla </a:t>
            </a:r>
            <a:r>
              <a:rPr lang="cs-CZ" sz="1800" dirty="0" smtClean="0">
                <a:solidFill>
                  <a:schemeClr val="tx1"/>
                </a:solidFill>
              </a:rPr>
              <a:t>(a nejteplejšími orgány) jsou </a:t>
            </a:r>
            <a:r>
              <a:rPr lang="cs-CZ" sz="1800" b="1" dirty="0" smtClean="0">
                <a:solidFill>
                  <a:schemeClr val="tx1"/>
                </a:solidFill>
              </a:rPr>
              <a:t>játra, ledviny, srdce a kosterní svalstvo</a:t>
            </a:r>
            <a:r>
              <a:rPr lang="cs-CZ" sz="1800" dirty="0" smtClean="0">
                <a:solidFill>
                  <a:schemeClr val="tx1"/>
                </a:solidFill>
              </a:rPr>
              <a:t>- jimi vyprodukovaná tepelná energie umožňuje správné fungování většiny tělesných pochodů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b="1" dirty="0" smtClean="0">
                <a:solidFill>
                  <a:schemeClr val="tx1"/>
                </a:solidFill>
              </a:rPr>
              <a:t>Nejchladnějším tělesným orgánem je kůže</a:t>
            </a:r>
            <a:r>
              <a:rPr lang="cs-CZ" sz="1800" dirty="0" smtClean="0">
                <a:solidFill>
                  <a:schemeClr val="tx1"/>
                </a:solidFill>
              </a:rPr>
              <a:t>- je trvale ochlazována stykem s chladnějším vnějším prostředím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b="1" dirty="0" smtClean="0">
                <a:solidFill>
                  <a:schemeClr val="tx1"/>
                </a:solidFill>
              </a:rPr>
              <a:t>Teplo je po těle rozváděno krví</a:t>
            </a:r>
          </a:p>
          <a:p>
            <a:pPr marL="0" indent="0">
              <a:buNone/>
            </a:pPr>
            <a:r>
              <a:rPr lang="cs-CZ" sz="1800" b="1" dirty="0" smtClean="0">
                <a:solidFill>
                  <a:schemeClr val="tx1"/>
                </a:solidFill>
              </a:rPr>
              <a:t>Výměna tepla mezi organismem a vnějším prostředím probíhá pomocí:</a:t>
            </a:r>
          </a:p>
          <a:p>
            <a:pPr marL="0" indent="0">
              <a:buNone/>
            </a:pPr>
            <a:r>
              <a:rPr lang="cs-CZ" sz="1800" b="1" u="sng" dirty="0" smtClean="0">
                <a:solidFill>
                  <a:schemeClr val="tx1"/>
                </a:solidFill>
              </a:rPr>
              <a:t>1/ sálání (radiace)- </a:t>
            </a:r>
            <a:r>
              <a:rPr lang="cs-CZ" sz="1800" dirty="0" smtClean="0">
                <a:solidFill>
                  <a:schemeClr val="tx1"/>
                </a:solidFill>
              </a:rPr>
              <a:t>teplo je vyzařováno do okolí ve formě infračervených paprsků</a:t>
            </a:r>
          </a:p>
          <a:p>
            <a:pPr marL="0" indent="0">
              <a:buNone/>
            </a:pPr>
            <a:r>
              <a:rPr lang="cs-CZ" sz="1800" b="1" u="sng" dirty="0" smtClean="0">
                <a:solidFill>
                  <a:schemeClr val="tx1"/>
                </a:solidFill>
              </a:rPr>
              <a:t>2/ vedení (kondukce)- </a:t>
            </a:r>
            <a:r>
              <a:rPr lang="cs-CZ" sz="1800" dirty="0" smtClean="0">
                <a:solidFill>
                  <a:schemeClr val="tx1"/>
                </a:solidFill>
              </a:rPr>
              <a:t>teplo je předáváno nebo získáváno z předmětů jichž se tělo dotýká a mají rozdílnou teplotu- viz koupání…</a:t>
            </a:r>
          </a:p>
          <a:p>
            <a:pPr marL="0" indent="0">
              <a:buNone/>
            </a:pPr>
            <a:r>
              <a:rPr lang="cs-CZ" sz="1800" b="1" dirty="0" smtClean="0">
                <a:solidFill>
                  <a:schemeClr val="tx1"/>
                </a:solidFill>
              </a:rPr>
              <a:t>3/ proudění (konvekce)- </a:t>
            </a:r>
            <a:r>
              <a:rPr lang="cs-CZ" sz="1800" dirty="0" smtClean="0">
                <a:solidFill>
                  <a:schemeClr val="tx1"/>
                </a:solidFill>
              </a:rPr>
              <a:t>např. krev proudící v cévách odevzdává své teplo okolním tkáním</a:t>
            </a:r>
          </a:p>
          <a:p>
            <a:pPr marL="0" indent="0">
              <a:buNone/>
            </a:pPr>
            <a:r>
              <a:rPr lang="cs-CZ" sz="1800" b="1" u="sng" dirty="0" smtClean="0">
                <a:solidFill>
                  <a:schemeClr val="tx1"/>
                </a:solidFill>
              </a:rPr>
              <a:t>4/ pocením (odpařováním)- </a:t>
            </a:r>
            <a:r>
              <a:rPr lang="cs-CZ" sz="1800" dirty="0" smtClean="0">
                <a:solidFill>
                  <a:schemeClr val="tx1"/>
                </a:solidFill>
              </a:rPr>
              <a:t>odpařování vody (potu) z povrchu těla snižuje jeho teplotu vůči okolnímu teplejšímu prostředí- </a:t>
            </a:r>
            <a:r>
              <a:rPr lang="cs-CZ" sz="1800" u="sng" dirty="0" smtClean="0">
                <a:solidFill>
                  <a:schemeClr val="tx1"/>
                </a:solidFill>
              </a:rPr>
              <a:t>více viz. krycí soustava- potní žlázy</a:t>
            </a:r>
          </a:p>
          <a:p>
            <a:pPr marL="0" indent="0">
              <a:buNone/>
            </a:pPr>
            <a:endParaRPr lang="cs-CZ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14408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chemeClr val="tx1"/>
                </a:solidFill>
              </a:rPr>
              <a:t>Termoregulace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074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988840"/>
            <a:ext cx="8280919" cy="4608512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000" b="1" dirty="0" smtClean="0">
                <a:solidFill>
                  <a:schemeClr val="tx1"/>
                </a:solidFill>
              </a:rPr>
              <a:t>Pokud je porušena teplotní homeostáza organismu</a:t>
            </a:r>
            <a:r>
              <a:rPr lang="cs-CZ" sz="2000" dirty="0" smtClean="0">
                <a:solidFill>
                  <a:schemeClr val="tx1"/>
                </a:solidFill>
              </a:rPr>
              <a:t> (35,8ºC na povrchu a 37,8ºC v tělesném jádře)- </a:t>
            </a:r>
            <a:r>
              <a:rPr lang="cs-CZ" sz="2000" b="1" dirty="0" smtClean="0">
                <a:solidFill>
                  <a:schemeClr val="tx1"/>
                </a:solidFill>
              </a:rPr>
              <a:t>aktivují se termoregulační procesy</a:t>
            </a:r>
            <a:r>
              <a:rPr lang="cs-CZ" sz="2000" dirty="0" smtClean="0">
                <a:solidFill>
                  <a:schemeClr val="tx1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b="1" dirty="0" smtClean="0">
                <a:solidFill>
                  <a:schemeClr val="tx1"/>
                </a:solidFill>
              </a:rPr>
              <a:t>Centrum řízení tělesné teploty se nachází v </a:t>
            </a:r>
            <a:r>
              <a:rPr lang="cs-CZ" sz="2000" b="1" dirty="0" err="1" smtClean="0">
                <a:solidFill>
                  <a:schemeClr val="tx1"/>
                </a:solidFill>
              </a:rPr>
              <a:t>hypothalamu</a:t>
            </a:r>
            <a:endParaRPr lang="cs-CZ" sz="2000" b="1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 smtClean="0">
                <a:solidFill>
                  <a:schemeClr val="tx1"/>
                </a:solidFill>
              </a:rPr>
              <a:t>Zde se nacházejí buňky citlivé na teplo- termoreceptory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 smtClean="0">
                <a:solidFill>
                  <a:schemeClr val="tx1"/>
                </a:solidFill>
              </a:rPr>
              <a:t>Další termoreceptory jsou v míše, u velkých žil, v břišní </a:t>
            </a:r>
          </a:p>
          <a:p>
            <a:pPr marL="0" indent="0">
              <a:buNone/>
            </a:pPr>
            <a:r>
              <a:rPr lang="cs-CZ" sz="2000" dirty="0">
                <a:solidFill>
                  <a:schemeClr val="tx1"/>
                </a:solidFill>
              </a:rPr>
              <a:t> </a:t>
            </a:r>
            <a:r>
              <a:rPr lang="cs-CZ" sz="2000" dirty="0" smtClean="0">
                <a:solidFill>
                  <a:schemeClr val="tx1"/>
                </a:solidFill>
              </a:rPr>
              <a:t>    dutině, v kůži.</a:t>
            </a:r>
          </a:p>
          <a:p>
            <a:pPr marL="0" indent="0">
              <a:buNone/>
            </a:pPr>
            <a:endParaRPr lang="cs-CZ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s-CZ" sz="2000" b="1" dirty="0" smtClean="0">
                <a:solidFill>
                  <a:schemeClr val="tx1"/>
                </a:solidFill>
              </a:rPr>
              <a:t>Mechanismy snížení tělesné teploty: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>
                <a:solidFill>
                  <a:schemeClr val="tx1"/>
                </a:solidFill>
              </a:rPr>
              <a:t>Dojde k </a:t>
            </a:r>
            <a:r>
              <a:rPr lang="cs-CZ" sz="2000" b="1" dirty="0" smtClean="0">
                <a:solidFill>
                  <a:schemeClr val="tx1"/>
                </a:solidFill>
              </a:rPr>
              <a:t>roztažení </a:t>
            </a:r>
            <a:r>
              <a:rPr lang="cs-CZ" sz="2000" dirty="0" smtClean="0">
                <a:solidFill>
                  <a:schemeClr val="tx1"/>
                </a:solidFill>
              </a:rPr>
              <a:t>(vazodilataci) </a:t>
            </a:r>
            <a:r>
              <a:rPr lang="cs-CZ" sz="2000" b="1" dirty="0" smtClean="0">
                <a:solidFill>
                  <a:schemeClr val="tx1"/>
                </a:solidFill>
              </a:rPr>
              <a:t>cév v kůži</a:t>
            </a:r>
            <a:r>
              <a:rPr lang="cs-CZ" sz="2000" dirty="0" smtClean="0">
                <a:solidFill>
                  <a:schemeClr val="tx1"/>
                </a:solidFill>
              </a:rPr>
              <a:t>- tím dochází</a:t>
            </a:r>
          </a:p>
          <a:p>
            <a:pPr marL="0" indent="0">
              <a:buNone/>
            </a:pPr>
            <a:r>
              <a:rPr lang="cs-CZ" sz="2000" dirty="0">
                <a:solidFill>
                  <a:schemeClr val="tx1"/>
                </a:solidFill>
              </a:rPr>
              <a:t> </a:t>
            </a:r>
            <a:r>
              <a:rPr lang="cs-CZ" sz="2000" dirty="0" smtClean="0">
                <a:solidFill>
                  <a:schemeClr val="tx1"/>
                </a:solidFill>
              </a:rPr>
              <a:t>    ke </a:t>
            </a:r>
            <a:r>
              <a:rPr lang="cs-CZ" sz="2000" b="1" dirty="0" smtClean="0">
                <a:solidFill>
                  <a:schemeClr val="tx1"/>
                </a:solidFill>
              </a:rPr>
              <a:t>zvýšenému přenosu tepla do kůže </a:t>
            </a:r>
            <a:r>
              <a:rPr lang="cs-CZ" sz="2000" dirty="0" smtClean="0">
                <a:solidFill>
                  <a:schemeClr val="tx1"/>
                </a:solidFill>
              </a:rPr>
              <a:t>a jeho </a:t>
            </a:r>
            <a:r>
              <a:rPr lang="cs-CZ" sz="2000" b="1" dirty="0" smtClean="0">
                <a:solidFill>
                  <a:schemeClr val="tx1"/>
                </a:solidFill>
              </a:rPr>
              <a:t>vyzáření</a:t>
            </a:r>
            <a:endParaRPr lang="cs-CZ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s-CZ" sz="2000" b="1" dirty="0">
                <a:solidFill>
                  <a:schemeClr val="tx1"/>
                </a:solidFill>
              </a:rPr>
              <a:t> </a:t>
            </a:r>
            <a:r>
              <a:rPr lang="cs-CZ" sz="2000" b="1" dirty="0" smtClean="0">
                <a:solidFill>
                  <a:schemeClr val="tx1"/>
                </a:solidFill>
              </a:rPr>
              <a:t>    do okolního prostředí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b="1" dirty="0" smtClean="0">
                <a:solidFill>
                  <a:schemeClr val="tx1"/>
                </a:solidFill>
              </a:rPr>
              <a:t>Organismus sníží svou metabolickou aktivitu</a:t>
            </a:r>
            <a:r>
              <a:rPr lang="cs-CZ" sz="2000" dirty="0" smtClean="0">
                <a:solidFill>
                  <a:schemeClr val="tx1"/>
                </a:solidFill>
              </a:rPr>
              <a:t>- sníží se poptávka po živinách</a:t>
            </a:r>
            <a:endParaRPr lang="cs-CZ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sz="1900" dirty="0" smtClean="0"/>
          </a:p>
          <a:p>
            <a:pPr marL="0" indent="0">
              <a:buNone/>
            </a:pPr>
            <a:endParaRPr lang="cs-CZ" sz="19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714408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chemeClr val="tx1"/>
                </a:solidFill>
              </a:rPr>
              <a:t>Termoregulace</a:t>
            </a:r>
            <a:endParaRPr lang="cs-CZ" b="1" dirty="0">
              <a:solidFill>
                <a:schemeClr val="tx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784" r="12459"/>
          <a:stretch/>
        </p:blipFill>
        <p:spPr bwMode="auto">
          <a:xfrm>
            <a:off x="7020272" y="2924944"/>
            <a:ext cx="1965278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7699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700808"/>
            <a:ext cx="8280919" cy="4536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b="1" dirty="0" smtClean="0">
                <a:solidFill>
                  <a:schemeClr val="tx1"/>
                </a:solidFill>
              </a:rPr>
              <a:t>Mechanismy zvýšení tělesné teploty</a:t>
            </a:r>
            <a:r>
              <a:rPr lang="cs-CZ" sz="2000" dirty="0" smtClean="0">
                <a:solidFill>
                  <a:schemeClr val="tx1"/>
                </a:solidFill>
              </a:rPr>
              <a:t>:</a:t>
            </a:r>
          </a:p>
          <a:p>
            <a:r>
              <a:rPr lang="cs-CZ" sz="2000" b="1" dirty="0" smtClean="0">
                <a:solidFill>
                  <a:schemeClr val="tx1"/>
                </a:solidFill>
              </a:rPr>
              <a:t>Zúžení</a:t>
            </a:r>
            <a:r>
              <a:rPr lang="cs-CZ" sz="2000" dirty="0" smtClean="0">
                <a:solidFill>
                  <a:schemeClr val="tx1"/>
                </a:solidFill>
              </a:rPr>
              <a:t> (vazokonstrikce) </a:t>
            </a:r>
            <a:r>
              <a:rPr lang="cs-CZ" sz="2000" b="1" dirty="0" smtClean="0">
                <a:solidFill>
                  <a:schemeClr val="tx1"/>
                </a:solidFill>
              </a:rPr>
              <a:t>cév</a:t>
            </a:r>
            <a:r>
              <a:rPr lang="cs-CZ" sz="2000" dirty="0" smtClean="0">
                <a:solidFill>
                  <a:schemeClr val="tx1"/>
                </a:solidFill>
              </a:rPr>
              <a:t>- cévy vedoucí krev do podkoží jsou zaškrceny a dochází ke snížení tepelných ztrát kůží</a:t>
            </a:r>
          </a:p>
          <a:p>
            <a:r>
              <a:rPr lang="cs-CZ" sz="2000" b="1" dirty="0" smtClean="0">
                <a:solidFill>
                  <a:schemeClr val="tx1"/>
                </a:solidFill>
              </a:rPr>
              <a:t>Husí kůže- </a:t>
            </a:r>
            <a:r>
              <a:rPr lang="cs-CZ" sz="2000" dirty="0" smtClean="0">
                <a:solidFill>
                  <a:schemeClr val="tx1"/>
                </a:solidFill>
              </a:rPr>
              <a:t>vzpřímením chlupů umožňuje  lépe udržet vrstvu teplého vzduchu nad kůží</a:t>
            </a:r>
          </a:p>
          <a:p>
            <a:r>
              <a:rPr lang="cs-CZ" sz="2000" b="1" dirty="0" smtClean="0">
                <a:solidFill>
                  <a:schemeClr val="tx1"/>
                </a:solidFill>
              </a:rPr>
              <a:t>Svalový třes- </a:t>
            </a:r>
            <a:r>
              <a:rPr lang="cs-CZ" sz="2000" dirty="0" smtClean="0">
                <a:solidFill>
                  <a:schemeClr val="tx1"/>
                </a:solidFill>
              </a:rPr>
              <a:t>jsou to mimovolní pohyby kosterního svalstva, pomocí kterých je vyráběno teplo- např. drkotání zubů (svalový třes rychle vyčerpává energetické zásoby ve svalech- svalový glykogen)</a:t>
            </a:r>
          </a:p>
          <a:p>
            <a:r>
              <a:rPr lang="cs-CZ" sz="2000" b="1" dirty="0" smtClean="0">
                <a:solidFill>
                  <a:schemeClr val="tx1"/>
                </a:solidFill>
              </a:rPr>
              <a:t>Hormonální regulace- </a:t>
            </a:r>
            <a:r>
              <a:rPr lang="cs-CZ" sz="2000" dirty="0" smtClean="0">
                <a:solidFill>
                  <a:schemeClr val="tx1"/>
                </a:solidFill>
              </a:rPr>
              <a:t>zvýšená produkce některých hormonů (adrenalin, tyroxin) zvyšují energetický metabolismus a tím dochází ke zvýšené produkci tepla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86416"/>
          </a:xfrm>
        </p:spPr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Termoregulace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3005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99592" y="1772816"/>
            <a:ext cx="7408333" cy="4320480"/>
          </a:xfrm>
        </p:spPr>
        <p:txBody>
          <a:bodyPr/>
          <a:lstStyle/>
          <a:p>
            <a:pPr marL="0" indent="0">
              <a:buNone/>
            </a:pPr>
            <a:r>
              <a:rPr lang="cs-CZ" sz="1800" b="1" dirty="0">
                <a:solidFill>
                  <a:prstClr val="black"/>
                </a:solidFill>
              </a:rPr>
              <a:t>Optimální teplota vnějšího prostředí:</a:t>
            </a:r>
            <a:br>
              <a:rPr lang="cs-CZ" sz="1800" b="1" dirty="0">
                <a:solidFill>
                  <a:prstClr val="black"/>
                </a:solidFill>
              </a:rPr>
            </a:br>
            <a:r>
              <a:rPr lang="cs-CZ" sz="1800" dirty="0">
                <a:solidFill>
                  <a:prstClr val="black"/>
                </a:solidFill>
              </a:rPr>
              <a:t>- v klidu- 28º / při lehké práci- 20ºC / při těžké práci- </a:t>
            </a:r>
            <a:r>
              <a:rPr lang="cs-CZ" sz="1800" dirty="0" smtClean="0">
                <a:solidFill>
                  <a:prstClr val="black"/>
                </a:solidFill>
              </a:rPr>
              <a:t>15ºC</a:t>
            </a:r>
          </a:p>
          <a:p>
            <a:pPr marL="0" indent="0">
              <a:buNone/>
            </a:pPr>
            <a:r>
              <a:rPr lang="cs-CZ" sz="1800" dirty="0">
                <a:solidFill>
                  <a:prstClr val="black"/>
                </a:solidFill>
              </a:rPr>
              <a:t/>
            </a:r>
            <a:br>
              <a:rPr lang="cs-CZ" sz="1800" dirty="0">
                <a:solidFill>
                  <a:prstClr val="black"/>
                </a:solidFill>
              </a:rPr>
            </a:br>
            <a:r>
              <a:rPr lang="cs-CZ" sz="1800" b="1" u="sng" dirty="0">
                <a:solidFill>
                  <a:prstClr val="black"/>
                </a:solidFill>
              </a:rPr>
              <a:t>Při vysoké teplotě</a:t>
            </a:r>
            <a:r>
              <a:rPr lang="cs-CZ" sz="1800" u="sng" dirty="0">
                <a:solidFill>
                  <a:prstClr val="black"/>
                </a:solidFill>
              </a:rPr>
              <a:t> </a:t>
            </a:r>
            <a:r>
              <a:rPr lang="cs-CZ" sz="1800" dirty="0">
                <a:solidFill>
                  <a:prstClr val="black"/>
                </a:solidFill>
              </a:rPr>
              <a:t>tělo reaguje pocením- odpařování potu ochlazuje pokožku</a:t>
            </a:r>
            <a:br>
              <a:rPr lang="cs-CZ" sz="1800" dirty="0">
                <a:solidFill>
                  <a:prstClr val="black"/>
                </a:solidFill>
              </a:rPr>
            </a:br>
            <a:r>
              <a:rPr lang="cs-CZ" sz="1800" b="1" dirty="0">
                <a:solidFill>
                  <a:prstClr val="black"/>
                </a:solidFill>
              </a:rPr>
              <a:t>Pozor na dehydrataci !!! </a:t>
            </a:r>
            <a:br>
              <a:rPr lang="cs-CZ" sz="1800" b="1" dirty="0">
                <a:solidFill>
                  <a:prstClr val="black"/>
                </a:solidFill>
              </a:rPr>
            </a:br>
            <a:r>
              <a:rPr lang="cs-CZ" sz="1800" b="1" dirty="0">
                <a:solidFill>
                  <a:prstClr val="black"/>
                </a:solidFill>
              </a:rPr>
              <a:t>Při ztrátách tekutin – 2% tělesné hmotnosti= pocit žízně / 4%- zvýšená dráždivost/ </a:t>
            </a:r>
            <a:r>
              <a:rPr lang="cs-CZ" sz="1800" b="1" dirty="0" smtClean="0">
                <a:solidFill>
                  <a:prstClr val="black"/>
                </a:solidFill>
              </a:rPr>
              <a:t>6</a:t>
            </a:r>
            <a:r>
              <a:rPr lang="cs-CZ" sz="1800" b="1" dirty="0">
                <a:solidFill>
                  <a:prstClr val="black"/>
                </a:solidFill>
              </a:rPr>
              <a:t>%- snížení TK, závratě, křeče</a:t>
            </a:r>
            <a:br>
              <a:rPr lang="cs-CZ" sz="1800" b="1" dirty="0">
                <a:solidFill>
                  <a:prstClr val="black"/>
                </a:solidFill>
              </a:rPr>
            </a:br>
            <a:r>
              <a:rPr lang="cs-CZ" sz="1800" dirty="0">
                <a:solidFill>
                  <a:prstClr val="black"/>
                </a:solidFill>
              </a:rPr>
              <a:t>Přehřátí vlivem slunce= úžeh</a:t>
            </a:r>
            <a:r>
              <a:rPr lang="cs-CZ" sz="1800" b="1" dirty="0">
                <a:solidFill>
                  <a:prstClr val="black"/>
                </a:solidFill>
              </a:rPr>
              <a:t>/</a:t>
            </a:r>
            <a:r>
              <a:rPr lang="cs-CZ" sz="1800" dirty="0">
                <a:solidFill>
                  <a:prstClr val="black"/>
                </a:solidFill>
              </a:rPr>
              <a:t> přehřátí vlivem vysoké teploty= </a:t>
            </a:r>
            <a:r>
              <a:rPr lang="cs-CZ" sz="1800" dirty="0" smtClean="0">
                <a:solidFill>
                  <a:prstClr val="black"/>
                </a:solidFill>
              </a:rPr>
              <a:t>úpal</a:t>
            </a:r>
          </a:p>
          <a:p>
            <a:pPr marL="0" indent="0">
              <a:buNone/>
            </a:pPr>
            <a:r>
              <a:rPr lang="cs-CZ" sz="1800" dirty="0">
                <a:solidFill>
                  <a:prstClr val="black"/>
                </a:solidFill>
              </a:rPr>
              <a:t/>
            </a:r>
            <a:br>
              <a:rPr lang="cs-CZ" sz="1800" dirty="0">
                <a:solidFill>
                  <a:prstClr val="black"/>
                </a:solidFill>
              </a:rPr>
            </a:br>
            <a:r>
              <a:rPr lang="cs-CZ" sz="1800" b="1" u="sng" dirty="0">
                <a:solidFill>
                  <a:prstClr val="black"/>
                </a:solidFill>
              </a:rPr>
              <a:t>Při nízké teplotě</a:t>
            </a:r>
            <a:r>
              <a:rPr lang="cs-CZ" sz="1800" u="sng" dirty="0">
                <a:solidFill>
                  <a:prstClr val="black"/>
                </a:solidFill>
              </a:rPr>
              <a:t> </a:t>
            </a:r>
            <a:r>
              <a:rPr lang="cs-CZ" sz="1800" dirty="0">
                <a:solidFill>
                  <a:prstClr val="black"/>
                </a:solidFill>
              </a:rPr>
              <a:t>tělo reaguje husí kůží (lépe drží teplý vzduch u těla), svalovým třesem (svalová práce produkuje teplo) a zúžením cév v podkoží.</a:t>
            </a:r>
            <a:br>
              <a:rPr lang="cs-CZ" sz="1800" dirty="0">
                <a:solidFill>
                  <a:prstClr val="black"/>
                </a:solidFill>
              </a:rPr>
            </a:br>
            <a:r>
              <a:rPr lang="cs-CZ" sz="1800" b="1" dirty="0">
                <a:solidFill>
                  <a:prstClr val="black"/>
                </a:solidFill>
              </a:rPr>
              <a:t>Při poklesu teploty tělesného jádra (mozek, </a:t>
            </a:r>
            <a:r>
              <a:rPr lang="cs-CZ" sz="1800" b="1" dirty="0" err="1">
                <a:solidFill>
                  <a:prstClr val="black"/>
                </a:solidFill>
              </a:rPr>
              <a:t>org</a:t>
            </a:r>
            <a:r>
              <a:rPr lang="cs-CZ" sz="1800" b="1" dirty="0">
                <a:solidFill>
                  <a:prstClr val="black"/>
                </a:solidFill>
              </a:rPr>
              <a:t>. břišní a hrudní dutiny) pod 34ºC= oslabené dýchání, pod 30ºC= bezvědomí, pod 28ºC- bezvědomí, pak smrt</a:t>
            </a:r>
            <a:endParaRPr lang="cs-CZ" b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86416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chemeClr val="tx1"/>
                </a:solidFill>
              </a:rPr>
              <a:t>Reakce organismu na teplo a chlad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362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5106896"/>
          </a:xfrm>
        </p:spPr>
        <p:txBody>
          <a:bodyPr/>
          <a:lstStyle/>
          <a:p>
            <a:endParaRPr lang="cs-CZ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12" y="2171700"/>
            <a:ext cx="8334375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97934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lnění">
  <a:themeElements>
    <a:clrScheme name="Vlnění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lnění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lnění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95</TotalTime>
  <Words>430</Words>
  <Application>Microsoft Office PowerPoint</Application>
  <PresentationFormat>Předvádění na obrazovce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Vlnění</vt:lpstr>
      <vt:lpstr>Homeostáza a termoregulace</vt:lpstr>
      <vt:lpstr>Termoregulace</vt:lpstr>
      <vt:lpstr>Termoregulace</vt:lpstr>
      <vt:lpstr>Termoregulace</vt:lpstr>
      <vt:lpstr>Reakce organismu na teplo a chlad</vt:lpstr>
      <vt:lpstr>Prezentace aplikace PowerPoint</vt:lpstr>
    </vt:vector>
  </TitlesOfParts>
  <Company>SaPSŠ Plzeň, s.r.o.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Termoregulace</dc:title>
  <dc:creator>Šlechta Marek</dc:creator>
  <cp:lastModifiedBy>jjonak@sapss-plzen.cz</cp:lastModifiedBy>
  <cp:revision>10</cp:revision>
  <dcterms:created xsi:type="dcterms:W3CDTF">2014-03-23T10:43:38Z</dcterms:created>
  <dcterms:modified xsi:type="dcterms:W3CDTF">2018-04-11T06:40:54Z</dcterms:modified>
</cp:coreProperties>
</file>