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3839F8-99A3-4F20-ACAE-EA0005F0625A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589E97-CC5F-464F-A6CE-413ED8DCE6B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4608512" cy="4968552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Nervová soustava patří mezi řídící soustavy lidského těla </a:t>
            </a:r>
            <a:r>
              <a:rPr lang="cs-CZ" sz="2000" dirty="0" smtClean="0">
                <a:solidFill>
                  <a:schemeClr val="tx1"/>
                </a:solidFill>
              </a:rPr>
              <a:t>(spolu s hormonální a imunitní regulací, kterým </a:t>
            </a:r>
            <a:r>
              <a:rPr lang="cs-CZ" sz="2000" b="1" dirty="0" smtClean="0">
                <a:solidFill>
                  <a:schemeClr val="tx1"/>
                </a:solidFill>
              </a:rPr>
              <a:t>je nadřízena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Ú</a:t>
            </a:r>
            <a:r>
              <a:rPr lang="cs-CZ" sz="2000" b="1" dirty="0" smtClean="0">
                <a:solidFill>
                  <a:schemeClr val="tx1"/>
                </a:solidFill>
              </a:rPr>
              <a:t>kolem nervové soustavy je</a:t>
            </a:r>
            <a:r>
              <a:rPr lang="cs-CZ" sz="2000" dirty="0" smtClean="0">
                <a:solidFill>
                  <a:schemeClr val="tx1"/>
                </a:solidFill>
              </a:rPr>
              <a:t>: příjem, zpracování, ukládání a vyhledávání informací</a:t>
            </a:r>
          </a:p>
          <a:p>
            <a:pPr marL="285750" indent="-285750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To vše je zajištěno díky </a:t>
            </a:r>
            <a:r>
              <a:rPr lang="cs-CZ" sz="2000" b="1" dirty="0" smtClean="0">
                <a:solidFill>
                  <a:schemeClr val="tx1"/>
                </a:solidFill>
              </a:rPr>
              <a:t>specifické schopnosti nervové soustavy, kterou je dráždivost </a:t>
            </a:r>
            <a:r>
              <a:rPr lang="cs-CZ" sz="2000" dirty="0" smtClean="0">
                <a:solidFill>
                  <a:schemeClr val="tx1"/>
                </a:solidFill>
              </a:rPr>
              <a:t>(schopnost reagovat na vnitřní nebo vnější podněty)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Skládá se z centrální nervové soustavy </a:t>
            </a:r>
            <a:r>
              <a:rPr lang="cs-CZ" sz="2000" dirty="0" smtClean="0">
                <a:solidFill>
                  <a:schemeClr val="tx1"/>
                </a:solidFill>
              </a:rPr>
              <a:t>(CNS), kterou tvoří </a:t>
            </a:r>
            <a:r>
              <a:rPr lang="cs-CZ" sz="2000" b="1" dirty="0" smtClean="0">
                <a:solidFill>
                  <a:schemeClr val="tx1"/>
                </a:solidFill>
              </a:rPr>
              <a:t>mozek a mícha </a:t>
            </a: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b="1" dirty="0" smtClean="0">
                <a:solidFill>
                  <a:schemeClr val="tx1"/>
                </a:solidFill>
              </a:rPr>
              <a:t>periferních nervů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b="1" dirty="0" smtClean="0">
                <a:solidFill>
                  <a:schemeClr val="tx1"/>
                </a:solidFill>
              </a:rPr>
              <a:t>hlavové nervy, míšní nervy, vegetativní a motorické nervy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92088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Nervová soustava- </a:t>
            </a:r>
            <a:r>
              <a:rPr lang="cs-CZ" sz="4000" b="1" dirty="0" smtClean="0">
                <a:solidFill>
                  <a:schemeClr val="tx1"/>
                </a:solidFill>
              </a:rPr>
              <a:t>úvod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361928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3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4392488" cy="504056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stavební a funkční jednotkou </a:t>
            </a:r>
            <a:r>
              <a:rPr lang="cs-CZ" dirty="0" smtClean="0">
                <a:solidFill>
                  <a:schemeClr val="tx1"/>
                </a:solidFill>
              </a:rPr>
              <a:t>nervové soustavy je </a:t>
            </a:r>
            <a:r>
              <a:rPr lang="cs-CZ" b="1" u="sng" dirty="0" smtClean="0">
                <a:solidFill>
                  <a:schemeClr val="tx1"/>
                </a:solidFill>
              </a:rPr>
              <a:t>nervová buňka- neuron.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Neuron se skládá z: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Těla </a:t>
            </a:r>
            <a:r>
              <a:rPr lang="cs-CZ" dirty="0" smtClean="0">
                <a:solidFill>
                  <a:schemeClr val="tx1"/>
                </a:solidFill>
              </a:rPr>
              <a:t>(buněčné jádro a cytoplazma)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Nervových vláken- rozlišujeme 2 typy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          a) dendrity- </a:t>
            </a:r>
            <a:r>
              <a:rPr lang="cs-CZ" dirty="0" smtClean="0">
                <a:solidFill>
                  <a:schemeClr val="tx1"/>
                </a:solidFill>
              </a:rPr>
              <a:t>krátké výběžky, které 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přivádějí informaci z jiných neuronů 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(dostředivá </a:t>
            </a:r>
            <a:r>
              <a:rPr lang="cs-CZ" dirty="0" err="1" smtClean="0">
                <a:solidFill>
                  <a:schemeClr val="tx1"/>
                </a:solidFill>
              </a:rPr>
              <a:t>vlákma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</a:t>
            </a:r>
            <a:r>
              <a:rPr lang="cs-CZ" b="1" dirty="0" smtClean="0">
                <a:solidFill>
                  <a:schemeClr val="tx1"/>
                </a:solidFill>
              </a:rPr>
              <a:t>b) axony- </a:t>
            </a:r>
            <a:r>
              <a:rPr lang="cs-CZ" dirty="0" smtClean="0">
                <a:solidFill>
                  <a:schemeClr val="tx1"/>
                </a:solidFill>
              </a:rPr>
              <a:t>dlouhý výběžek (vždy 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pouze 1 na 1 neuron)- vede 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odstředivou informaci z neuronu do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jiných neuronů nebo do svalu</a:t>
            </a:r>
          </a:p>
          <a:p>
            <a:pPr marL="285750" indent="-285750">
              <a:buFontTx/>
              <a:buChar char="-"/>
            </a:pPr>
            <a:endParaRPr lang="cs-CZ" b="1" dirty="0" smtClean="0">
              <a:solidFill>
                <a:schemeClr val="tx1"/>
              </a:solidFill>
            </a:endParaRPr>
          </a:p>
          <a:p>
            <a:endParaRPr lang="cs-CZ" b="1" u="sng" dirty="0" smtClean="0">
              <a:solidFill>
                <a:schemeClr val="tx1"/>
              </a:solidFill>
            </a:endParaRPr>
          </a:p>
          <a:p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864096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Nervová soustava- </a:t>
            </a:r>
            <a:r>
              <a:rPr lang="cs-CZ" sz="4000" b="1" dirty="0" smtClean="0">
                <a:solidFill>
                  <a:schemeClr val="tx1"/>
                </a:solidFill>
              </a:rPr>
              <a:t>stavba neuronu</a:t>
            </a: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43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87" y="4149080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923928" y="2852936"/>
            <a:ext cx="172819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3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340769"/>
            <a:ext cx="3943672" cy="5184575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Axony jsou obaleny izolačním obalem- tzv. </a:t>
            </a:r>
            <a:r>
              <a:rPr lang="cs-CZ" b="1" dirty="0" smtClean="0">
                <a:solidFill>
                  <a:schemeClr val="tx1"/>
                </a:solidFill>
              </a:rPr>
              <a:t>myelinovou pochvou</a:t>
            </a:r>
            <a:r>
              <a:rPr lang="cs-CZ" dirty="0" smtClean="0">
                <a:solidFill>
                  <a:schemeClr val="tx1"/>
                </a:solidFill>
              </a:rPr>
              <a:t>, která </a:t>
            </a:r>
            <a:r>
              <a:rPr lang="cs-CZ" b="1" dirty="0" smtClean="0">
                <a:solidFill>
                  <a:schemeClr val="tx1"/>
                </a:solidFill>
              </a:rPr>
              <a:t>brání tomu, aby nervový impuls přeskočil na sousední axon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Mezi jednotlivými pochvami je tzv. </a:t>
            </a:r>
            <a:r>
              <a:rPr lang="cs-CZ" b="1" dirty="0" smtClean="0">
                <a:solidFill>
                  <a:schemeClr val="tx1"/>
                </a:solidFill>
              </a:rPr>
              <a:t>Ranvierův zářez</a:t>
            </a:r>
            <a:r>
              <a:rPr lang="cs-CZ" dirty="0" smtClean="0">
                <a:solidFill>
                  <a:schemeClr val="tx1"/>
                </a:solidFill>
              </a:rPr>
              <a:t>, který </a:t>
            </a:r>
            <a:r>
              <a:rPr lang="cs-CZ" b="1" dirty="0" smtClean="0">
                <a:solidFill>
                  <a:schemeClr val="tx1"/>
                </a:solidFill>
              </a:rPr>
              <a:t>je důležitý pro vznik akčního potenciálu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pomocí něho je vzruch veden po axonu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Místo </a:t>
            </a:r>
            <a:r>
              <a:rPr lang="cs-CZ" b="1" dirty="0" smtClean="0">
                <a:solidFill>
                  <a:schemeClr val="tx1"/>
                </a:solidFill>
              </a:rPr>
              <a:t>propojení 2 vláken </a:t>
            </a:r>
            <a:r>
              <a:rPr lang="cs-CZ" dirty="0" smtClean="0">
                <a:solidFill>
                  <a:schemeClr val="tx1"/>
                </a:solidFill>
              </a:rPr>
              <a:t>(nebo vlákna a těla neuronu) </a:t>
            </a:r>
            <a:r>
              <a:rPr lang="cs-CZ" b="1" dirty="0" smtClean="0">
                <a:solidFill>
                  <a:schemeClr val="tx1"/>
                </a:solidFill>
              </a:rPr>
              <a:t>se nazývá nervová synapse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Neurony jsou extrémně citlivé na zásobení kyslíkem </a:t>
            </a:r>
            <a:r>
              <a:rPr lang="cs-CZ" dirty="0" smtClean="0">
                <a:solidFill>
                  <a:schemeClr val="tx1"/>
                </a:solidFill>
              </a:rPr>
              <a:t>(po 4-6 minutách bez kyslíku nenávratně odumírají)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Palivem pro neurony je glukóza- mozek spotřebuje 20%  veškeré glukózy v těle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64096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</a:rPr>
              <a:t>Nervová soustava- stavba neuronu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9"/>
            <a:ext cx="36004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21" t="57767" b="3559"/>
          <a:stretch/>
        </p:blipFill>
        <p:spPr bwMode="auto">
          <a:xfrm>
            <a:off x="5364088" y="4477762"/>
            <a:ext cx="2808312" cy="21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ravoúhlá spojnice 10"/>
          <p:cNvCxnSpPr/>
          <p:nvPr/>
        </p:nvCxnSpPr>
        <p:spPr>
          <a:xfrm>
            <a:off x="3059832" y="4365104"/>
            <a:ext cx="2664296" cy="1008112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7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20480" cy="547260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Neurony dělíme na: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somatosenzitivní</a:t>
            </a:r>
            <a:r>
              <a:rPr lang="cs-CZ" dirty="0" smtClean="0">
                <a:solidFill>
                  <a:schemeClr val="tx1"/>
                </a:solidFill>
              </a:rPr>
              <a:t>- vedou informaci z čidel (smysly, svalové receptory) do CNS (dostředivé)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somatomotorické</a:t>
            </a:r>
            <a:r>
              <a:rPr lang="cs-CZ" dirty="0" smtClean="0">
                <a:solidFill>
                  <a:schemeClr val="tx1"/>
                </a:solidFill>
              </a:rPr>
              <a:t>- vedou pokyn z CNS do svalů k vykonání pohybu (</a:t>
            </a:r>
            <a:r>
              <a:rPr lang="cs-CZ" dirty="0" err="1" smtClean="0">
                <a:solidFill>
                  <a:schemeClr val="tx1"/>
                </a:solidFill>
              </a:rPr>
              <a:t>odstřed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viscerosenzitivní</a:t>
            </a:r>
            <a:r>
              <a:rPr lang="cs-CZ" dirty="0" smtClean="0">
                <a:solidFill>
                  <a:schemeClr val="tx1"/>
                </a:solidFill>
              </a:rPr>
              <a:t>- vedou informace z čidel v orgánech do CNS (</a:t>
            </a:r>
            <a:r>
              <a:rPr lang="cs-CZ" dirty="0" err="1" smtClean="0">
                <a:solidFill>
                  <a:schemeClr val="tx1"/>
                </a:solidFill>
              </a:rPr>
              <a:t>dostřed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visceromotorické</a:t>
            </a:r>
            <a:r>
              <a:rPr lang="cs-CZ" dirty="0" smtClean="0">
                <a:solidFill>
                  <a:schemeClr val="tx1"/>
                </a:solidFill>
              </a:rPr>
              <a:t> – vedou pokyn z CNS do svaloviny v orgánech- např. pro </a:t>
            </a:r>
            <a:r>
              <a:rPr lang="cs-CZ" dirty="0" err="1" smtClean="0">
                <a:solidFill>
                  <a:schemeClr val="tx1"/>
                </a:solidFill>
              </a:rPr>
              <a:t>zůžení</a:t>
            </a:r>
            <a:r>
              <a:rPr lang="cs-CZ" dirty="0" smtClean="0">
                <a:solidFill>
                  <a:schemeClr val="tx1"/>
                </a:solidFill>
              </a:rPr>
              <a:t> cév, vyvolání střevní peristaltiky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Přenos vzruchu- je založen na vzniku tzv. akčního potenciálu. </a:t>
            </a:r>
            <a:r>
              <a:rPr lang="cs-CZ" dirty="0" smtClean="0">
                <a:solidFill>
                  <a:schemeClr val="tx1"/>
                </a:solidFill>
              </a:rPr>
              <a:t>Ten je vyvolán </a:t>
            </a:r>
            <a:r>
              <a:rPr lang="cs-CZ" b="1" dirty="0" err="1" smtClean="0">
                <a:solidFill>
                  <a:schemeClr val="tx1"/>
                </a:solidFill>
              </a:rPr>
              <a:t>přepolarizováním</a:t>
            </a:r>
            <a:r>
              <a:rPr lang="cs-CZ" b="1" dirty="0" smtClean="0">
                <a:solidFill>
                  <a:schemeClr val="tx1"/>
                </a:solidFill>
              </a:rPr>
              <a:t> sodných a draselných iontů</a:t>
            </a:r>
            <a:r>
              <a:rPr lang="cs-CZ" dirty="0" smtClean="0">
                <a:solidFill>
                  <a:schemeClr val="tx1"/>
                </a:solidFill>
              </a:rPr>
              <a:t> na povrchu a uvnitř nervového vlákna- </a:t>
            </a:r>
            <a:r>
              <a:rPr lang="cs-CZ" dirty="0" err="1" smtClean="0">
                <a:solidFill>
                  <a:schemeClr val="tx1"/>
                </a:solidFill>
              </a:rPr>
              <a:t>viz.obrázek</a:t>
            </a:r>
            <a:r>
              <a:rPr lang="cs-CZ" dirty="0" smtClean="0">
                <a:solidFill>
                  <a:schemeClr val="tx1"/>
                </a:solidFill>
              </a:rPr>
              <a:t> v místech tzv. Ranvierových zářezů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Rozdělení neuronů, přenos vzruchu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" b="3978"/>
          <a:stretch/>
        </p:blipFill>
        <p:spPr bwMode="auto">
          <a:xfrm>
            <a:off x="4427984" y="1052736"/>
            <a:ext cx="460851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24328" y="28529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Klidový potenciál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7164288" y="3499267"/>
            <a:ext cx="360040" cy="577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59633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Akční potenciál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6804248" y="4723403"/>
            <a:ext cx="1008112" cy="13698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3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754499" cy="511256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Náboj šířící se po nervovém vláknu je předán  sousednímu vláknu </a:t>
            </a:r>
            <a:r>
              <a:rPr lang="cs-CZ" dirty="0" smtClean="0">
                <a:solidFill>
                  <a:schemeClr val="tx1"/>
                </a:solidFill>
              </a:rPr>
              <a:t>nebo samotnému tělu neuronu (</a:t>
            </a:r>
            <a:r>
              <a:rPr lang="cs-CZ" dirty="0" err="1" smtClean="0">
                <a:solidFill>
                  <a:schemeClr val="tx1"/>
                </a:solidFill>
              </a:rPr>
              <a:t>viz.obrázek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b="1" dirty="0" smtClean="0">
                <a:solidFill>
                  <a:schemeClr val="tx1"/>
                </a:solidFill>
              </a:rPr>
              <a:t>pomocí  propojení- </a:t>
            </a:r>
            <a:r>
              <a:rPr lang="cs-CZ" b="1" dirty="0" err="1" smtClean="0">
                <a:solidFill>
                  <a:schemeClr val="tx1"/>
                </a:solidFill>
              </a:rPr>
              <a:t>tzv.synapse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Jak funguje synapse?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do prostoru mezi 2 nervovými vláky </a:t>
            </a:r>
            <a:r>
              <a:rPr lang="cs-CZ" dirty="0" smtClean="0">
                <a:solidFill>
                  <a:schemeClr val="tx1"/>
                </a:solidFill>
              </a:rPr>
              <a:t>(tzv. synaptická štěrbina) </a:t>
            </a:r>
            <a:r>
              <a:rPr lang="cs-CZ" b="1" dirty="0" smtClean="0">
                <a:solidFill>
                  <a:schemeClr val="tx1"/>
                </a:solidFill>
              </a:rPr>
              <a:t>se vylije speciální látka-</a:t>
            </a:r>
            <a:r>
              <a:rPr lang="cs-CZ" b="1" dirty="0" err="1" smtClean="0">
                <a:solidFill>
                  <a:schemeClr val="tx1"/>
                </a:solidFill>
              </a:rPr>
              <a:t>tzv.mediátor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(neboli neurotransmiter), </a:t>
            </a:r>
            <a:r>
              <a:rPr lang="cs-CZ" b="1" dirty="0" smtClean="0">
                <a:solidFill>
                  <a:schemeClr val="tx1"/>
                </a:solidFill>
              </a:rPr>
              <a:t>který propojí obě vlákna</a:t>
            </a:r>
            <a:r>
              <a:rPr lang="cs-CZ" dirty="0" smtClean="0">
                <a:solidFill>
                  <a:schemeClr val="tx1"/>
                </a:solidFill>
              </a:rPr>
              <a:t> a dojde k přenosu vzruchu. Nejčastějšími mediátory jsou acetylcholin (ten propojuje nervová vlákna se svaly) nebo noradrenalin.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Celkový počet synapsí v mozku se odhaduje 500 bilionů !!!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Synapse a jejich propojení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92467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19" y="1854806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1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744416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>
                <a:solidFill>
                  <a:schemeClr val="tx1"/>
                </a:solidFill>
              </a:rPr>
              <a:t>Použité zdroje: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Eduard Kočárek, Biologie člověka, </a:t>
            </a:r>
            <a:r>
              <a:rPr lang="cs-CZ" sz="1800" dirty="0" err="1">
                <a:solidFill>
                  <a:schemeClr val="tx1"/>
                </a:solidFill>
              </a:rPr>
              <a:t>Scientia</a:t>
            </a:r>
            <a:r>
              <a:rPr lang="cs-CZ" sz="1800" dirty="0">
                <a:solidFill>
                  <a:schemeClr val="tx1"/>
                </a:solidFill>
              </a:rPr>
              <a:t> 2010, ISBN 978- 80- 86960- 47- 0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search.creativecommons.org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2083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451</Words>
  <Application>Microsoft Office PowerPoint</Application>
  <PresentationFormat>Předvádění na obrazovce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Nervová soustava- úvod</vt:lpstr>
      <vt:lpstr>Nervová soustava- stavba neuronu</vt:lpstr>
      <vt:lpstr>Nervová soustava- stavba neuronu</vt:lpstr>
      <vt:lpstr>Rozdělení neuronů, přenos vzruchu</vt:lpstr>
      <vt:lpstr>Synapse a jejich propojení</vt:lpstr>
      <vt:lpstr>Použité zdroje: Eduard Kočárek, Biologie člověka, Scientia 2010, ISBN 978- 80- 86960- 47- 0 search.creativecommons.org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Nervová soustava- úvod</dc:title>
  <dc:creator>Šlechta Marek</dc:creator>
  <cp:lastModifiedBy>Šlechta Marek</cp:lastModifiedBy>
  <cp:revision>9</cp:revision>
  <dcterms:created xsi:type="dcterms:W3CDTF">2014-03-04T11:15:05Z</dcterms:created>
  <dcterms:modified xsi:type="dcterms:W3CDTF">2014-03-04T12:43:12Z</dcterms:modified>
</cp:coreProperties>
</file>