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E3839F8-99A3-4F20-ACAE-EA0005F0625A}" type="datetimeFigureOut">
              <a:rPr lang="cs-CZ" smtClean="0"/>
              <a:t>4.3.2014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C589E97-CC5F-464F-A6CE-413ED8DCE6BC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179512" y="1412776"/>
            <a:ext cx="4608512" cy="4968552"/>
          </a:xfrm>
        </p:spPr>
        <p:txBody>
          <a:bodyPr>
            <a:normAutofit lnSpcReduction="10000"/>
          </a:bodyPr>
          <a:lstStyle/>
          <a:p>
            <a:pPr marL="285750" indent="-285750">
              <a:buFontTx/>
              <a:buChar char="-"/>
            </a:pPr>
            <a:r>
              <a:rPr lang="cs-CZ" sz="2000" b="1" dirty="0" smtClean="0">
                <a:solidFill>
                  <a:schemeClr val="tx1"/>
                </a:solidFill>
              </a:rPr>
              <a:t>Nervová soustava patří mezi řídící soustavy lidského těla </a:t>
            </a:r>
            <a:r>
              <a:rPr lang="cs-CZ" sz="2000" dirty="0" smtClean="0">
                <a:solidFill>
                  <a:schemeClr val="tx1"/>
                </a:solidFill>
              </a:rPr>
              <a:t>(spolu s hormonální a imunitní regulací, kterým </a:t>
            </a:r>
            <a:r>
              <a:rPr lang="cs-CZ" sz="2000" b="1" dirty="0" smtClean="0">
                <a:solidFill>
                  <a:schemeClr val="tx1"/>
                </a:solidFill>
              </a:rPr>
              <a:t>je nadřízena</a:t>
            </a:r>
            <a:r>
              <a:rPr lang="cs-CZ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cs-CZ" sz="2000" b="1" dirty="0">
                <a:solidFill>
                  <a:schemeClr val="tx1"/>
                </a:solidFill>
              </a:rPr>
              <a:t>Ú</a:t>
            </a:r>
            <a:r>
              <a:rPr lang="cs-CZ" sz="2000" b="1" dirty="0" smtClean="0">
                <a:solidFill>
                  <a:schemeClr val="tx1"/>
                </a:solidFill>
              </a:rPr>
              <a:t>kolem nervové soustavy je</a:t>
            </a:r>
            <a:r>
              <a:rPr lang="cs-CZ" sz="2000" dirty="0" smtClean="0">
                <a:solidFill>
                  <a:schemeClr val="tx1"/>
                </a:solidFill>
              </a:rPr>
              <a:t>: příjem, zpracování, ukládání a vyhledávání informací</a:t>
            </a:r>
          </a:p>
          <a:p>
            <a:pPr marL="285750" indent="-285750">
              <a:buFontTx/>
              <a:buChar char="-"/>
            </a:pPr>
            <a:r>
              <a:rPr lang="cs-CZ" sz="2000" dirty="0" smtClean="0">
                <a:solidFill>
                  <a:schemeClr val="tx1"/>
                </a:solidFill>
              </a:rPr>
              <a:t>To vše je zajištěno díky </a:t>
            </a:r>
            <a:r>
              <a:rPr lang="cs-CZ" sz="2000" b="1" dirty="0" smtClean="0">
                <a:solidFill>
                  <a:schemeClr val="tx1"/>
                </a:solidFill>
              </a:rPr>
              <a:t>specifické schopnosti nervové soustavy, kterou je dráždivost </a:t>
            </a:r>
            <a:r>
              <a:rPr lang="cs-CZ" sz="2000" dirty="0" smtClean="0">
                <a:solidFill>
                  <a:schemeClr val="tx1"/>
                </a:solidFill>
              </a:rPr>
              <a:t>(schopnost reagovat na vnitřní nebo vnější podněty)</a:t>
            </a:r>
          </a:p>
          <a:p>
            <a:pPr marL="285750" indent="-285750">
              <a:buFontTx/>
              <a:buChar char="-"/>
            </a:pPr>
            <a:r>
              <a:rPr lang="cs-CZ" sz="2000" b="1" dirty="0" smtClean="0">
                <a:solidFill>
                  <a:schemeClr val="tx1"/>
                </a:solidFill>
              </a:rPr>
              <a:t>Skládá se z centrální nervové soustavy </a:t>
            </a:r>
            <a:r>
              <a:rPr lang="cs-CZ" sz="2000" dirty="0" smtClean="0">
                <a:solidFill>
                  <a:schemeClr val="tx1"/>
                </a:solidFill>
              </a:rPr>
              <a:t>(CNS), kterou tvoří </a:t>
            </a:r>
            <a:r>
              <a:rPr lang="cs-CZ" sz="2000" b="1" dirty="0" smtClean="0">
                <a:solidFill>
                  <a:schemeClr val="tx1"/>
                </a:solidFill>
              </a:rPr>
              <a:t>mozek a mícha </a:t>
            </a:r>
            <a:r>
              <a:rPr lang="cs-CZ" sz="2000" dirty="0" smtClean="0">
                <a:solidFill>
                  <a:schemeClr val="tx1"/>
                </a:solidFill>
              </a:rPr>
              <a:t>a </a:t>
            </a:r>
            <a:r>
              <a:rPr lang="cs-CZ" sz="2000" b="1" dirty="0" smtClean="0">
                <a:solidFill>
                  <a:schemeClr val="tx1"/>
                </a:solidFill>
              </a:rPr>
              <a:t>periferních nervů </a:t>
            </a:r>
            <a:r>
              <a:rPr lang="cs-CZ" sz="2000" dirty="0" smtClean="0">
                <a:solidFill>
                  <a:schemeClr val="tx1"/>
                </a:solidFill>
              </a:rPr>
              <a:t>(</a:t>
            </a:r>
            <a:r>
              <a:rPr lang="cs-CZ" sz="2000" b="1" dirty="0" smtClean="0">
                <a:solidFill>
                  <a:schemeClr val="tx1"/>
                </a:solidFill>
              </a:rPr>
              <a:t>hlavové nervy, míšní nervy, vegetativní a motorické nervy</a:t>
            </a:r>
            <a:r>
              <a:rPr lang="cs-CZ" sz="2000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08912" cy="792088"/>
          </a:xfrm>
        </p:spPr>
        <p:txBody>
          <a:bodyPr/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Nervová soustava- </a:t>
            </a:r>
            <a:r>
              <a:rPr lang="cs-CZ" sz="4000" b="1" dirty="0" smtClean="0">
                <a:solidFill>
                  <a:schemeClr val="tx1"/>
                </a:solidFill>
              </a:rPr>
              <a:t>úvod</a:t>
            </a:r>
            <a:endParaRPr lang="cs-CZ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12776"/>
            <a:ext cx="3361928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3939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179512" y="1412776"/>
            <a:ext cx="4392488" cy="5040560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Základní stavební a funkční jednotkou </a:t>
            </a:r>
            <a:r>
              <a:rPr lang="cs-CZ" dirty="0" smtClean="0">
                <a:solidFill>
                  <a:schemeClr val="tx1"/>
                </a:solidFill>
              </a:rPr>
              <a:t>nervové soustavy je </a:t>
            </a:r>
            <a:r>
              <a:rPr lang="cs-CZ" b="1" u="sng" dirty="0" smtClean="0">
                <a:solidFill>
                  <a:schemeClr val="tx1"/>
                </a:solidFill>
              </a:rPr>
              <a:t>nervová buňka- neuron.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Neuron se skládá z: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Těla </a:t>
            </a:r>
            <a:r>
              <a:rPr lang="cs-CZ" dirty="0" smtClean="0">
                <a:solidFill>
                  <a:schemeClr val="tx1"/>
                </a:solidFill>
              </a:rPr>
              <a:t>(buněčné jádro a cytoplazma)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Nervových vláken- rozlišujeme 2 typy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          a) dendrity- </a:t>
            </a:r>
            <a:r>
              <a:rPr lang="cs-CZ" dirty="0" smtClean="0">
                <a:solidFill>
                  <a:schemeClr val="tx1"/>
                </a:solidFill>
              </a:rPr>
              <a:t>krátké výběžky, které 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         přivádějí informaci z jiných neuronů 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         (dostředivá </a:t>
            </a:r>
            <a:r>
              <a:rPr lang="cs-CZ" dirty="0" err="1" smtClean="0">
                <a:solidFill>
                  <a:schemeClr val="tx1"/>
                </a:solidFill>
              </a:rPr>
              <a:t>vlákma</a:t>
            </a:r>
            <a:r>
              <a:rPr lang="cs-CZ" dirty="0" smtClean="0">
                <a:solidFill>
                  <a:schemeClr val="tx1"/>
                </a:solidFill>
              </a:rPr>
              <a:t>) 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     </a:t>
            </a:r>
            <a:r>
              <a:rPr lang="cs-CZ" b="1" dirty="0" smtClean="0">
                <a:solidFill>
                  <a:schemeClr val="tx1"/>
                </a:solidFill>
              </a:rPr>
              <a:t>b) axony- </a:t>
            </a:r>
            <a:r>
              <a:rPr lang="cs-CZ" dirty="0" smtClean="0">
                <a:solidFill>
                  <a:schemeClr val="tx1"/>
                </a:solidFill>
              </a:rPr>
              <a:t>dlouhý výběžek (vždy 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         pouze 1 na 1 neuron)- vede 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         odstředivou informaci z neuronu do</a:t>
            </a:r>
          </a:p>
          <a:p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              jiných neuronů nebo do svalu</a:t>
            </a:r>
          </a:p>
          <a:p>
            <a:pPr marL="285750" indent="-285750">
              <a:buFontTx/>
              <a:buChar char="-"/>
            </a:pPr>
            <a:endParaRPr lang="cs-CZ" b="1" dirty="0" smtClean="0">
              <a:solidFill>
                <a:schemeClr val="tx1"/>
              </a:solidFill>
            </a:endParaRPr>
          </a:p>
          <a:p>
            <a:endParaRPr lang="cs-CZ" b="1" u="sng" dirty="0" smtClean="0">
              <a:solidFill>
                <a:schemeClr val="tx1"/>
              </a:solidFill>
            </a:endParaRPr>
          </a:p>
          <a:p>
            <a:endParaRPr lang="cs-CZ" b="1" u="sng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08912" cy="864096"/>
          </a:xfrm>
        </p:spPr>
        <p:txBody>
          <a:bodyPr/>
          <a:lstStyle/>
          <a:p>
            <a:pPr algn="ctr"/>
            <a:r>
              <a:rPr lang="cs-CZ" sz="4000" b="1" dirty="0">
                <a:solidFill>
                  <a:schemeClr val="tx1"/>
                </a:solidFill>
              </a:rPr>
              <a:t>Nervová soustava- </a:t>
            </a:r>
            <a:r>
              <a:rPr lang="cs-CZ" sz="4000" b="1" dirty="0" smtClean="0">
                <a:solidFill>
                  <a:schemeClr val="tx1"/>
                </a:solidFill>
              </a:rPr>
              <a:t>stavba neuronu</a:t>
            </a:r>
            <a:endParaRPr lang="cs-CZ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432435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87" y="4149080"/>
            <a:ext cx="324036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3923928" y="2852936"/>
            <a:ext cx="1728192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63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23528" y="1340769"/>
            <a:ext cx="3943672" cy="5184575"/>
          </a:xfrm>
        </p:spPr>
        <p:txBody>
          <a:bodyPr>
            <a:normAutofit lnSpcReduction="10000"/>
          </a:bodyPr>
          <a:lstStyle/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Axony jsou obaleny izolačním obalem- tzv. </a:t>
            </a:r>
            <a:r>
              <a:rPr lang="cs-CZ" b="1" dirty="0" smtClean="0">
                <a:solidFill>
                  <a:schemeClr val="tx1"/>
                </a:solidFill>
              </a:rPr>
              <a:t>myelinovou pochvou</a:t>
            </a:r>
            <a:r>
              <a:rPr lang="cs-CZ" dirty="0" smtClean="0">
                <a:solidFill>
                  <a:schemeClr val="tx1"/>
                </a:solidFill>
              </a:rPr>
              <a:t>, která </a:t>
            </a:r>
            <a:r>
              <a:rPr lang="cs-CZ" b="1" dirty="0" smtClean="0">
                <a:solidFill>
                  <a:schemeClr val="tx1"/>
                </a:solidFill>
              </a:rPr>
              <a:t>brání tomu, aby nervový impuls přeskočil na sousední axon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Mezi jednotlivými pochvami je tzv. </a:t>
            </a:r>
            <a:r>
              <a:rPr lang="cs-CZ" b="1" dirty="0" smtClean="0">
                <a:solidFill>
                  <a:schemeClr val="tx1"/>
                </a:solidFill>
              </a:rPr>
              <a:t>Ranvierův zářez</a:t>
            </a:r>
            <a:r>
              <a:rPr lang="cs-CZ" dirty="0" smtClean="0">
                <a:solidFill>
                  <a:schemeClr val="tx1"/>
                </a:solidFill>
              </a:rPr>
              <a:t>, který </a:t>
            </a:r>
            <a:r>
              <a:rPr lang="cs-CZ" b="1" dirty="0" smtClean="0">
                <a:solidFill>
                  <a:schemeClr val="tx1"/>
                </a:solidFill>
              </a:rPr>
              <a:t>je důležitý pro vznik akčního potenciálu</a:t>
            </a:r>
            <a:r>
              <a:rPr lang="cs-CZ" dirty="0" smtClean="0">
                <a:solidFill>
                  <a:schemeClr val="tx1"/>
                </a:solidFill>
              </a:rPr>
              <a:t>- </a:t>
            </a:r>
            <a:r>
              <a:rPr lang="cs-CZ" b="1" dirty="0" smtClean="0">
                <a:solidFill>
                  <a:schemeClr val="tx1"/>
                </a:solidFill>
              </a:rPr>
              <a:t>pomocí něho je vzruch veden po axonu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Místo </a:t>
            </a:r>
            <a:r>
              <a:rPr lang="cs-CZ" b="1" dirty="0" smtClean="0">
                <a:solidFill>
                  <a:schemeClr val="tx1"/>
                </a:solidFill>
              </a:rPr>
              <a:t>propojení 2 vláken </a:t>
            </a:r>
            <a:r>
              <a:rPr lang="cs-CZ" dirty="0" smtClean="0">
                <a:solidFill>
                  <a:schemeClr val="tx1"/>
                </a:solidFill>
              </a:rPr>
              <a:t>(nebo vlákna a těla neuronu) </a:t>
            </a:r>
            <a:r>
              <a:rPr lang="cs-CZ" b="1" dirty="0" smtClean="0">
                <a:solidFill>
                  <a:schemeClr val="tx1"/>
                </a:solidFill>
              </a:rPr>
              <a:t>se nazývá nervová synapse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Neurony jsou extrémně citlivé na zásobení kyslíkem </a:t>
            </a:r>
            <a:r>
              <a:rPr lang="cs-CZ" dirty="0" smtClean="0">
                <a:solidFill>
                  <a:schemeClr val="tx1"/>
                </a:solidFill>
              </a:rPr>
              <a:t>(po 4-6 minutách bez kyslíku nenávratně odumírají)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Palivem pro neurony je glukóza- mozek spotřebuje 20%  veškeré glukózy v těle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08912" cy="864096"/>
          </a:xfrm>
        </p:spPr>
        <p:txBody>
          <a:bodyPr/>
          <a:lstStyle/>
          <a:p>
            <a:r>
              <a:rPr lang="cs-CZ" sz="4000" b="1" dirty="0">
                <a:solidFill>
                  <a:schemeClr val="tx1"/>
                </a:solidFill>
              </a:rPr>
              <a:t>Nervová soustava- stavba neuronu</a:t>
            </a:r>
            <a:endParaRPr lang="cs-CZ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9"/>
            <a:ext cx="360040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21" t="57767" b="3559"/>
          <a:stretch/>
        </p:blipFill>
        <p:spPr bwMode="auto">
          <a:xfrm>
            <a:off x="5364088" y="4477762"/>
            <a:ext cx="2808312" cy="213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Pravoúhlá spojnice 10"/>
          <p:cNvCxnSpPr/>
          <p:nvPr/>
        </p:nvCxnSpPr>
        <p:spPr>
          <a:xfrm>
            <a:off x="3059832" y="4365104"/>
            <a:ext cx="2664296" cy="1008112"/>
          </a:xfrm>
          <a:prstGeom prst="bentConnector3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574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107504" y="1052736"/>
            <a:ext cx="4320480" cy="5472608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Neurony dělíme na:</a:t>
            </a:r>
          </a:p>
          <a:p>
            <a:pPr marL="285750" indent="-285750">
              <a:buFontTx/>
              <a:buChar char="-"/>
            </a:pPr>
            <a:r>
              <a:rPr lang="cs-CZ" b="1" dirty="0" err="1" smtClean="0">
                <a:solidFill>
                  <a:schemeClr val="tx1"/>
                </a:solidFill>
              </a:rPr>
              <a:t>somatosenzitivní</a:t>
            </a:r>
            <a:r>
              <a:rPr lang="cs-CZ" dirty="0" smtClean="0">
                <a:solidFill>
                  <a:schemeClr val="tx1"/>
                </a:solidFill>
              </a:rPr>
              <a:t>- vedou informaci z čidel (smysly, svalové receptory) do CNS (dostředivé)</a:t>
            </a:r>
          </a:p>
          <a:p>
            <a:pPr marL="285750" indent="-285750">
              <a:buFontTx/>
              <a:buChar char="-"/>
            </a:pPr>
            <a:r>
              <a:rPr lang="cs-CZ" b="1" dirty="0" err="1" smtClean="0">
                <a:solidFill>
                  <a:schemeClr val="tx1"/>
                </a:solidFill>
              </a:rPr>
              <a:t>somatomotorické</a:t>
            </a:r>
            <a:r>
              <a:rPr lang="cs-CZ" dirty="0" smtClean="0">
                <a:solidFill>
                  <a:schemeClr val="tx1"/>
                </a:solidFill>
              </a:rPr>
              <a:t>- vedou pokyn z CNS do svalů k vykonání pohybu (</a:t>
            </a:r>
            <a:r>
              <a:rPr lang="cs-CZ" dirty="0" err="1" smtClean="0">
                <a:solidFill>
                  <a:schemeClr val="tx1"/>
                </a:solidFill>
              </a:rPr>
              <a:t>odstřed</a:t>
            </a:r>
            <a:r>
              <a:rPr lang="cs-CZ" dirty="0" smtClean="0">
                <a:solidFill>
                  <a:schemeClr val="tx1"/>
                </a:solidFill>
              </a:rPr>
              <a:t>.)</a:t>
            </a:r>
          </a:p>
          <a:p>
            <a:pPr marL="285750" indent="-285750">
              <a:buFontTx/>
              <a:buChar char="-"/>
            </a:pPr>
            <a:r>
              <a:rPr lang="cs-CZ" b="1" dirty="0" err="1" smtClean="0">
                <a:solidFill>
                  <a:schemeClr val="tx1"/>
                </a:solidFill>
              </a:rPr>
              <a:t>viscerosenzitivní</a:t>
            </a:r>
            <a:r>
              <a:rPr lang="cs-CZ" dirty="0" smtClean="0">
                <a:solidFill>
                  <a:schemeClr val="tx1"/>
                </a:solidFill>
              </a:rPr>
              <a:t>- vedou informace z čidel v orgánech do CNS (</a:t>
            </a:r>
            <a:r>
              <a:rPr lang="cs-CZ" dirty="0" err="1" smtClean="0">
                <a:solidFill>
                  <a:schemeClr val="tx1"/>
                </a:solidFill>
              </a:rPr>
              <a:t>dostřed</a:t>
            </a:r>
            <a:r>
              <a:rPr lang="cs-CZ" dirty="0" smtClean="0">
                <a:solidFill>
                  <a:schemeClr val="tx1"/>
                </a:solidFill>
              </a:rPr>
              <a:t>.)</a:t>
            </a:r>
          </a:p>
          <a:p>
            <a:pPr marL="285750" indent="-285750">
              <a:buFontTx/>
              <a:buChar char="-"/>
            </a:pPr>
            <a:r>
              <a:rPr lang="cs-CZ" b="1" dirty="0" err="1" smtClean="0">
                <a:solidFill>
                  <a:schemeClr val="tx1"/>
                </a:solidFill>
              </a:rPr>
              <a:t>visceromotorické</a:t>
            </a:r>
            <a:r>
              <a:rPr lang="cs-CZ" dirty="0" smtClean="0">
                <a:solidFill>
                  <a:schemeClr val="tx1"/>
                </a:solidFill>
              </a:rPr>
              <a:t> – vedou pokyn z CNS do svaloviny v orgánech- např. pro </a:t>
            </a:r>
            <a:r>
              <a:rPr lang="cs-CZ" dirty="0" err="1" smtClean="0">
                <a:solidFill>
                  <a:schemeClr val="tx1"/>
                </a:solidFill>
              </a:rPr>
              <a:t>zůžení</a:t>
            </a:r>
            <a:r>
              <a:rPr lang="cs-CZ" dirty="0" smtClean="0">
                <a:solidFill>
                  <a:schemeClr val="tx1"/>
                </a:solidFill>
              </a:rPr>
              <a:t> cév, vyvolání střevní peristaltiky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Přenos vzruchu- je založen na vzniku tzv. akčního potenciálu. </a:t>
            </a:r>
            <a:r>
              <a:rPr lang="cs-CZ" dirty="0" smtClean="0">
                <a:solidFill>
                  <a:schemeClr val="tx1"/>
                </a:solidFill>
              </a:rPr>
              <a:t>Ten je vyvolán </a:t>
            </a:r>
            <a:r>
              <a:rPr lang="cs-CZ" b="1" dirty="0" err="1" smtClean="0">
                <a:solidFill>
                  <a:schemeClr val="tx1"/>
                </a:solidFill>
              </a:rPr>
              <a:t>přepolarizováním</a:t>
            </a:r>
            <a:r>
              <a:rPr lang="cs-CZ" b="1" dirty="0" smtClean="0">
                <a:solidFill>
                  <a:schemeClr val="tx1"/>
                </a:solidFill>
              </a:rPr>
              <a:t> sodných a draselných iontů</a:t>
            </a:r>
            <a:r>
              <a:rPr lang="cs-CZ" dirty="0" smtClean="0">
                <a:solidFill>
                  <a:schemeClr val="tx1"/>
                </a:solidFill>
              </a:rPr>
              <a:t> na povrchu a uvnitř nervového vlákna- </a:t>
            </a:r>
            <a:r>
              <a:rPr lang="cs-CZ" dirty="0" err="1" smtClean="0">
                <a:solidFill>
                  <a:schemeClr val="tx1"/>
                </a:solidFill>
              </a:rPr>
              <a:t>viz.obrázek</a:t>
            </a:r>
            <a:r>
              <a:rPr lang="cs-CZ" dirty="0" smtClean="0">
                <a:solidFill>
                  <a:schemeClr val="tx1"/>
                </a:solidFill>
              </a:rPr>
              <a:t> v místech tzv. Ranvierových zářezů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720080"/>
          </a:xfrm>
        </p:spPr>
        <p:txBody>
          <a:bodyPr/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Rozdělení neuronů, přenos vzruchu</a:t>
            </a:r>
            <a:endParaRPr lang="cs-CZ" sz="40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68" b="3978"/>
          <a:stretch/>
        </p:blipFill>
        <p:spPr bwMode="auto">
          <a:xfrm>
            <a:off x="4427984" y="1052736"/>
            <a:ext cx="4608512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524328" y="2852936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Klidový potenciál</a:t>
            </a:r>
            <a:endParaRPr lang="cs-CZ" dirty="0"/>
          </a:p>
        </p:txBody>
      </p:sp>
      <p:cxnSp>
        <p:nvCxnSpPr>
          <p:cNvPr id="7" name="Přímá spojnice se šipkou 6"/>
          <p:cNvCxnSpPr/>
          <p:nvPr/>
        </p:nvCxnSpPr>
        <p:spPr>
          <a:xfrm flipH="1">
            <a:off x="7164288" y="3499267"/>
            <a:ext cx="360040" cy="5778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7596336" y="407707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Akční potenciál</a:t>
            </a:r>
            <a:endParaRPr lang="cs-CZ" dirty="0"/>
          </a:p>
        </p:txBody>
      </p:sp>
      <p:cxnSp>
        <p:nvCxnSpPr>
          <p:cNvPr id="10" name="Přímá spojnice se šipkou 9"/>
          <p:cNvCxnSpPr/>
          <p:nvPr/>
        </p:nvCxnSpPr>
        <p:spPr>
          <a:xfrm flipH="1">
            <a:off x="6804248" y="4723403"/>
            <a:ext cx="1008112" cy="136989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132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412776"/>
            <a:ext cx="3754499" cy="5112568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Náboj šířící se po nervovém vláknu je předán  sousednímu vláknu </a:t>
            </a:r>
            <a:r>
              <a:rPr lang="cs-CZ" dirty="0" smtClean="0">
                <a:solidFill>
                  <a:schemeClr val="tx1"/>
                </a:solidFill>
              </a:rPr>
              <a:t>nebo samotnému tělu neuronu (</a:t>
            </a:r>
            <a:r>
              <a:rPr lang="cs-CZ" dirty="0" err="1" smtClean="0">
                <a:solidFill>
                  <a:schemeClr val="tx1"/>
                </a:solidFill>
              </a:rPr>
              <a:t>viz.obrázek</a:t>
            </a:r>
            <a:r>
              <a:rPr lang="cs-CZ" dirty="0" smtClean="0">
                <a:solidFill>
                  <a:schemeClr val="tx1"/>
                </a:solidFill>
              </a:rPr>
              <a:t>) </a:t>
            </a:r>
            <a:r>
              <a:rPr lang="cs-CZ" b="1" dirty="0" smtClean="0">
                <a:solidFill>
                  <a:schemeClr val="tx1"/>
                </a:solidFill>
              </a:rPr>
              <a:t>pomocí  propojení- </a:t>
            </a:r>
            <a:r>
              <a:rPr lang="cs-CZ" b="1" dirty="0" err="1" smtClean="0">
                <a:solidFill>
                  <a:schemeClr val="tx1"/>
                </a:solidFill>
              </a:rPr>
              <a:t>tzv.synapse</a:t>
            </a:r>
            <a:r>
              <a:rPr lang="cs-CZ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b="1" u="sng" dirty="0" smtClean="0">
                <a:solidFill>
                  <a:schemeClr val="tx1"/>
                </a:solidFill>
              </a:rPr>
              <a:t>Jak funguje synapse?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do prostoru mezi 2 nervovými vláky </a:t>
            </a:r>
            <a:r>
              <a:rPr lang="cs-CZ" dirty="0" smtClean="0">
                <a:solidFill>
                  <a:schemeClr val="tx1"/>
                </a:solidFill>
              </a:rPr>
              <a:t>(tzv. synaptická štěrbina) </a:t>
            </a:r>
            <a:r>
              <a:rPr lang="cs-CZ" b="1" dirty="0" smtClean="0">
                <a:solidFill>
                  <a:schemeClr val="tx1"/>
                </a:solidFill>
              </a:rPr>
              <a:t>se vylije speciální látka-</a:t>
            </a:r>
            <a:r>
              <a:rPr lang="cs-CZ" b="1" dirty="0" err="1" smtClean="0">
                <a:solidFill>
                  <a:schemeClr val="tx1"/>
                </a:solidFill>
              </a:rPr>
              <a:t>tzv.mediátor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(neboli neurotransmiter), </a:t>
            </a:r>
            <a:r>
              <a:rPr lang="cs-CZ" b="1" dirty="0" smtClean="0">
                <a:solidFill>
                  <a:schemeClr val="tx1"/>
                </a:solidFill>
              </a:rPr>
              <a:t>který propojí obě vlákna</a:t>
            </a:r>
            <a:r>
              <a:rPr lang="cs-CZ" dirty="0" smtClean="0">
                <a:solidFill>
                  <a:schemeClr val="tx1"/>
                </a:solidFill>
              </a:rPr>
              <a:t> a dojde k přenosu vzruchu. Nejčastějšími mediátory jsou acetylcholin (ten propojuje nervová vlákna se svaly) nebo noradrenalin. 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Celkový počet synapsí v mozku se odhaduje 500 bilionů !!!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80920" cy="792088"/>
          </a:xfrm>
        </p:spPr>
        <p:txBody>
          <a:bodyPr/>
          <a:lstStyle/>
          <a:p>
            <a:pPr algn="ctr"/>
            <a:r>
              <a:rPr lang="cs-CZ" sz="4000" b="1" dirty="0" smtClean="0">
                <a:solidFill>
                  <a:schemeClr val="tx1"/>
                </a:solidFill>
              </a:rPr>
              <a:t>Synapse a jejich propojení</a:t>
            </a:r>
            <a:endParaRPr lang="cs-CZ" sz="40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3924672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019" y="1854806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615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3744416"/>
          </a:xfrm>
        </p:spPr>
        <p:txBody>
          <a:bodyPr>
            <a:normAutofit/>
          </a:bodyPr>
          <a:lstStyle/>
          <a:p>
            <a:pPr algn="l"/>
            <a:r>
              <a:rPr lang="cs-CZ" sz="1800" b="1" dirty="0">
                <a:solidFill>
                  <a:schemeClr val="tx1"/>
                </a:solidFill>
              </a:rPr>
              <a:t>Použité zdroje:</a:t>
            </a:r>
            <a:br>
              <a:rPr lang="cs-CZ" sz="1800" b="1" dirty="0">
                <a:solidFill>
                  <a:schemeClr val="tx1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Eduard Kočárek, Biologie člověka, </a:t>
            </a:r>
            <a:r>
              <a:rPr lang="cs-CZ" sz="1800" dirty="0" err="1">
                <a:solidFill>
                  <a:schemeClr val="tx1"/>
                </a:solidFill>
              </a:rPr>
              <a:t>Scientia</a:t>
            </a:r>
            <a:r>
              <a:rPr lang="cs-CZ" sz="1800" dirty="0">
                <a:solidFill>
                  <a:schemeClr val="tx1"/>
                </a:solidFill>
              </a:rPr>
              <a:t> 2010, ISBN 978- 80- 86960- 47- 0</a:t>
            </a:r>
            <a:br>
              <a:rPr lang="cs-CZ" sz="1800" dirty="0">
                <a:solidFill>
                  <a:schemeClr val="tx1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search.creativecommons.org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1208320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88</TotalTime>
  <Words>451</Words>
  <Application>Microsoft Office PowerPoint</Application>
  <PresentationFormat>Předvádění na obrazovce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Vlnění</vt:lpstr>
      <vt:lpstr>Nervová soustava- úvod</vt:lpstr>
      <vt:lpstr>Nervová soustava- stavba neuronu</vt:lpstr>
      <vt:lpstr>Nervová soustava- stavba neuronu</vt:lpstr>
      <vt:lpstr>Rozdělení neuronů, přenos vzruchu</vt:lpstr>
      <vt:lpstr>Synapse a jejich propojení</vt:lpstr>
      <vt:lpstr>Použité zdroje: Eduard Kočárek, Biologie člověka, Scientia 2010, ISBN 978- 80- 86960- 47- 0 search.creativecommons.org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Nervová soustava- úvod</dc:title>
  <dc:creator>Šlechta Marek</dc:creator>
  <cp:lastModifiedBy>Šlechta Marek</cp:lastModifiedBy>
  <cp:revision>9</cp:revision>
  <dcterms:created xsi:type="dcterms:W3CDTF">2014-03-04T11:15:05Z</dcterms:created>
  <dcterms:modified xsi:type="dcterms:W3CDTF">2014-03-04T12:43:12Z</dcterms:modified>
</cp:coreProperties>
</file>