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A0E5C-A9A3-4A2C-AD66-FCE8833FE28C}" type="datetimeFigureOut">
              <a:rPr lang="cs-CZ" smtClean="0"/>
              <a:t>6. 10. 2016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10EA2-D7D2-4372-8E15-0BC6FC2E804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A0E5C-A9A3-4A2C-AD66-FCE8833FE28C}" type="datetimeFigureOut">
              <a:rPr lang="cs-CZ" smtClean="0"/>
              <a:t>6. 10. 2016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10EA2-D7D2-4372-8E15-0BC6FC2E804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A0E5C-A9A3-4A2C-AD66-FCE8833FE28C}" type="datetimeFigureOut">
              <a:rPr lang="cs-CZ" smtClean="0"/>
              <a:t>6. 10. 2016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10EA2-D7D2-4372-8E15-0BC6FC2E8047}" type="slidenum">
              <a:rPr lang="cs-CZ" smtClean="0"/>
              <a:t>‹#›</a:t>
            </a:fld>
            <a:endParaRPr lang="cs-CZ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A0E5C-A9A3-4A2C-AD66-FCE8833FE28C}" type="datetimeFigureOut">
              <a:rPr lang="cs-CZ" smtClean="0"/>
              <a:t>6. 10. 2016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10EA2-D7D2-4372-8E15-0BC6FC2E8047}" type="slidenum">
              <a:rPr lang="cs-CZ" smtClean="0"/>
              <a:t>‹#›</a:t>
            </a:fld>
            <a:endParaRPr lang="cs-CZ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A0E5C-A9A3-4A2C-AD66-FCE8833FE28C}" type="datetimeFigureOut">
              <a:rPr lang="cs-CZ" smtClean="0"/>
              <a:t>6. 10. 2016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10EA2-D7D2-4372-8E15-0BC6FC2E804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A0E5C-A9A3-4A2C-AD66-FCE8833FE28C}" type="datetimeFigureOut">
              <a:rPr lang="cs-CZ" smtClean="0"/>
              <a:t>6. 10. 2016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10EA2-D7D2-4372-8E15-0BC6FC2E8047}" type="slidenum">
              <a:rPr lang="cs-CZ" smtClean="0"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A0E5C-A9A3-4A2C-AD66-FCE8833FE28C}" type="datetimeFigureOut">
              <a:rPr lang="cs-CZ" smtClean="0"/>
              <a:t>6. 10. 2016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10EA2-D7D2-4372-8E15-0BC6FC2E804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A0E5C-A9A3-4A2C-AD66-FCE8833FE28C}" type="datetimeFigureOut">
              <a:rPr lang="cs-CZ" smtClean="0"/>
              <a:t>6. 10. 2016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10EA2-D7D2-4372-8E15-0BC6FC2E804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A0E5C-A9A3-4A2C-AD66-FCE8833FE28C}" type="datetimeFigureOut">
              <a:rPr lang="cs-CZ" smtClean="0"/>
              <a:t>6. 10. 2016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10EA2-D7D2-4372-8E15-0BC6FC2E804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A0E5C-A9A3-4A2C-AD66-FCE8833FE28C}" type="datetimeFigureOut">
              <a:rPr lang="cs-CZ" smtClean="0"/>
              <a:t>6. 10. 2016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10EA2-D7D2-4372-8E15-0BC6FC2E8047}" type="slidenum">
              <a:rPr lang="cs-CZ" smtClean="0"/>
              <a:t>‹#›</a:t>
            </a:fld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A0E5C-A9A3-4A2C-AD66-FCE8833FE28C}" type="datetimeFigureOut">
              <a:rPr lang="cs-CZ" smtClean="0"/>
              <a:t>6. 10. 2016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10EA2-D7D2-4372-8E15-0BC6FC2E8047}" type="slidenum">
              <a:rPr lang="cs-CZ" smtClean="0"/>
              <a:t>‹#›</a:t>
            </a:fld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3AEA0E5C-A9A3-4A2C-AD66-FCE8833FE28C}" type="datetimeFigureOut">
              <a:rPr lang="cs-CZ" smtClean="0"/>
              <a:t>6. 10. 2016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C5510EA2-D7D2-4372-8E15-0BC6FC2E8047}" type="slidenum">
              <a:rPr lang="cs-CZ" smtClean="0"/>
              <a:t>‹#›</a:t>
            </a:fld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microsoft.com/office/2007/relationships/hdphoto" Target="../media/hdphoto2.wdp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4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404664"/>
            <a:ext cx="7772400" cy="866527"/>
          </a:xfrm>
        </p:spPr>
        <p:txBody>
          <a:bodyPr>
            <a:normAutofit fontScale="90000"/>
          </a:bodyPr>
          <a:lstStyle/>
          <a:p>
            <a:r>
              <a:rPr lang="cs-CZ" sz="4000" b="1" dirty="0" smtClean="0">
                <a:solidFill>
                  <a:schemeClr val="tx1"/>
                </a:solidFill>
              </a:rPr>
              <a:t>Typy jídelníčků a výživová doporučení</a:t>
            </a:r>
            <a:endParaRPr lang="cs-CZ" sz="4000" b="1" dirty="0">
              <a:solidFill>
                <a:schemeClr val="tx1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11560" y="1628800"/>
            <a:ext cx="8064896" cy="4680520"/>
          </a:xfrm>
        </p:spPr>
        <p:txBody>
          <a:bodyPr/>
          <a:lstStyle/>
          <a:p>
            <a:pPr algn="l"/>
            <a:r>
              <a:rPr lang="cs-CZ" dirty="0" smtClean="0">
                <a:solidFill>
                  <a:schemeClr val="tx1"/>
                </a:solidFill>
              </a:rPr>
              <a:t>Nejčastěji sestavovanými jídelníčky jsou:</a:t>
            </a:r>
          </a:p>
          <a:p>
            <a:pPr algn="l"/>
            <a:r>
              <a:rPr lang="cs-CZ" dirty="0" smtClean="0">
                <a:solidFill>
                  <a:schemeClr val="tx1"/>
                </a:solidFill>
              </a:rPr>
              <a:t>RACIONÁLNÍ JÍDELNÍČEK</a:t>
            </a:r>
          </a:p>
          <a:p>
            <a:pPr algn="l"/>
            <a:endParaRPr lang="cs-CZ" dirty="0">
              <a:solidFill>
                <a:schemeClr val="tx1"/>
              </a:solidFill>
            </a:endParaRPr>
          </a:p>
          <a:p>
            <a:pPr algn="l"/>
            <a:endParaRPr lang="cs-CZ" dirty="0" smtClean="0">
              <a:solidFill>
                <a:schemeClr val="tx1"/>
              </a:solidFill>
            </a:endParaRPr>
          </a:p>
          <a:p>
            <a:pPr algn="l"/>
            <a:endParaRPr lang="cs-CZ" dirty="0">
              <a:solidFill>
                <a:schemeClr val="tx1"/>
              </a:solidFill>
            </a:endParaRPr>
          </a:p>
          <a:p>
            <a:pPr algn="l"/>
            <a:endParaRPr lang="cs-CZ" dirty="0" smtClean="0">
              <a:solidFill>
                <a:schemeClr val="tx1"/>
              </a:solidFill>
            </a:endParaRPr>
          </a:p>
          <a:p>
            <a:pPr algn="l"/>
            <a:r>
              <a:rPr lang="cs-CZ" dirty="0" smtClean="0">
                <a:solidFill>
                  <a:schemeClr val="tx1"/>
                </a:solidFill>
              </a:rPr>
              <a:t>REDUKČNÍ JÍDELNÍČEK</a:t>
            </a:r>
          </a:p>
          <a:p>
            <a:pPr algn="l"/>
            <a:endParaRPr lang="cs-CZ" dirty="0">
              <a:solidFill>
                <a:schemeClr val="tx1"/>
              </a:solidFill>
            </a:endParaRPr>
          </a:p>
          <a:p>
            <a:pPr algn="l"/>
            <a:endParaRPr lang="cs-CZ" dirty="0" smtClean="0">
              <a:solidFill>
                <a:schemeClr val="tx1"/>
              </a:solidFill>
            </a:endParaRPr>
          </a:p>
          <a:p>
            <a:pPr algn="l"/>
            <a:endParaRPr lang="cs-CZ" dirty="0">
              <a:solidFill>
                <a:schemeClr val="tx1"/>
              </a:solidFill>
            </a:endParaRPr>
          </a:p>
          <a:p>
            <a:pPr algn="l"/>
            <a:endParaRPr lang="cs-CZ" dirty="0" smtClean="0">
              <a:solidFill>
                <a:schemeClr val="tx1"/>
              </a:solidFill>
            </a:endParaRPr>
          </a:p>
          <a:p>
            <a:pPr algn="l"/>
            <a:r>
              <a:rPr lang="cs-CZ" dirty="0" smtClean="0">
                <a:solidFill>
                  <a:schemeClr val="tx1"/>
                </a:solidFill>
              </a:rPr>
              <a:t>JÍDELNÍČEK PRO MANAŽERY A DUŠEVNĚ PRACUJÍCÍ </a:t>
            </a:r>
            <a:endParaRPr lang="cs-CZ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5329" y="1988840"/>
            <a:ext cx="3190875" cy="105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2935" b="7393"/>
          <a:stretch/>
        </p:blipFill>
        <p:spPr bwMode="auto">
          <a:xfrm>
            <a:off x="4247991" y="3212976"/>
            <a:ext cx="2857500" cy="15101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222"/>
          <a:stretch/>
        </p:blipFill>
        <p:spPr bwMode="auto">
          <a:xfrm>
            <a:off x="6444208" y="4509120"/>
            <a:ext cx="2426391" cy="18725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839435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544" y="1556792"/>
            <a:ext cx="8352927" cy="5040560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cs-CZ" dirty="0" smtClean="0"/>
              <a:t>Je určený pro </a:t>
            </a:r>
            <a:r>
              <a:rPr lang="cs-CZ" b="1" dirty="0" smtClean="0"/>
              <a:t>běžnou populaci</a:t>
            </a:r>
            <a:r>
              <a:rPr lang="cs-CZ" dirty="0" smtClean="0"/>
              <a:t>- sestavován podle tzv. racionální pyramidy</a:t>
            </a:r>
          </a:p>
          <a:p>
            <a:pPr marL="0" indent="0">
              <a:buNone/>
            </a:pPr>
            <a:r>
              <a:rPr lang="cs-CZ" b="1" dirty="0" smtClean="0"/>
              <a:t>Zásady racionálního jídelníčku: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 smtClean="0"/>
              <a:t>Jídlo 5-6x denně- pravidelný čas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 smtClean="0"/>
              <a:t>Jednotlivé porce kaloricky vyvážené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 smtClean="0"/>
              <a:t>Zelenina 5-6 porcí, ovoce 2 porce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 smtClean="0"/>
              <a:t>Alespoň 1 kysaný výrobek denně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 smtClean="0"/>
              <a:t>Místo cukrů komplexní sacharidy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 smtClean="0"/>
              <a:t>Dbát na kvalitní oleje- bez nasycených tuků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 smtClean="0"/>
              <a:t>Libové maso- není nutné jíst maso denně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 smtClean="0"/>
              <a:t>Luštěniny min. 2xtýdně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 smtClean="0"/>
              <a:t>Ryby min. 2x týdně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 smtClean="0"/>
              <a:t>Pestrost rozmanitost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 smtClean="0"/>
              <a:t>K tomu alespoň 3-4x hodina pohybu/týden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930432"/>
          </a:xfrm>
        </p:spPr>
        <p:txBody>
          <a:bodyPr/>
          <a:lstStyle/>
          <a:p>
            <a:r>
              <a:rPr lang="cs-CZ" b="1" dirty="0" smtClean="0">
                <a:solidFill>
                  <a:schemeClr val="tx1"/>
                </a:solidFill>
              </a:rPr>
              <a:t>Racionální jídelníček</a:t>
            </a:r>
            <a:endParaRPr lang="cs-CZ" b="1" dirty="0">
              <a:solidFill>
                <a:schemeClr val="tx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0526" y="2060848"/>
            <a:ext cx="3238500" cy="41764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689916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2204864"/>
            <a:ext cx="3444974" cy="33508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79512" y="1340768"/>
            <a:ext cx="8712968" cy="5256584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/>
              <a:t>Je určený pro </a:t>
            </a:r>
            <a:r>
              <a:rPr lang="cs-CZ" b="1" dirty="0" smtClean="0"/>
              <a:t>redukci hmotnosti</a:t>
            </a:r>
            <a:r>
              <a:rPr lang="cs-CZ" dirty="0" smtClean="0"/>
              <a:t>, řídí se podle </a:t>
            </a:r>
            <a:r>
              <a:rPr lang="cs-CZ" b="1" dirty="0" smtClean="0"/>
              <a:t>redukční pyramidy</a:t>
            </a:r>
          </a:p>
          <a:p>
            <a:pPr marL="0" indent="0">
              <a:buNone/>
            </a:pPr>
            <a:r>
              <a:rPr lang="cs-CZ" b="1" dirty="0" smtClean="0"/>
              <a:t> Zásady redukčního jídelníčku- stejné jako u racionálního plus: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 smtClean="0"/>
              <a:t>Energetický deficit- nižší příjem energie než u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racionálního jídelníčku- ale ne pod </a:t>
            </a:r>
            <a:r>
              <a:rPr lang="cs-CZ" dirty="0" err="1" smtClean="0"/>
              <a:t>bazál</a:t>
            </a:r>
            <a:endParaRPr lang="cs-CZ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cs-CZ" dirty="0" smtClean="0"/>
              <a:t>Snížení  příjmu sacharidů- ne pod 140 g/den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 smtClean="0"/>
              <a:t>Navýšení množství bílkovin- max. 1,8g/kg/den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 smtClean="0"/>
              <a:t>Hlídání tuků- </a:t>
            </a:r>
            <a:r>
              <a:rPr lang="cs-CZ" dirty="0" smtClean="0"/>
              <a:t>ne </a:t>
            </a:r>
            <a:r>
              <a:rPr lang="cs-CZ" dirty="0" smtClean="0"/>
              <a:t>pod 40 g/den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 smtClean="0"/>
              <a:t>Pravidelný pohyb- alespoň 30 minut denně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(svižná chůze, běh, plavání, kolo- tepová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frekvence na 65% maxima (220-věk)-</a:t>
            </a:r>
          </a:p>
          <a:p>
            <a:pPr marL="0" indent="0">
              <a:buNone/>
            </a:pPr>
            <a:r>
              <a:rPr lang="cs-CZ" dirty="0" smtClean="0"/>
              <a:t>Např. muž 45 let- 220-45=175- z toho 65%=115 tepů/min. Lze zjistit i </a:t>
            </a:r>
            <a:r>
              <a:rPr lang="cs-CZ" dirty="0" err="1" smtClean="0"/>
              <a:t>tzv.talk</a:t>
            </a:r>
            <a:r>
              <a:rPr lang="cs-CZ" dirty="0" smtClean="0"/>
              <a:t> testem- dokud si při pohybu můžu povídat je to OK.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930432"/>
          </a:xfrm>
        </p:spPr>
        <p:txBody>
          <a:bodyPr/>
          <a:lstStyle/>
          <a:p>
            <a:r>
              <a:rPr lang="cs-CZ" b="1" dirty="0" smtClean="0">
                <a:solidFill>
                  <a:schemeClr val="tx1"/>
                </a:solidFill>
              </a:rPr>
              <a:t>Redukční jídelníček</a:t>
            </a:r>
            <a:endParaRPr lang="cs-CZ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39149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79512" y="1196752"/>
            <a:ext cx="8784976" cy="5256584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/>
              <a:t>Mají nižší energetický příjem, pomalejší trávení a metabolismus- jídlo by mělo podporovat intelektové funkce a neunavovat tělo.</a:t>
            </a:r>
          </a:p>
          <a:p>
            <a:pPr marL="0" indent="0">
              <a:buNone/>
            </a:pPr>
            <a:r>
              <a:rPr lang="cs-CZ" b="1" dirty="0" smtClean="0"/>
              <a:t>Zásady tvorby manažerského jídelníčku</a:t>
            </a:r>
            <a:r>
              <a:rPr lang="cs-CZ" dirty="0" smtClean="0"/>
              <a:t>- </a:t>
            </a:r>
            <a:r>
              <a:rPr lang="cs-CZ" b="1" dirty="0" smtClean="0"/>
              <a:t>jako u racionálního </a:t>
            </a:r>
            <a:r>
              <a:rPr lang="cs-CZ" b="1" u="sng" dirty="0" smtClean="0"/>
              <a:t>plus</a:t>
            </a:r>
            <a:r>
              <a:rPr lang="cs-CZ" b="1" dirty="0" smtClean="0"/>
              <a:t>: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 smtClean="0"/>
              <a:t>Hlídat příjem bílkovin- max. 1,2 g/kg hmotnosti/den- preferovat rybí a bílé maso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 smtClean="0"/>
              <a:t>Hlídat si dostatečný příjem sacharidů- mozek jede na glukózu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 smtClean="0"/>
              <a:t>Hlídat pitný režim a dostatečný příjem vlákniny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 smtClean="0"/>
              <a:t>Dbát na pravidelnost- vyvarovat se kolísání glykemie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 smtClean="0"/>
              <a:t>Omezit smažená jídla a přepalované tuky (</a:t>
            </a:r>
            <a:r>
              <a:rPr lang="cs-CZ" dirty="0" err="1" smtClean="0"/>
              <a:t>transmastné</a:t>
            </a:r>
            <a:r>
              <a:rPr lang="cs-CZ" dirty="0" smtClean="0"/>
              <a:t> kyseliny)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 smtClean="0"/>
              <a:t>Stravu doplňovat </a:t>
            </a:r>
            <a:r>
              <a:rPr lang="cs-CZ" dirty="0" err="1" smtClean="0"/>
              <a:t>omaga</a:t>
            </a:r>
            <a:r>
              <a:rPr lang="cs-CZ" dirty="0" smtClean="0"/>
              <a:t> 3 mastným kyselinami a Q10- podpora myšlení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 smtClean="0"/>
              <a:t>Pravidelně se hýbat a to pokud možno i během pracovní doby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930432"/>
          </a:xfrm>
        </p:spPr>
        <p:txBody>
          <a:bodyPr>
            <a:normAutofit/>
          </a:bodyPr>
          <a:lstStyle/>
          <a:p>
            <a:r>
              <a:rPr lang="cs-CZ" sz="3200" b="1" dirty="0" smtClean="0">
                <a:solidFill>
                  <a:schemeClr val="tx1"/>
                </a:solidFill>
              </a:rPr>
              <a:t>Jídelníček pro manažery a duševně pracující</a:t>
            </a:r>
            <a:endParaRPr lang="cs-CZ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258732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lnění">
  <a:themeElements>
    <a:clrScheme name="Vlnění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Vlnění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Vlnění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135</TotalTime>
  <Words>304</Words>
  <Application>Microsoft Office PowerPoint</Application>
  <PresentationFormat>Předvádění na obrazovce (4:3)</PresentationFormat>
  <Paragraphs>49</Paragraphs>
  <Slides>4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5" baseType="lpstr">
      <vt:lpstr>Vlnění</vt:lpstr>
      <vt:lpstr>Typy jídelníčků a výživová doporučení</vt:lpstr>
      <vt:lpstr>Racionální jídelníček</vt:lpstr>
      <vt:lpstr>Redukční jídelníček</vt:lpstr>
      <vt:lpstr>Jídelníček pro manažery a duševně pracující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Typy jídelníčků a výživová doporučení</dc:title>
  <dc:creator>jjonak@sapss-plzen.cz</dc:creator>
  <cp:lastModifiedBy>jjonak@sapss-plzen.cz</cp:lastModifiedBy>
  <cp:revision>7</cp:revision>
  <dcterms:created xsi:type="dcterms:W3CDTF">2016-04-08T09:40:03Z</dcterms:created>
  <dcterms:modified xsi:type="dcterms:W3CDTF">2016-10-06T08:34:56Z</dcterms:modified>
</cp:coreProperties>
</file>