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21E4C18-C5B2-4C4A-AEDD-8527A607C50F}" type="datetimeFigureOut">
              <a:rPr lang="cs-CZ" smtClean="0"/>
              <a:t>13.12.2013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771F263-7ACF-4932-B518-E0BD9F2469F8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892696"/>
          </a:xfrm>
        </p:spPr>
        <p:txBody>
          <a:bodyPr>
            <a:normAutofit/>
          </a:bodyPr>
          <a:lstStyle/>
          <a:p>
            <a:r>
              <a:rPr lang="cs-CZ" sz="2800" b="1" u="sng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Fyziologie tělesné zátěže-oběhový sys</a:t>
            </a:r>
            <a:r>
              <a:rPr lang="cs-CZ" sz="2800" u="sng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tém</a:t>
            </a:r>
            <a:endParaRPr lang="cs-CZ" sz="2800" u="sng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772816"/>
            <a:ext cx="7560840" cy="4536504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Oběhový systém zajišťuje :</a:t>
            </a:r>
          </a:p>
          <a:p>
            <a:pPr algn="l"/>
            <a:r>
              <a:rPr lang="cs-CZ" dirty="0" smtClean="0">
                <a:solidFill>
                  <a:srgbClr val="C00000"/>
                </a:solidFill>
              </a:rPr>
              <a:t>  - výměnu dýchacích plynů (spolu s dýchacím systémem) </a:t>
            </a:r>
          </a:p>
          <a:p>
            <a:pPr algn="l"/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                      -&gt; O₂ do tkání- pro zajištění aerobní glykolýzy</a:t>
            </a:r>
          </a:p>
          <a:p>
            <a:pPr algn="l"/>
            <a:r>
              <a:rPr lang="cs-CZ" dirty="0" smtClean="0">
                <a:solidFill>
                  <a:srgbClr val="C00000"/>
                </a:solidFill>
              </a:rPr>
              <a:t>                       -&gt; CO</a:t>
            </a:r>
            <a:r>
              <a:rPr lang="cs-CZ" dirty="0">
                <a:solidFill>
                  <a:srgbClr val="C00000"/>
                </a:solidFill>
              </a:rPr>
              <a:t> ₂ </a:t>
            </a:r>
            <a:r>
              <a:rPr lang="cs-CZ" dirty="0" smtClean="0">
                <a:solidFill>
                  <a:srgbClr val="C00000"/>
                </a:solidFill>
              </a:rPr>
              <a:t> jako odpadní produkt metabolismu- z tkání</a:t>
            </a:r>
          </a:p>
          <a:p>
            <a:pPr algn="l"/>
            <a:r>
              <a:rPr lang="cs-CZ" dirty="0" smtClean="0">
                <a:solidFill>
                  <a:srgbClr val="C00000"/>
                </a:solidFill>
              </a:rPr>
              <a:t>  - přívod živin  do tkání</a:t>
            </a:r>
          </a:p>
          <a:p>
            <a:pPr algn="l"/>
            <a:r>
              <a:rPr lang="cs-CZ" dirty="0" smtClean="0">
                <a:solidFill>
                  <a:srgbClr val="C00000"/>
                </a:solidFill>
              </a:rPr>
              <a:t>  - odvod odpadních metabolitů</a:t>
            </a:r>
          </a:p>
          <a:p>
            <a:pPr algn="l"/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 - transport hormonů, protilátek…</a:t>
            </a:r>
          </a:p>
          <a:p>
            <a:pPr algn="l"/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 - termoregulaci organismu- při zátěži dochází k rozšíření kožních </a:t>
            </a:r>
          </a:p>
          <a:p>
            <a:pPr algn="l"/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   kapilár a ochlazování krve </a:t>
            </a:r>
          </a:p>
          <a:p>
            <a:pPr algn="l"/>
            <a:r>
              <a:rPr lang="cs-CZ" dirty="0"/>
              <a:t>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Oběhový systém dělíme na srdce, krevní cévy ( malý a velký oběh) a   lymfatické cévy</a:t>
            </a:r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664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864096"/>
          </a:xfrm>
        </p:spPr>
        <p:txBody>
          <a:bodyPr>
            <a:normAutofit/>
          </a:bodyPr>
          <a:lstStyle/>
          <a:p>
            <a:r>
              <a:rPr lang="cs-CZ" sz="2800" dirty="0" smtClean="0"/>
              <a:t>Změny oběhového systému v zátěži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776864" cy="4608512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Změny oběhového systému dělíme na: </a:t>
            </a:r>
          </a:p>
          <a:p>
            <a:pPr marL="342900" indent="-342900" algn="l">
              <a:buFontTx/>
              <a:buChar char="-"/>
            </a:pPr>
            <a:r>
              <a:rPr lang="cs-CZ" u="sng" dirty="0" smtClean="0">
                <a:solidFill>
                  <a:srgbClr val="C00000"/>
                </a:solidFill>
              </a:rPr>
              <a:t>reaktivní</a:t>
            </a:r>
            <a:r>
              <a:rPr lang="cs-CZ" dirty="0" smtClean="0"/>
              <a:t>- jsou důsledkem </a:t>
            </a:r>
            <a:r>
              <a:rPr lang="cs-CZ" b="1" dirty="0" smtClean="0"/>
              <a:t>jednorázového zatížení </a:t>
            </a:r>
            <a:r>
              <a:rPr lang="cs-CZ" dirty="0" smtClean="0"/>
              <a:t>(trénink, zápas)</a:t>
            </a:r>
          </a:p>
          <a:p>
            <a:pPr marL="342900" indent="-342900" algn="l">
              <a:buFontTx/>
              <a:buChar char="-"/>
            </a:pPr>
            <a:r>
              <a:rPr lang="cs-CZ" u="sng" dirty="0" smtClean="0">
                <a:solidFill>
                  <a:srgbClr val="C00000"/>
                </a:solidFill>
              </a:rPr>
              <a:t>adaptační</a:t>
            </a:r>
            <a:r>
              <a:rPr lang="cs-CZ" dirty="0" smtClean="0"/>
              <a:t>- výsledek </a:t>
            </a:r>
            <a:r>
              <a:rPr lang="cs-CZ" b="1" dirty="0" smtClean="0"/>
              <a:t>opakovaného zatěžování </a:t>
            </a:r>
            <a:r>
              <a:rPr lang="cs-CZ" dirty="0" smtClean="0"/>
              <a:t>(dlouhodobá  </a:t>
            </a:r>
          </a:p>
          <a:p>
            <a:pPr marL="342900" indent="-342900" algn="l">
              <a:buFontTx/>
              <a:buChar char="-"/>
            </a:pPr>
            <a:r>
              <a:rPr lang="cs-CZ" dirty="0"/>
              <a:t> </a:t>
            </a:r>
            <a:r>
              <a:rPr lang="cs-CZ" dirty="0" smtClean="0"/>
              <a:t>                    trénovanost) </a:t>
            </a:r>
          </a:p>
          <a:p>
            <a:pPr algn="l"/>
            <a:r>
              <a:rPr lang="cs-CZ" dirty="0" smtClean="0"/>
              <a:t>    </a:t>
            </a:r>
            <a:r>
              <a:rPr lang="cs-CZ" dirty="0" smtClean="0">
                <a:solidFill>
                  <a:srgbClr val="C00000"/>
                </a:solidFill>
              </a:rPr>
              <a:t>1/ Reaktivní změny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 a/ změny centrální (srdce)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b/periferní změny(cévy)</a:t>
            </a:r>
          </a:p>
          <a:p>
            <a:pPr algn="l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Srdce- je hlavním motorem celého systému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Změny srdeční činnosti probíhají ve 3 fázích</a:t>
            </a:r>
          </a:p>
          <a:p>
            <a:pPr marL="342900" indent="-342900" algn="l">
              <a:buFontTx/>
              <a:buChar char="-"/>
            </a:pPr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cs-CZ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před výkonem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</a:t>
            </a:r>
            <a:r>
              <a:rPr lang="cs-CZ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během výkonu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</a:t>
            </a:r>
            <a:r>
              <a:rPr lang="cs-CZ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 výkonu</a:t>
            </a:r>
          </a:p>
          <a:p>
            <a:pPr algn="l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změna činnosti vlivem         pokračování změn               celkové zklidnění</a:t>
            </a:r>
          </a:p>
          <a:p>
            <a:pPr algn="l"/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předstartovního stavu</a:t>
            </a:r>
          </a:p>
          <a:p>
            <a:pPr marL="342900" indent="-342900" algn="l">
              <a:buFontTx/>
              <a:buChar char="-"/>
            </a:pPr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Přímá spojnice se šipkou 6"/>
          <p:cNvCxnSpPr/>
          <p:nvPr/>
        </p:nvCxnSpPr>
        <p:spPr>
          <a:xfrm flipH="1">
            <a:off x="1843628" y="4869160"/>
            <a:ext cx="2144252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3987880" y="4869160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3995936" y="4869160"/>
            <a:ext cx="3024336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1843628" y="5373216"/>
            <a:ext cx="0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5312042"/>
            <a:ext cx="1587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312041"/>
            <a:ext cx="1587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7331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93610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Reaktivní změny v srdci při zátěži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848872" cy="5112568"/>
          </a:xfrm>
        </p:spPr>
        <p:txBody>
          <a:bodyPr>
            <a:normAutofit lnSpcReduction="10000"/>
          </a:bodyPr>
          <a:lstStyle/>
          <a:p>
            <a:pPr algn="l"/>
            <a:r>
              <a:rPr lang="cs-CZ" dirty="0" smtClean="0"/>
              <a:t>Ukazateli činnosti srdce je </a:t>
            </a:r>
            <a:r>
              <a:rPr lang="cs-CZ" b="1" dirty="0" smtClean="0"/>
              <a:t>srdeční frekvence</a:t>
            </a:r>
            <a:r>
              <a:rPr lang="cs-CZ" dirty="0" smtClean="0"/>
              <a:t>- </a:t>
            </a:r>
            <a:r>
              <a:rPr lang="cs-CZ" b="1" dirty="0" smtClean="0">
                <a:solidFill>
                  <a:srgbClr val="FFFF00"/>
                </a:solidFill>
              </a:rPr>
              <a:t>SF</a:t>
            </a:r>
            <a:r>
              <a:rPr lang="cs-CZ" dirty="0" smtClean="0"/>
              <a:t> a </a:t>
            </a:r>
            <a:r>
              <a:rPr lang="cs-CZ" b="1" dirty="0" smtClean="0"/>
              <a:t>systolický objem </a:t>
            </a:r>
            <a:r>
              <a:rPr lang="cs-CZ" b="1" dirty="0" smtClean="0">
                <a:solidFill>
                  <a:srgbClr val="FFFF00"/>
                </a:solidFill>
              </a:rPr>
              <a:t>SV</a:t>
            </a:r>
          </a:p>
          <a:p>
            <a:pPr algn="l"/>
            <a:r>
              <a:rPr lang="cs-CZ" dirty="0" smtClean="0"/>
              <a:t>Jejich vynásobením získáme  </a:t>
            </a:r>
            <a:r>
              <a:rPr lang="cs-CZ" b="1" dirty="0" smtClean="0"/>
              <a:t>minutový objem </a:t>
            </a:r>
            <a:r>
              <a:rPr lang="cs-CZ" b="1" dirty="0" smtClean="0">
                <a:solidFill>
                  <a:srgbClr val="FFFF00"/>
                </a:solidFill>
              </a:rPr>
              <a:t>MV</a:t>
            </a:r>
          </a:p>
          <a:p>
            <a:pPr algn="l"/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smtClean="0">
                <a:solidFill>
                  <a:srgbClr val="FFFF00"/>
                </a:solidFill>
              </a:rPr>
              <a:t>                                                     MV= </a:t>
            </a:r>
            <a:r>
              <a:rPr lang="cs-CZ" b="1" dirty="0" err="1" smtClean="0">
                <a:solidFill>
                  <a:srgbClr val="FFFF00"/>
                </a:solidFill>
              </a:rPr>
              <a:t>SFxSV</a:t>
            </a:r>
            <a:endParaRPr lang="cs-CZ" b="1" dirty="0" smtClean="0">
              <a:solidFill>
                <a:srgbClr val="FFFF00"/>
              </a:solidFill>
            </a:endParaRPr>
          </a:p>
          <a:p>
            <a:pPr algn="l"/>
            <a:r>
              <a:rPr lang="cs-CZ" b="1" u="sng" dirty="0" smtClean="0">
                <a:solidFill>
                  <a:srgbClr val="C00000"/>
                </a:solidFill>
              </a:rPr>
              <a:t>Hodnoty srdeční frekvence </a:t>
            </a:r>
            <a:r>
              <a:rPr lang="cs-CZ" b="1" dirty="0" smtClean="0">
                <a:solidFill>
                  <a:srgbClr val="C00000"/>
                </a:solidFill>
              </a:rPr>
              <a:t>se mohou pohybovat </a:t>
            </a:r>
            <a:r>
              <a:rPr lang="cs-CZ" b="1" dirty="0" smtClean="0">
                <a:solidFill>
                  <a:srgbClr val="FFFF00"/>
                </a:solidFill>
              </a:rPr>
              <a:t>od 72/min.</a:t>
            </a:r>
            <a:r>
              <a:rPr lang="cs-CZ" b="1" dirty="0" smtClean="0">
                <a:solidFill>
                  <a:srgbClr val="C00000"/>
                </a:solidFill>
              </a:rPr>
              <a:t> v klidu( u trénovaných sportovců méně, u dětí více) </a:t>
            </a:r>
            <a:r>
              <a:rPr lang="cs-CZ" b="1" dirty="0" smtClean="0">
                <a:solidFill>
                  <a:srgbClr val="FFFF00"/>
                </a:solidFill>
              </a:rPr>
              <a:t>až do </a:t>
            </a:r>
            <a:r>
              <a:rPr lang="cs-CZ" b="1" dirty="0" smtClean="0">
                <a:solidFill>
                  <a:srgbClr val="C00000"/>
                </a:solidFill>
              </a:rPr>
              <a:t>hodnoty maximální tepové frekvence </a:t>
            </a:r>
            <a:r>
              <a:rPr lang="cs-CZ" b="1" dirty="0" err="1" smtClean="0">
                <a:solidFill>
                  <a:srgbClr val="FFFF00"/>
                </a:solidFill>
              </a:rPr>
              <a:t>TFmax</a:t>
            </a:r>
            <a:r>
              <a:rPr lang="cs-CZ" b="1" dirty="0" smtClean="0">
                <a:solidFill>
                  <a:srgbClr val="FFFF00"/>
                </a:solidFill>
              </a:rPr>
              <a:t>.</a:t>
            </a:r>
            <a:r>
              <a:rPr lang="cs-CZ" b="1" dirty="0" smtClean="0">
                <a:solidFill>
                  <a:srgbClr val="002060"/>
                </a:solidFill>
              </a:rPr>
              <a:t>- výpočet TF max.= 220-věk (18let= 202/ min.)</a:t>
            </a:r>
          </a:p>
          <a:p>
            <a:pPr algn="l"/>
            <a:endParaRPr lang="cs-CZ" b="1" dirty="0" smtClean="0">
              <a:solidFill>
                <a:srgbClr val="002060"/>
              </a:solidFill>
            </a:endParaRPr>
          </a:p>
          <a:p>
            <a:pPr algn="l"/>
            <a:r>
              <a:rPr lang="cs-CZ" b="1" u="sng" dirty="0" smtClean="0">
                <a:solidFill>
                  <a:srgbClr val="002060"/>
                </a:solidFill>
              </a:rPr>
              <a:t>Hodnoty systolického objemu  </a:t>
            </a:r>
            <a:r>
              <a:rPr lang="cs-CZ" b="1" dirty="0" smtClean="0">
                <a:solidFill>
                  <a:srgbClr val="002060"/>
                </a:solidFill>
              </a:rPr>
              <a:t>(množství krve vypuzené do oběhu 1 </a:t>
            </a:r>
            <a:r>
              <a:rPr lang="cs-CZ" b="1" dirty="0" err="1" smtClean="0">
                <a:solidFill>
                  <a:srgbClr val="002060"/>
                </a:solidFill>
              </a:rPr>
              <a:t>sy</a:t>
            </a:r>
            <a:r>
              <a:rPr lang="cs-CZ" b="1" dirty="0" smtClean="0">
                <a:solidFill>
                  <a:srgbClr val="002060"/>
                </a:solidFill>
              </a:rPr>
              <a:t>-</a:t>
            </a:r>
          </a:p>
          <a:p>
            <a:pPr algn="l"/>
            <a:r>
              <a:rPr lang="cs-CZ" b="1" dirty="0" err="1" smtClean="0">
                <a:solidFill>
                  <a:srgbClr val="002060"/>
                </a:solidFill>
              </a:rPr>
              <a:t>stolou</a:t>
            </a:r>
            <a:r>
              <a:rPr lang="cs-CZ" b="1" dirty="0" smtClean="0">
                <a:solidFill>
                  <a:srgbClr val="002060"/>
                </a:solidFill>
              </a:rPr>
              <a:t>) se pohybují od 60-80ml v klidu až po 150 ml v zátěži</a:t>
            </a:r>
          </a:p>
          <a:p>
            <a:pPr algn="l"/>
            <a:r>
              <a:rPr lang="cs-CZ" sz="1800" b="1" dirty="0" smtClean="0">
                <a:solidFill>
                  <a:srgbClr val="FF0000"/>
                </a:solidFill>
              </a:rPr>
              <a:t>v klidu  </a:t>
            </a:r>
            <a:r>
              <a:rPr lang="cs-CZ" sz="1800" b="1" dirty="0" smtClean="0">
                <a:solidFill>
                  <a:srgbClr val="FFFF00"/>
                </a:solidFill>
              </a:rPr>
              <a:t>MV= 72x80=</a:t>
            </a:r>
            <a:r>
              <a:rPr lang="cs-CZ" sz="1800" b="1" u="sng" dirty="0" smtClean="0">
                <a:solidFill>
                  <a:srgbClr val="FFFF00"/>
                </a:solidFill>
              </a:rPr>
              <a:t>5760 ml</a:t>
            </a:r>
            <a:r>
              <a:rPr lang="cs-CZ" sz="1800" b="1" dirty="0" smtClean="0">
                <a:solidFill>
                  <a:srgbClr val="FFFF00"/>
                </a:solidFill>
              </a:rPr>
              <a:t> </a:t>
            </a:r>
            <a:r>
              <a:rPr lang="cs-CZ" sz="1800" b="1" dirty="0" smtClean="0">
                <a:solidFill>
                  <a:srgbClr val="002060"/>
                </a:solidFill>
              </a:rPr>
              <a:t>(5,76 l)  </a:t>
            </a:r>
            <a:r>
              <a:rPr lang="cs-CZ" sz="1800" b="1" dirty="0" smtClean="0">
                <a:solidFill>
                  <a:srgbClr val="FF0000"/>
                </a:solidFill>
              </a:rPr>
              <a:t>v zátěži </a:t>
            </a:r>
            <a:r>
              <a:rPr lang="cs-CZ" sz="1800" b="1" dirty="0" smtClean="0">
                <a:solidFill>
                  <a:srgbClr val="FFFF00"/>
                </a:solidFill>
              </a:rPr>
              <a:t>MV= 202x150= </a:t>
            </a:r>
            <a:r>
              <a:rPr lang="cs-CZ" sz="1800" b="1" u="sng" dirty="0" smtClean="0">
                <a:solidFill>
                  <a:srgbClr val="FFFF00"/>
                </a:solidFill>
              </a:rPr>
              <a:t>30 300 ml </a:t>
            </a:r>
            <a:r>
              <a:rPr lang="cs-CZ" sz="1800" b="1" dirty="0" smtClean="0">
                <a:solidFill>
                  <a:srgbClr val="002060"/>
                </a:solidFill>
              </a:rPr>
              <a:t>(30,3 l)</a:t>
            </a:r>
          </a:p>
          <a:p>
            <a:pPr marL="285750" indent="-285750" algn="l">
              <a:buFontTx/>
              <a:buChar char="-"/>
            </a:pPr>
            <a:r>
              <a:rPr lang="cs-CZ" sz="1800" b="1" dirty="0" smtClean="0">
                <a:solidFill>
                  <a:srgbClr val="002060"/>
                </a:solidFill>
              </a:rPr>
              <a:t>tzn. že v zátěži se může teoreticky množství přečerpané krve zvýšit až 6x</a:t>
            </a:r>
          </a:p>
          <a:p>
            <a:pPr marL="285750" indent="-285750" algn="l">
              <a:buFontTx/>
              <a:buChar char="-"/>
            </a:pPr>
            <a:endParaRPr lang="cs-CZ" sz="1800" b="1" dirty="0" smtClean="0">
              <a:solidFill>
                <a:srgbClr val="002060"/>
              </a:solidFill>
            </a:endParaRPr>
          </a:p>
          <a:p>
            <a:pPr algn="l"/>
            <a:r>
              <a:rPr lang="cs-CZ" sz="1800" b="1" dirty="0" smtClean="0">
                <a:solidFill>
                  <a:srgbClr val="002060"/>
                </a:solidFill>
              </a:rPr>
              <a:t>Pozn. - hodnota 30,3 l je pouze teoretická- SF nad 190 tepů/minutu je ne</a:t>
            </a:r>
          </a:p>
          <a:p>
            <a:pPr algn="l"/>
            <a:r>
              <a:rPr lang="cs-CZ" sz="1800" b="1" dirty="0" smtClean="0">
                <a:solidFill>
                  <a:srgbClr val="002060"/>
                </a:solidFill>
              </a:rPr>
              <a:t>ekonomická , při ní se totiž snižuje systolický objem a minutový objem klesá</a:t>
            </a:r>
          </a:p>
          <a:p>
            <a:pPr algn="l"/>
            <a:r>
              <a:rPr lang="cs-CZ" sz="1800" b="1" dirty="0" smtClean="0">
                <a:solidFill>
                  <a:srgbClr val="002060"/>
                </a:solidFill>
              </a:rPr>
              <a:t>V praxi lze dosáhnout hodnot  MV okolo 25 l/min. – tzn. 5násobný nárůst MV</a:t>
            </a:r>
            <a:endParaRPr lang="cs-CZ" sz="1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1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604664"/>
          </a:xfrm>
        </p:spPr>
        <p:txBody>
          <a:bodyPr>
            <a:normAutofit fontScale="90000"/>
          </a:bodyPr>
          <a:lstStyle/>
          <a:p>
            <a:r>
              <a:rPr lang="cs-CZ" dirty="0"/>
              <a:t>Reaktivní změny v </a:t>
            </a:r>
            <a:r>
              <a:rPr lang="cs-CZ" dirty="0" smtClean="0"/>
              <a:t>cévách </a:t>
            </a:r>
            <a:r>
              <a:rPr lang="cs-CZ" dirty="0"/>
              <a:t>při zátěži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1268760"/>
            <a:ext cx="7704856" cy="5472608"/>
          </a:xfrm>
        </p:spPr>
        <p:txBody>
          <a:bodyPr/>
          <a:lstStyle/>
          <a:p>
            <a:pPr marL="342900" indent="-342900" algn="l">
              <a:buFontTx/>
              <a:buChar char="-"/>
            </a:pPr>
            <a:r>
              <a:rPr lang="cs-CZ" dirty="0" smtClean="0"/>
              <a:t>K nejvýraznějším změnách dochází v tkáních v krevních kapilárách</a:t>
            </a:r>
          </a:p>
          <a:p>
            <a:pPr marL="342900" indent="-342900" algn="l">
              <a:buFontTx/>
              <a:buChar char="-"/>
            </a:pPr>
            <a:r>
              <a:rPr lang="cs-CZ" b="1" u="sng" dirty="0" smtClean="0"/>
              <a:t>1/ Redistribuce krve- </a:t>
            </a:r>
            <a:r>
              <a:rPr lang="cs-CZ" dirty="0" smtClean="0"/>
              <a:t>při výkonu dochází vlivem adrenalinu a sympatických nervových vláken k </a:t>
            </a:r>
          </a:p>
          <a:p>
            <a:pPr marL="342900" indent="-342900" algn="l">
              <a:buFontTx/>
              <a:buChar char="-"/>
            </a:pPr>
            <a:endParaRPr lang="cs-CZ" dirty="0"/>
          </a:p>
          <a:p>
            <a:pPr algn="l"/>
            <a:r>
              <a:rPr lang="cs-CZ" b="1" dirty="0" smtClean="0">
                <a:solidFill>
                  <a:srgbClr val="7030A0"/>
                </a:solidFill>
              </a:rPr>
              <a:t>Rozšíření </a:t>
            </a:r>
            <a:r>
              <a:rPr lang="cs-CZ" dirty="0" smtClean="0">
                <a:solidFill>
                  <a:srgbClr val="7030A0"/>
                </a:solidFill>
              </a:rPr>
              <a:t>(dilataci) </a:t>
            </a:r>
            <a:r>
              <a:rPr lang="cs-CZ" b="1" dirty="0" smtClean="0">
                <a:solidFill>
                  <a:srgbClr val="7030A0"/>
                </a:solidFill>
              </a:rPr>
              <a:t>cév</a:t>
            </a:r>
            <a:r>
              <a:rPr lang="cs-CZ" dirty="0" smtClean="0">
                <a:solidFill>
                  <a:srgbClr val="7030A0"/>
                </a:solidFill>
              </a:rPr>
              <a:t> vedoucí ch    </a:t>
            </a:r>
            <a:r>
              <a:rPr lang="cs-CZ" b="1" dirty="0" smtClean="0">
                <a:solidFill>
                  <a:srgbClr val="7030A0"/>
                </a:solidFill>
              </a:rPr>
              <a:t>Konstrikci</a:t>
            </a:r>
            <a:r>
              <a:rPr lang="cs-CZ" dirty="0" smtClean="0">
                <a:solidFill>
                  <a:srgbClr val="7030A0"/>
                </a:solidFill>
              </a:rPr>
              <a:t> (zúžení) </a:t>
            </a:r>
            <a:r>
              <a:rPr lang="cs-CZ" b="1" dirty="0" smtClean="0">
                <a:solidFill>
                  <a:srgbClr val="7030A0"/>
                </a:solidFill>
              </a:rPr>
              <a:t>cév</a:t>
            </a:r>
            <a:r>
              <a:rPr lang="cs-CZ" dirty="0" smtClean="0">
                <a:solidFill>
                  <a:srgbClr val="7030A0"/>
                </a:solidFill>
              </a:rPr>
              <a:t> vedoucích </a:t>
            </a:r>
          </a:p>
          <a:p>
            <a:pPr algn="l"/>
            <a:r>
              <a:rPr lang="cs-CZ" dirty="0" smtClean="0">
                <a:solidFill>
                  <a:srgbClr val="7030A0"/>
                </a:solidFill>
              </a:rPr>
              <a:t>krev </a:t>
            </a:r>
            <a:r>
              <a:rPr lang="cs-CZ" b="1" dirty="0" smtClean="0">
                <a:solidFill>
                  <a:srgbClr val="7030A0"/>
                </a:solidFill>
              </a:rPr>
              <a:t>do svalů</a:t>
            </a:r>
            <a:r>
              <a:rPr lang="cs-CZ" dirty="0" smtClean="0">
                <a:solidFill>
                  <a:srgbClr val="7030A0"/>
                </a:solidFill>
              </a:rPr>
              <a:t>                                            </a:t>
            </a:r>
            <a:r>
              <a:rPr lang="cs-CZ" b="1" dirty="0" smtClean="0">
                <a:solidFill>
                  <a:srgbClr val="7030A0"/>
                </a:solidFill>
              </a:rPr>
              <a:t>do trávicí a vylučovací soustavy</a:t>
            </a:r>
          </a:p>
          <a:p>
            <a:pPr algn="l"/>
            <a:r>
              <a:rPr lang="cs-CZ" dirty="0" smtClean="0">
                <a:solidFill>
                  <a:srgbClr val="7030A0"/>
                </a:solidFill>
              </a:rPr>
              <a:t>Přívod krve </a:t>
            </a:r>
            <a:r>
              <a:rPr lang="cs-CZ" b="1" dirty="0" smtClean="0">
                <a:solidFill>
                  <a:srgbClr val="7030A0"/>
                </a:solidFill>
              </a:rPr>
              <a:t>do pokožky je nejdříve utlumen</a:t>
            </a:r>
            <a:r>
              <a:rPr lang="cs-CZ" dirty="0" smtClean="0">
                <a:solidFill>
                  <a:srgbClr val="7030A0"/>
                </a:solidFill>
              </a:rPr>
              <a:t>, </a:t>
            </a:r>
            <a:r>
              <a:rPr lang="cs-CZ" b="1" dirty="0" smtClean="0">
                <a:solidFill>
                  <a:srgbClr val="7030A0"/>
                </a:solidFill>
              </a:rPr>
              <a:t>během výkonu </a:t>
            </a:r>
            <a:r>
              <a:rPr lang="cs-CZ" dirty="0" smtClean="0">
                <a:solidFill>
                  <a:srgbClr val="7030A0"/>
                </a:solidFill>
              </a:rPr>
              <a:t>v souvislosti s růstem teploty  dochází ke </a:t>
            </a:r>
            <a:r>
              <a:rPr lang="cs-CZ" b="1" dirty="0" smtClean="0">
                <a:solidFill>
                  <a:srgbClr val="7030A0"/>
                </a:solidFill>
              </a:rPr>
              <a:t>zvýšenému prokrvení kůže</a:t>
            </a:r>
          </a:p>
          <a:p>
            <a:pPr algn="l"/>
            <a:r>
              <a:rPr lang="cs-CZ" dirty="0" smtClean="0">
                <a:solidFill>
                  <a:srgbClr val="7030A0"/>
                </a:solidFill>
              </a:rPr>
              <a:t>Přívod krve do </a:t>
            </a:r>
            <a:r>
              <a:rPr lang="cs-CZ" b="1" dirty="0" smtClean="0">
                <a:solidFill>
                  <a:srgbClr val="7030A0"/>
                </a:solidFill>
              </a:rPr>
              <a:t>mozku</a:t>
            </a:r>
            <a:r>
              <a:rPr lang="cs-CZ" dirty="0" smtClean="0">
                <a:solidFill>
                  <a:srgbClr val="7030A0"/>
                </a:solidFill>
              </a:rPr>
              <a:t> je po celý výkon </a:t>
            </a:r>
            <a:r>
              <a:rPr lang="cs-CZ" b="1" dirty="0" smtClean="0">
                <a:solidFill>
                  <a:srgbClr val="7030A0"/>
                </a:solidFill>
              </a:rPr>
              <a:t>nezměněn</a:t>
            </a:r>
          </a:p>
          <a:p>
            <a:pPr algn="l"/>
            <a:r>
              <a:rPr lang="cs-CZ" b="1" dirty="0" smtClean="0">
                <a:solidFill>
                  <a:srgbClr val="7030A0"/>
                </a:solidFill>
              </a:rPr>
              <a:t>Po skončení výkonu se dilatované kapiláry vracejí do původního stavu za 3-4 min.</a:t>
            </a:r>
          </a:p>
          <a:p>
            <a:pPr algn="l"/>
            <a:r>
              <a:rPr lang="cs-CZ" b="1" dirty="0">
                <a:solidFill>
                  <a:srgbClr val="7030A0"/>
                </a:solidFill>
              </a:rPr>
              <a:t> </a:t>
            </a:r>
            <a:r>
              <a:rPr lang="cs-CZ" b="1" dirty="0" smtClean="0">
                <a:solidFill>
                  <a:srgbClr val="7030A0"/>
                </a:solidFill>
              </a:rPr>
              <a:t>    </a:t>
            </a:r>
            <a:r>
              <a:rPr lang="cs-CZ" b="1" dirty="0" smtClean="0">
                <a:solidFill>
                  <a:schemeClr val="tx1"/>
                </a:solidFill>
              </a:rPr>
              <a:t>2/ Změny krevního tlaku-  klidová hodnota 120/80</a:t>
            </a:r>
          </a:p>
          <a:p>
            <a:pPr algn="l"/>
            <a:r>
              <a:rPr lang="cs-CZ" b="1" dirty="0" smtClean="0">
                <a:solidFill>
                  <a:schemeClr val="tx1"/>
                </a:solidFill>
              </a:rPr>
              <a:t>- Při střední intenzitě stoupá systolický tlak až na 170, diastol. stejný</a:t>
            </a:r>
          </a:p>
          <a:p>
            <a:pPr marL="342900" indent="-342900" algn="l">
              <a:buFontTx/>
              <a:buChar char="-"/>
            </a:pPr>
            <a:r>
              <a:rPr lang="cs-CZ" b="1" dirty="0" smtClean="0">
                <a:solidFill>
                  <a:schemeClr val="tx1"/>
                </a:solidFill>
              </a:rPr>
              <a:t>Při vysoké intenzitě systol. </a:t>
            </a:r>
            <a:r>
              <a:rPr lang="cs-CZ" b="1" dirty="0">
                <a:solidFill>
                  <a:schemeClr val="tx1"/>
                </a:solidFill>
              </a:rPr>
              <a:t>t</a:t>
            </a:r>
            <a:r>
              <a:rPr lang="cs-CZ" b="1" dirty="0" smtClean="0">
                <a:solidFill>
                  <a:schemeClr val="tx1"/>
                </a:solidFill>
              </a:rPr>
              <a:t>lak až 190, diastol. </a:t>
            </a:r>
            <a:r>
              <a:rPr lang="cs-CZ" b="1" dirty="0">
                <a:solidFill>
                  <a:schemeClr val="tx1"/>
                </a:solidFill>
              </a:rPr>
              <a:t>a</a:t>
            </a:r>
            <a:r>
              <a:rPr lang="cs-CZ" b="1" dirty="0" smtClean="0">
                <a:solidFill>
                  <a:schemeClr val="tx1"/>
                </a:solidFill>
              </a:rPr>
              <a:t>ž 100 </a:t>
            </a:r>
          </a:p>
          <a:p>
            <a:pPr marL="342900" indent="-342900" algn="l">
              <a:buFontTx/>
              <a:buChar char="-"/>
            </a:pPr>
            <a:r>
              <a:rPr lang="cs-CZ" b="1" dirty="0" smtClean="0">
                <a:solidFill>
                  <a:schemeClr val="tx1"/>
                </a:solidFill>
              </a:rPr>
              <a:t>Návrat tlaku na původní hodnoty do 60 min. po výkonu</a:t>
            </a:r>
            <a:endParaRPr lang="cs-CZ" b="1" dirty="0">
              <a:solidFill>
                <a:srgbClr val="7030A0"/>
              </a:solidFill>
            </a:endParaRPr>
          </a:p>
        </p:txBody>
      </p:sp>
      <p:cxnSp>
        <p:nvCxnSpPr>
          <p:cNvPr id="5" name="Přímá spojnice se šipkou 4"/>
          <p:cNvCxnSpPr/>
          <p:nvPr/>
        </p:nvCxnSpPr>
        <p:spPr>
          <a:xfrm flipH="1">
            <a:off x="1835696" y="2564904"/>
            <a:ext cx="2736304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4572000" y="2564904"/>
            <a:ext cx="2448272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4572000" y="2564904"/>
            <a:ext cx="0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V="1">
            <a:off x="5436096" y="5517232"/>
            <a:ext cx="360040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 flipV="1">
            <a:off x="6300192" y="5445224"/>
            <a:ext cx="288032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82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8136904" cy="74868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Adaptační změny oběhové soustavy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136904" cy="4968552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Vznikají jako výsledek </a:t>
            </a:r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dlouhodobého zatěžování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-  např. tréninkový proces</a:t>
            </a:r>
          </a:p>
          <a:p>
            <a:pPr algn="l"/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a/ </a:t>
            </a:r>
            <a:r>
              <a:rPr lang="cs-CZ" b="1" u="sng" dirty="0" smtClean="0">
                <a:solidFill>
                  <a:srgbClr val="FF0000"/>
                </a:solidFill>
              </a:rPr>
              <a:t>hypertrofie (zmnožení) srdeční svaloviny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- u vytrvalostních sportů tzv. excentrická </a:t>
            </a:r>
            <a:r>
              <a:rPr lang="cs-CZ" dirty="0" err="1" smtClean="0">
                <a:solidFill>
                  <a:schemeClr val="accent2">
                    <a:lumMod val="50000"/>
                  </a:schemeClr>
                </a:solidFill>
              </a:rPr>
              <a:t>hypertrofi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- zvětšuje se celé srdce-rostou srdeční komory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- u silového, anaerobního tréninku dochází ke koncentrické hypertrofii- svalovina  mohutní směrem dovnitř- zmenšují se objemy komor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b/ </a:t>
            </a:r>
            <a:r>
              <a:rPr lang="cs-CZ" b="1" u="sng" dirty="0" smtClean="0">
                <a:solidFill>
                  <a:srgbClr val="FF0000"/>
                </a:solidFill>
              </a:rPr>
              <a:t>sportovní  bradykardie</a:t>
            </a:r>
            <a:r>
              <a:rPr lang="cs-CZ" b="1" u="sng" dirty="0" smtClean="0">
                <a:solidFill>
                  <a:schemeClr val="accent2">
                    <a:lumMod val="50000"/>
                  </a:schemeClr>
                </a:solidFill>
              </a:rPr>
              <a:t>- pokles klidové SF z 72/min. až na 30/min.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c/ </a:t>
            </a:r>
            <a:r>
              <a:rPr lang="cs-CZ" b="1" u="sng" dirty="0" smtClean="0">
                <a:solidFill>
                  <a:srgbClr val="FF0000"/>
                </a:solidFill>
              </a:rPr>
              <a:t>zvýšení SV- systolického objemu v klidu</a:t>
            </a:r>
            <a:r>
              <a:rPr lang="cs-CZ" b="1" u="sng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z 80 ml v klidu u nesportovců až na 100 ml u trénovaných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d/ </a:t>
            </a:r>
            <a:r>
              <a:rPr lang="cs-CZ" b="1" u="sng" dirty="0">
                <a:solidFill>
                  <a:srgbClr val="FF0000"/>
                </a:solidFill>
              </a:rPr>
              <a:t>zvýšení SV- systolického </a:t>
            </a:r>
            <a:r>
              <a:rPr lang="cs-CZ" b="1" u="sng" dirty="0" smtClean="0">
                <a:solidFill>
                  <a:srgbClr val="FF0000"/>
                </a:solidFill>
              </a:rPr>
              <a:t>objemu v zátěži</a:t>
            </a:r>
            <a:r>
              <a:rPr lang="cs-CZ" b="1" u="sng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z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120 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ml v klidu u nesportovců až na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200 </a:t>
            </a:r>
            <a:r>
              <a:rPr lang="cs-CZ" dirty="0">
                <a:solidFill>
                  <a:schemeClr val="accent2">
                    <a:lumMod val="50000"/>
                  </a:schemeClr>
                </a:solidFill>
              </a:rPr>
              <a:t>ml u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trénovaných jedinců</a:t>
            </a:r>
          </a:p>
          <a:p>
            <a:pPr marL="342900" indent="-342900" algn="l">
              <a:buFontTx/>
              <a:buChar char="-"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Nejvyšší nárůst těchto hodnot je zaznamenán u běžců na lyžích</a:t>
            </a:r>
          </a:p>
          <a:p>
            <a:pPr algn="l"/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 Všechny tato změny jsou vratné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, po ukončení  sportovní činnosti se     vrací na hodnoty jako u netrénovaných</a:t>
            </a:r>
            <a:endParaRPr lang="cs-CZ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endParaRPr lang="cs-CZ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endParaRPr lang="cs-CZ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l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017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2171700"/>
            <a:ext cx="83343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3954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142</TotalTime>
  <Words>617</Words>
  <Application>Microsoft Office PowerPoint</Application>
  <PresentationFormat>Předvádění na obrazovce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Vlnění</vt:lpstr>
      <vt:lpstr>Fyziologie tělesné zátěže-oběhový systém</vt:lpstr>
      <vt:lpstr>Změny oběhového systému v zátěži</vt:lpstr>
      <vt:lpstr>Reaktivní změny v srdci při zátěži</vt:lpstr>
      <vt:lpstr>Reaktivní změny v cévách při zátěži</vt:lpstr>
      <vt:lpstr>Adaptační změny oběhové soustavy</vt:lpstr>
      <vt:lpstr>Prezentace aplikace PowerPoint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Fyziologie tělesné zátěže-oběhový systém</dc:title>
  <dc:creator>Šlechta Marek</dc:creator>
  <cp:lastModifiedBy>Šlechta Marek</cp:lastModifiedBy>
  <cp:revision>13</cp:revision>
  <dcterms:created xsi:type="dcterms:W3CDTF">2013-02-11T09:12:20Z</dcterms:created>
  <dcterms:modified xsi:type="dcterms:W3CDTF">2013-12-13T10:04:53Z</dcterms:modified>
</cp:coreProperties>
</file>