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  <p:sldMasterId id="2147484044" r:id="rId2"/>
  </p:sldMasterIdLst>
  <p:sldIdLst>
    <p:sldId id="263" r:id="rId3"/>
    <p:sldId id="256" r:id="rId4"/>
    <p:sldId id="257" r:id="rId5"/>
    <p:sldId id="267" r:id="rId6"/>
    <p:sldId id="264" r:id="rId7"/>
    <p:sldId id="258" r:id="rId8"/>
    <p:sldId id="268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76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15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50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2364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14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231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650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48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030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7709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846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E80666-FB37-4B36-9149-507F3B0178E3}" type="datetimeFigureOut">
              <a:rPr lang="en-US" smtClean="0"/>
              <a:pPr/>
              <a:t>5/26/2014</a:t>
            </a:fld>
            <a:endParaRPr lang="en-US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4A36-B092-44E7-82DD-C9C42A9A2C3A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26.5.2014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42B4-8C90-4C77-8908-AB754425DAFE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25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633077"/>
              </p:ext>
            </p:extLst>
          </p:nvPr>
        </p:nvGraphicFramePr>
        <p:xfrm>
          <a:off x="457200" y="1916832"/>
          <a:ext cx="8229600" cy="3657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312518"/>
                <a:gridCol w="1924021"/>
                <a:gridCol w="1885027"/>
                <a:gridCol w="3108034"/>
              </a:tblGrid>
              <a:tr h="1758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Šablona: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III/2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č. materiálu: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600" kern="120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VY_32_INOVACE_143</a:t>
                      </a:r>
                      <a:endParaRPr lang="cs-CZ" sz="160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808877"/>
              </p:ext>
            </p:extLst>
          </p:nvPr>
        </p:nvGraphicFramePr>
        <p:xfrm>
          <a:off x="457200" y="2348880"/>
          <a:ext cx="8229600" cy="37312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075571"/>
                <a:gridCol w="6154029"/>
              </a:tblGrid>
              <a:tr h="609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Jméno autora: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Mgr. Tomáš FULÍN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Třída/ročník: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PS1 / 1.ročník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Datum vytvoření:</a:t>
                      </a:r>
                      <a:endParaRPr lang="cs-CZ" sz="12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1400" i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4.2.2014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Vzdělávací oblast: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 a její aplikace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Tematická oblast: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l-PL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Vzorce na druhou a třetí mocninu závorek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Předmět: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Matematika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58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Výstižný popis způsobu využití, případně metodické pokyny: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Prezentace na vzorce rozkladu druhých a třetích mocnin dvojčlenů.</a:t>
                      </a:r>
                      <a:endParaRPr lang="cs-CZ" sz="1200" i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Hravou formou (jablíčko, sluníčko) vysvětlí práci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se vzorci a</a:t>
                      </a:r>
                      <a:r>
                        <a:rPr lang="cs-CZ" sz="1400" i="1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-b</a:t>
                      </a:r>
                      <a:r>
                        <a:rPr lang="cs-CZ" sz="1400" i="1" kern="1200" baseline="30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(</a:t>
                      </a:r>
                      <a:r>
                        <a:rPr lang="cs-CZ" sz="1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b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)</a:t>
                      </a:r>
                      <a:r>
                        <a:rPr lang="cs-CZ" sz="1400" i="1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2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, 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lang="cs-CZ" sz="1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cs-CZ" sz="1400" i="1" baseline="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b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)</a:t>
                      </a:r>
                      <a:r>
                        <a:rPr lang="cs-CZ" sz="1400" i="1" baseline="30000" dirty="0" smtClean="0">
                          <a:effectLst/>
                          <a:latin typeface="Times New Roman" pitchFamily="18" charset="0"/>
                          <a:cs typeface="Times New Roman" pitchFamily="18" charset="0"/>
                          <a:sym typeface="Symbol"/>
                        </a:rPr>
                        <a:t>3</a:t>
                      </a:r>
                      <a:r>
                        <a:rPr lang="cs-CZ" sz="1400" i="1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Na konkrétních příkladech si student ověří pochopení látky.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308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Klíčová slova: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Dvojčlen, mocnina, na druhou, na třetí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9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Druh učebního materiálu:</a:t>
                      </a:r>
                      <a:endParaRPr lang="cs-CZ" sz="12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cs-CZ" sz="1400" i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Studijní materiál, přehled látky</a:t>
                      </a:r>
                      <a:endParaRPr lang="cs-CZ" sz="1200" i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23593" y="1268760"/>
            <a:ext cx="7096815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Výukový materiál zpracován v rámci projektu EU peníze školám</a:t>
            </a:r>
            <a:endParaRPr lang="cs-CZ" sz="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Registrační číslo projektu: </a:t>
            </a:r>
            <a:r>
              <a:rPr lang="cs-CZ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CZ.1.07/1.5.00/34.1063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1512429" y="203939"/>
            <a:ext cx="6119143" cy="1064821"/>
            <a:chOff x="1512429" y="76200"/>
            <a:chExt cx="6119143" cy="1064821"/>
          </a:xfrm>
        </p:grpSpPr>
        <p:pic>
          <p:nvPicPr>
            <p:cNvPr id="2056" name="Picture 8" descr="MSMT_sloga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8975" y="988621"/>
              <a:ext cx="2686050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" name="Skupina 12"/>
            <p:cNvGrpSpPr/>
            <p:nvPr/>
          </p:nvGrpSpPr>
          <p:grpSpPr>
            <a:xfrm>
              <a:off x="1512429" y="76200"/>
              <a:ext cx="6119143" cy="762000"/>
              <a:chOff x="1706562" y="76200"/>
              <a:chExt cx="6119143" cy="762000"/>
            </a:xfrm>
          </p:grpSpPr>
          <p:pic>
            <p:nvPicPr>
              <p:cNvPr id="2058" name="Picture 0" descr="MSMT_logolink_bez_vl_a_sloganu.ai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6562" y="76200"/>
                <a:ext cx="5191125" cy="76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2" name="Obrázek 11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092280" y="90487"/>
                <a:ext cx="733425" cy="73342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36117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Mocniny dvojčlenů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Algebraické výrazy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7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(a </a:t>
            </a:r>
            <a:r>
              <a:rPr lang="cs-CZ" dirty="0" smtClean="0">
                <a:sym typeface="Symbol"/>
              </a:rPr>
              <a:t> b)</a:t>
            </a:r>
            <a:r>
              <a:rPr lang="cs-CZ" baseline="30000" dirty="0" smtClean="0">
                <a:sym typeface="Symbol"/>
              </a:rPr>
              <a:t>2</a:t>
            </a:r>
          </a:p>
          <a:p>
            <a:r>
              <a:rPr lang="cs-CZ" dirty="0"/>
              <a:t>a</a:t>
            </a:r>
            <a:r>
              <a:rPr lang="cs-CZ" baseline="30000" dirty="0"/>
              <a:t>2</a:t>
            </a:r>
            <a:r>
              <a:rPr lang="cs-CZ" dirty="0"/>
              <a:t> – b</a:t>
            </a:r>
            <a:r>
              <a:rPr lang="cs-CZ" baseline="30000" dirty="0"/>
              <a:t>2</a:t>
            </a:r>
          </a:p>
          <a:p>
            <a:r>
              <a:rPr lang="cs-CZ" dirty="0" smtClean="0"/>
              <a:t>(</a:t>
            </a:r>
            <a:r>
              <a:rPr lang="cs-CZ" dirty="0"/>
              <a:t>a </a:t>
            </a:r>
            <a:r>
              <a:rPr lang="cs-CZ" dirty="0">
                <a:sym typeface="Symbol"/>
              </a:rPr>
              <a:t> </a:t>
            </a:r>
            <a:r>
              <a:rPr lang="cs-CZ" dirty="0" smtClean="0">
                <a:sym typeface="Symbol"/>
              </a:rPr>
              <a:t>b)</a:t>
            </a:r>
            <a:r>
              <a:rPr lang="cs-CZ" baseline="30000" dirty="0" smtClean="0">
                <a:sym typeface="Symbol"/>
              </a:rPr>
              <a:t>3</a:t>
            </a:r>
            <a:endParaRPr lang="cs-CZ" baseline="30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dovednosti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nalosti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12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98781"/>
            <a:ext cx="8496944" cy="5098571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</a:t>
            </a:r>
            <a:r>
              <a:rPr lang="cs-CZ" sz="66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55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66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indent="0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Například: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</a:t>
            </a:r>
            <a:r>
              <a:rPr lang="cs-CZ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55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6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cs-CZ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</a:t>
            </a: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x - 1)</a:t>
            </a:r>
            <a:r>
              <a:rPr lang="cs-CZ" sz="6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55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4x</a:t>
            </a:r>
            <a:r>
              <a:rPr lang="cs-CZ" sz="6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- 4x + 1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(a </a:t>
            </a:r>
            <a:r>
              <a:rPr lang="cs-CZ" dirty="0" smtClean="0">
                <a:sym typeface="Symbol"/>
              </a:rPr>
              <a:t>- </a:t>
            </a:r>
            <a:r>
              <a:rPr lang="cs-CZ" dirty="0">
                <a:sym typeface="Symbol"/>
              </a:rPr>
              <a:t>b)</a:t>
            </a:r>
            <a:r>
              <a:rPr lang="cs-CZ" baseline="30000" dirty="0">
                <a:sym typeface="Symbol"/>
              </a:rPr>
              <a:t>2</a:t>
            </a:r>
            <a:endParaRPr lang="cs-CZ" baseline="30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58291"/>
            <a:ext cx="843488" cy="8248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14805"/>
            <a:ext cx="926717" cy="904556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779209"/>
            <a:ext cx="843488" cy="824882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59" y="1695326"/>
            <a:ext cx="926717" cy="904556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46415"/>
            <a:ext cx="843488" cy="824882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39" y="1707201"/>
            <a:ext cx="926717" cy="90455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004048" y="170725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15816" y="1419169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355976" y="1419169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8460432" y="1419169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547664" y="1772816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714096" y="1772816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378392" y="1844824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362168" y="1603888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298272" y="1603888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86483"/>
            <a:ext cx="843488" cy="824882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42997"/>
            <a:ext cx="926717" cy="904556"/>
          </a:xfrm>
          <a:prstGeom prst="rect">
            <a:avLst/>
          </a:prstGeom>
        </p:spPr>
      </p:pic>
      <p:pic>
        <p:nvPicPr>
          <p:cNvPr id="40" name="Obrázek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538" y="3495526"/>
            <a:ext cx="843488" cy="824882"/>
          </a:xfrm>
          <a:prstGeom prst="rect">
            <a:avLst/>
          </a:prstGeom>
        </p:spPr>
      </p:pic>
      <p:pic>
        <p:nvPicPr>
          <p:cNvPr id="41" name="Obrázek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59" y="3423518"/>
            <a:ext cx="926717" cy="904556"/>
          </a:xfrm>
          <a:prstGeom prst="rect">
            <a:avLst/>
          </a:prstGeom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474607"/>
            <a:ext cx="843488" cy="824882"/>
          </a:xfrm>
          <a:prstGeom prst="rect">
            <a:avLst/>
          </a:prstGeom>
        </p:spPr>
      </p:pic>
      <p:pic>
        <p:nvPicPr>
          <p:cNvPr id="43" name="Obráze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39" y="3435393"/>
            <a:ext cx="926717" cy="904556"/>
          </a:xfrm>
          <a:prstGeom prst="rect">
            <a:avLst/>
          </a:prstGeom>
        </p:spPr>
      </p:pic>
      <p:sp>
        <p:nvSpPr>
          <p:cNvPr id="44" name="TextovéPole 43"/>
          <p:cNvSpPr txBox="1"/>
          <p:nvPr/>
        </p:nvSpPr>
        <p:spPr>
          <a:xfrm>
            <a:off x="5076056" y="343544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915816" y="3147361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4489688" y="3147361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8460432" y="3147361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547664" y="3501008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786104" y="3501008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7378392" y="3573016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5434176" y="333208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6370280" y="333208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700645" y="3515005"/>
            <a:ext cx="866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2123728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801615" y="3534107"/>
            <a:ext cx="855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5673068" y="3515005"/>
            <a:ext cx="843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2x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ovéPole 56"/>
          <p:cNvSpPr txBox="1"/>
          <p:nvPr/>
        </p:nvSpPr>
        <p:spPr>
          <a:xfrm>
            <a:off x="6660232" y="3501008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7956376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ovéPole 58"/>
          <p:cNvSpPr txBox="1"/>
          <p:nvPr/>
        </p:nvSpPr>
        <p:spPr>
          <a:xfrm>
            <a:off x="3707904" y="3501008"/>
            <a:ext cx="1185639" cy="830997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99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000"/>
                            </p:stCondLst>
                            <p:childTnLst>
                              <p:par>
                                <p:cTn id="168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1500"/>
                            </p:stCondLst>
                            <p:childTnLst>
                              <p:par>
                                <p:cTn id="172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2000"/>
                            </p:stCondLst>
                            <p:childTnLst>
                              <p:par>
                                <p:cTn id="176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500"/>
                            </p:stCondLst>
                            <p:childTnLst>
                              <p:par>
                                <p:cTn id="180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0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98781"/>
            <a:ext cx="8496944" cy="5098571"/>
          </a:xfrm>
        </p:spPr>
        <p:txBody>
          <a:bodyPr lIns="36000"/>
          <a:lstStyle/>
          <a:p>
            <a:pPr marL="109728" indent="0">
              <a:buNone/>
            </a:pPr>
            <a:r>
              <a:rPr lang="cs-CZ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</a:t>
            </a:r>
            <a:r>
              <a:rPr lang="cs-CZ" sz="66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55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66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indent="0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Například: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</a:t>
            </a:r>
            <a:r>
              <a:rPr lang="cs-CZ" sz="6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55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6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cs-CZ" sz="28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x + 3)</a:t>
            </a:r>
            <a:r>
              <a:rPr lang="cs-CZ" sz="6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55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x</a:t>
            </a:r>
            <a:r>
              <a:rPr lang="cs-CZ" sz="66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6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+ 6x + 9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(a </a:t>
            </a:r>
            <a:r>
              <a:rPr lang="cs-CZ" dirty="0" smtClean="0">
                <a:sym typeface="Symbol"/>
              </a:rPr>
              <a:t>+ </a:t>
            </a:r>
            <a:r>
              <a:rPr lang="cs-CZ" dirty="0">
                <a:sym typeface="Symbol"/>
              </a:rPr>
              <a:t>b)</a:t>
            </a:r>
            <a:r>
              <a:rPr lang="cs-CZ" baseline="30000" dirty="0">
                <a:sym typeface="Symbol"/>
              </a:rPr>
              <a:t>2</a:t>
            </a:r>
            <a:endParaRPr lang="cs-CZ" baseline="30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58291"/>
            <a:ext cx="843488" cy="82488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714805"/>
            <a:ext cx="926717" cy="904556"/>
          </a:xfrm>
          <a:prstGeom prst="rect">
            <a:avLst/>
          </a:prstGeom>
        </p:spPr>
      </p:pic>
      <p:pic>
        <p:nvPicPr>
          <p:cNvPr id="26" name="Obrázek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1779209"/>
            <a:ext cx="843488" cy="824882"/>
          </a:xfrm>
          <a:prstGeom prst="rect">
            <a:avLst/>
          </a:prstGeom>
        </p:spPr>
      </p:pic>
      <p:pic>
        <p:nvPicPr>
          <p:cNvPr id="27" name="Obrázek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59" y="1695326"/>
            <a:ext cx="926717" cy="904556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46415"/>
            <a:ext cx="843488" cy="824882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39" y="1707201"/>
            <a:ext cx="926717" cy="904556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5004048" y="170725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915816" y="1419169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355976" y="1419169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8460432" y="1419169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547664" y="1871015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4714096" y="1871015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7378392" y="1871015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5362168" y="1603888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298272" y="1603888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486483"/>
            <a:ext cx="843488" cy="824882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442997"/>
            <a:ext cx="926717" cy="904556"/>
          </a:xfrm>
          <a:prstGeom prst="rect">
            <a:avLst/>
          </a:prstGeom>
        </p:spPr>
      </p:pic>
      <p:pic>
        <p:nvPicPr>
          <p:cNvPr id="40" name="Obrázek 3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507401"/>
            <a:ext cx="843488" cy="824882"/>
          </a:xfrm>
          <a:prstGeom prst="rect">
            <a:avLst/>
          </a:prstGeom>
        </p:spPr>
      </p:pic>
      <p:pic>
        <p:nvPicPr>
          <p:cNvPr id="41" name="Obrázek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7959" y="3423518"/>
            <a:ext cx="926717" cy="904556"/>
          </a:xfrm>
          <a:prstGeom prst="rect">
            <a:avLst/>
          </a:prstGeom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474607"/>
            <a:ext cx="843488" cy="824882"/>
          </a:xfrm>
          <a:prstGeom prst="rect">
            <a:avLst/>
          </a:prstGeom>
        </p:spPr>
      </p:pic>
      <p:pic>
        <p:nvPicPr>
          <p:cNvPr id="43" name="Obráze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9739" y="3435393"/>
            <a:ext cx="926717" cy="904556"/>
          </a:xfrm>
          <a:prstGeom prst="rect">
            <a:avLst/>
          </a:prstGeom>
        </p:spPr>
      </p:pic>
      <p:sp>
        <p:nvSpPr>
          <p:cNvPr id="44" name="TextovéPole 43"/>
          <p:cNvSpPr txBox="1"/>
          <p:nvPr/>
        </p:nvSpPr>
        <p:spPr>
          <a:xfrm>
            <a:off x="5004048" y="343544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915816" y="3147361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4355976" y="3147361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8460432" y="3147361"/>
            <a:ext cx="514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ovéPole 47"/>
          <p:cNvSpPr txBox="1"/>
          <p:nvPr/>
        </p:nvSpPr>
        <p:spPr>
          <a:xfrm>
            <a:off x="1547664" y="3599207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ovéPole 48"/>
          <p:cNvSpPr txBox="1"/>
          <p:nvPr/>
        </p:nvSpPr>
        <p:spPr>
          <a:xfrm>
            <a:off x="4714096" y="3599207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7378392" y="3599207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5362168" y="333208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6298272" y="333208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TextovéPole 52"/>
          <p:cNvSpPr txBox="1"/>
          <p:nvPr/>
        </p:nvSpPr>
        <p:spPr>
          <a:xfrm>
            <a:off x="899592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2123728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3995936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5796136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6660232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7956376" y="3515005"/>
            <a:ext cx="576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85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6" presetClass="emph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5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15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35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45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000"/>
                            </p:stCondLst>
                            <p:childTnLst>
                              <p:par>
                                <p:cTn id="16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"/>
                            </p:stCondLst>
                            <p:childTnLst>
                              <p:par>
                                <p:cTn id="16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2000"/>
                            </p:stCondLst>
                            <p:childTnLst>
                              <p:par>
                                <p:cTn id="17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 uiExpand="1"/>
      <p:bldP spid="10" grpId="0" uiExpand="1"/>
      <p:bldP spid="30" grpId="0" uiExpand="1"/>
      <p:bldP spid="31" grpId="0" uiExpand="1"/>
      <p:bldP spid="32" grpId="0" uiExpand="1"/>
      <p:bldP spid="33" grpId="0" uiExpand="1"/>
      <p:bldP spid="34" grpId="0" uiExpand="1"/>
      <p:bldP spid="35" grpId="0" uiExpand="1"/>
      <p:bldP spid="37" grpId="0" uiExpand="1"/>
      <p:bldP spid="44" grpId="0" uiExpand="1"/>
      <p:bldP spid="45" grpId="0" uiExpand="1"/>
      <p:bldP spid="46" grpId="0" uiExpand="1"/>
      <p:bldP spid="47" grpId="0" uiExpand="1"/>
      <p:bldP spid="48" grpId="0" uiExpand="1"/>
      <p:bldP spid="49" grpId="0" uiExpand="1"/>
      <p:bldP spid="50" grpId="0" uiExpand="1"/>
      <p:bldP spid="51" grpId="0" uiExpand="1"/>
      <p:bldP spid="52" grpId="0" uiExpand="1"/>
      <p:bldP spid="53" grpId="0" uiExpand="1"/>
      <p:bldP spid="54" grpId="0" uiExpand="1"/>
      <p:bldP spid="55" grpId="0" uiExpand="1"/>
      <p:bldP spid="56" grpId="0" uiExpand="1"/>
      <p:bldP spid="57" grpId="0" uiExpand="1"/>
      <p:bldP spid="58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98781"/>
            <a:ext cx="8496944" cy="5098571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60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cs-CZ" sz="6000" b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60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– b</a:t>
            </a:r>
            <a:r>
              <a:rPr lang="cs-CZ" sz="6000" b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60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(a – b)(a + b)</a:t>
            </a:r>
            <a:endParaRPr lang="cs-CZ" sz="60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Například:</a:t>
            </a:r>
            <a:endParaRPr lang="cs-CZ" sz="28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x</a:t>
            </a:r>
            <a:r>
              <a:rPr lang="cs-CZ" sz="4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– 9 = (x – 3)(x + 3)</a:t>
            </a: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4x</a:t>
            </a:r>
            <a:r>
              <a:rPr lang="cs-CZ" sz="48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- 25</a:t>
            </a:r>
            <a:r>
              <a:rPr lang="cs-CZ" sz="44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cs-CZ" sz="4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(2x – 5)(2x + 5)</a:t>
            </a:r>
            <a:endParaRPr lang="en-U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</a:t>
            </a:r>
            <a:r>
              <a:rPr lang="cs-CZ" baseline="30000" dirty="0" smtClean="0"/>
              <a:t>2</a:t>
            </a:r>
            <a:r>
              <a:rPr lang="cs-CZ" dirty="0" smtClean="0"/>
              <a:t> </a:t>
            </a:r>
            <a:r>
              <a:rPr lang="cs-CZ" dirty="0" smtClean="0">
                <a:sym typeface="Symbol"/>
              </a:rPr>
              <a:t>- b</a:t>
            </a:r>
            <a:r>
              <a:rPr lang="cs-CZ" baseline="30000" dirty="0" smtClean="0">
                <a:sym typeface="Symbol"/>
              </a:rPr>
              <a:t>2</a:t>
            </a:r>
            <a:endParaRPr lang="cs-CZ" baseline="30000" dirty="0"/>
          </a:p>
        </p:txBody>
      </p:sp>
    </p:spTree>
    <p:extLst>
      <p:ext uri="{BB962C8B-B14F-4D97-AF65-F5344CB8AC3E}">
        <p14:creationId xmlns:p14="http://schemas.microsoft.com/office/powerpoint/2010/main" val="2199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98781"/>
            <a:ext cx="8496944" cy="5098571"/>
          </a:xfrm>
        </p:spPr>
        <p:txBody>
          <a:bodyPr lIns="36000">
            <a:normAutofit/>
          </a:bodyPr>
          <a:lstStyle/>
          <a:p>
            <a:pPr marL="109728" indent="0">
              <a:buNone/>
            </a:pP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cs-CZ" sz="3600" b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– b</a:t>
            </a:r>
            <a:r>
              <a:rPr lang="cs-CZ" sz="3600" b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(a – b)(a + b)</a:t>
            </a:r>
            <a:endParaRPr lang="cs-CZ" sz="36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None/>
            </a:pPr>
            <a:endParaRPr lang="cs-CZ" sz="3600" b="1" baseline="300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None/>
            </a:pP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 – b)</a:t>
            </a:r>
            <a:r>
              <a:rPr lang="cs-CZ" sz="3600" b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(a – b)(a – b) = a</a:t>
            </a:r>
            <a:r>
              <a:rPr lang="cs-CZ" sz="3600" b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– 2ab + b</a:t>
            </a:r>
            <a:r>
              <a:rPr lang="cs-CZ" sz="3600" b="1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</a:p>
          <a:p>
            <a:pPr marL="109728" indent="0">
              <a:buNone/>
            </a:pPr>
            <a:endParaRPr lang="cs-CZ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(a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b)</a:t>
            </a:r>
            <a:r>
              <a:rPr lang="cs-CZ" sz="3600" b="1" baseline="30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= (a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b)(a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b) = a</a:t>
            </a:r>
            <a:r>
              <a:rPr lang="cs-CZ" sz="3600" b="1" baseline="30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2ab + b</a:t>
            </a:r>
            <a:r>
              <a:rPr lang="cs-CZ" sz="3600" b="1" baseline="30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</a:p>
          <a:p>
            <a:pPr marL="109728" indent="0">
              <a:buNone/>
            </a:pPr>
            <a:endParaRPr lang="cs-CZ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a</a:t>
            </a:r>
            <a:r>
              <a:rPr lang="cs-CZ" sz="3600" b="1" baseline="30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+ 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b</a:t>
            </a:r>
            <a:r>
              <a:rPr lang="cs-CZ" sz="3600" b="1" baseline="30000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3600" b="1" dirty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</a:t>
            </a:r>
            <a:r>
              <a:rPr lang="cs-CZ" sz="3600" b="1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…neexistuje žádná úprava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 smtClean="0">
                <a:solidFill>
                  <a:srgbClr val="FF0000"/>
                </a:solidFill>
                <a:effectLst/>
                <a:latin typeface="Arial Black" panose="020B0A04020102020204" pitchFamily="34" charset="0"/>
              </a:rPr>
              <a:t>POZOR!!!      NEPLÉST!!!</a:t>
            </a:r>
            <a:endParaRPr lang="cs-CZ" sz="4800" baseline="30000" dirty="0">
              <a:solidFill>
                <a:srgbClr val="FF000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1979712" y="1484784"/>
            <a:ext cx="684076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051720" y="2492896"/>
            <a:ext cx="684076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123728" y="3717032"/>
            <a:ext cx="684076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979712" y="4869160"/>
            <a:ext cx="6840760" cy="7200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21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98781"/>
            <a:ext cx="8496944" cy="5098571"/>
          </a:xfrm>
        </p:spPr>
        <p:txBody>
          <a:bodyPr lIns="36000"/>
          <a:lstStyle/>
          <a:p>
            <a:pPr marL="109728" indent="0">
              <a:buNone/>
            </a:pP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           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40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indent="0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Například:</a:t>
            </a:r>
          </a:p>
          <a:p>
            <a:pPr marL="109728" indent="0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    </a:t>
            </a:r>
            <a:r>
              <a:rPr lang="cs-CZ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4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cs-CZ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(x + 2)</a:t>
            </a:r>
            <a:r>
              <a:rPr lang="cs-CZ" sz="52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cs-CZ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cs-CZ" sz="5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x</a:t>
            </a:r>
            <a:r>
              <a:rPr lang="cs-CZ" sz="5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cs-CZ" sz="5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+ 6x</a:t>
            </a:r>
            <a:r>
              <a:rPr lang="cs-CZ" sz="5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5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+ 12x + 8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cs-CZ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(a </a:t>
            </a:r>
            <a:r>
              <a:rPr lang="cs-CZ" dirty="0" smtClean="0">
                <a:sym typeface="Symbol"/>
              </a:rPr>
              <a:t>+ b)</a:t>
            </a:r>
            <a:r>
              <a:rPr lang="cs-CZ" baseline="30000" dirty="0" smtClean="0">
                <a:sym typeface="Symbol"/>
              </a:rPr>
              <a:t>3</a:t>
            </a:r>
            <a:endParaRPr lang="cs-CZ" baseline="30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576504" cy="56378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43" y="1616207"/>
            <a:ext cx="648072" cy="63257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23928" y="15689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20061" y="1311500"/>
            <a:ext cx="379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295854" y="1578551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633976" y="1568986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162538" y="131615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881862" y="1313735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Obrázek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628800"/>
            <a:ext cx="576504" cy="563787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3420312" y="1305142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Obrázek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28800"/>
            <a:ext cx="576504" cy="563787"/>
          </a:xfrm>
          <a:prstGeom prst="rect">
            <a:avLst/>
          </a:prstGeom>
        </p:spPr>
      </p:pic>
      <p:pic>
        <p:nvPicPr>
          <p:cNvPr id="62" name="Obrázek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28800"/>
            <a:ext cx="648072" cy="632574"/>
          </a:xfrm>
          <a:prstGeom prst="rect">
            <a:avLst/>
          </a:prstGeom>
        </p:spPr>
      </p:pic>
      <p:sp>
        <p:nvSpPr>
          <p:cNvPr id="61" name="TextovéPole 60"/>
          <p:cNvSpPr txBox="1"/>
          <p:nvPr/>
        </p:nvSpPr>
        <p:spPr>
          <a:xfrm>
            <a:off x="4860472" y="1305142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6084168" y="15689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322778" y="131615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7042102" y="1313735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Obrázek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28800"/>
            <a:ext cx="576504" cy="563787"/>
          </a:xfrm>
          <a:prstGeom prst="rect">
            <a:avLst/>
          </a:prstGeom>
        </p:spPr>
      </p:pic>
      <p:pic>
        <p:nvPicPr>
          <p:cNvPr id="67" name="Obrázek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628800"/>
            <a:ext cx="648072" cy="632574"/>
          </a:xfrm>
          <a:prstGeom prst="rect">
            <a:avLst/>
          </a:prstGeom>
        </p:spPr>
      </p:pic>
      <p:sp>
        <p:nvSpPr>
          <p:cNvPr id="68" name="TextovéPole 67"/>
          <p:cNvSpPr txBox="1"/>
          <p:nvPr/>
        </p:nvSpPr>
        <p:spPr>
          <a:xfrm>
            <a:off x="7740792" y="1305142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5794216" y="1568986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Obrázek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628800"/>
            <a:ext cx="648072" cy="632574"/>
          </a:xfrm>
          <a:prstGeom prst="rect">
            <a:avLst/>
          </a:prstGeom>
        </p:spPr>
      </p:pic>
      <p:sp>
        <p:nvSpPr>
          <p:cNvPr id="71" name="TextovéPole 70"/>
          <p:cNvSpPr txBox="1"/>
          <p:nvPr/>
        </p:nvSpPr>
        <p:spPr>
          <a:xfrm>
            <a:off x="8639932" y="1303131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7884368" y="1568986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Obrázek 9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03411"/>
            <a:ext cx="576504" cy="563787"/>
          </a:xfrm>
          <a:prstGeom prst="rect">
            <a:avLst/>
          </a:prstGeom>
        </p:spPr>
      </p:pic>
      <p:pic>
        <p:nvPicPr>
          <p:cNvPr id="97" name="Obrázek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43" y="3190818"/>
            <a:ext cx="648072" cy="632574"/>
          </a:xfrm>
          <a:prstGeom prst="rect">
            <a:avLst/>
          </a:prstGeom>
        </p:spPr>
      </p:pic>
      <p:sp>
        <p:nvSpPr>
          <p:cNvPr id="98" name="TextovéPole 97"/>
          <p:cNvSpPr txBox="1"/>
          <p:nvPr/>
        </p:nvSpPr>
        <p:spPr>
          <a:xfrm>
            <a:off x="3923928" y="3143597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2320061" y="2886111"/>
            <a:ext cx="379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1295854" y="3153162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ovéPole 100"/>
          <p:cNvSpPr txBox="1"/>
          <p:nvPr/>
        </p:nvSpPr>
        <p:spPr>
          <a:xfrm>
            <a:off x="3633976" y="3143597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4162538" y="2890761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4881862" y="2888346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Obrázek 1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03411"/>
            <a:ext cx="576504" cy="563787"/>
          </a:xfrm>
          <a:prstGeom prst="rect">
            <a:avLst/>
          </a:prstGeom>
        </p:spPr>
      </p:pic>
      <p:sp>
        <p:nvSpPr>
          <p:cNvPr id="105" name="TextovéPole 104"/>
          <p:cNvSpPr txBox="1"/>
          <p:nvPr/>
        </p:nvSpPr>
        <p:spPr>
          <a:xfrm>
            <a:off x="3420312" y="2879753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" name="Obrázek 1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03411"/>
            <a:ext cx="576504" cy="563787"/>
          </a:xfrm>
          <a:prstGeom prst="rect">
            <a:avLst/>
          </a:prstGeom>
        </p:spPr>
      </p:pic>
      <p:pic>
        <p:nvPicPr>
          <p:cNvPr id="107" name="Obrázek 1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203411"/>
            <a:ext cx="648072" cy="632574"/>
          </a:xfrm>
          <a:prstGeom prst="rect">
            <a:avLst/>
          </a:prstGeom>
        </p:spPr>
      </p:pic>
      <p:sp>
        <p:nvSpPr>
          <p:cNvPr id="108" name="TextovéPole 107"/>
          <p:cNvSpPr txBox="1"/>
          <p:nvPr/>
        </p:nvSpPr>
        <p:spPr>
          <a:xfrm>
            <a:off x="4860472" y="2879753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ovéPole 108"/>
          <p:cNvSpPr txBox="1"/>
          <p:nvPr/>
        </p:nvSpPr>
        <p:spPr>
          <a:xfrm>
            <a:off x="6084168" y="3143597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ovéPole 109"/>
          <p:cNvSpPr txBox="1"/>
          <p:nvPr/>
        </p:nvSpPr>
        <p:spPr>
          <a:xfrm>
            <a:off x="6322778" y="2890761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ovéPole 110"/>
          <p:cNvSpPr txBox="1"/>
          <p:nvPr/>
        </p:nvSpPr>
        <p:spPr>
          <a:xfrm>
            <a:off x="7042102" y="2888346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" name="Obrázek 1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203411"/>
            <a:ext cx="576504" cy="563787"/>
          </a:xfrm>
          <a:prstGeom prst="rect">
            <a:avLst/>
          </a:prstGeom>
        </p:spPr>
      </p:pic>
      <p:pic>
        <p:nvPicPr>
          <p:cNvPr id="113" name="Obrázek 1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203411"/>
            <a:ext cx="648072" cy="632574"/>
          </a:xfrm>
          <a:prstGeom prst="rect">
            <a:avLst/>
          </a:prstGeom>
        </p:spPr>
      </p:pic>
      <p:sp>
        <p:nvSpPr>
          <p:cNvPr id="114" name="TextovéPole 113"/>
          <p:cNvSpPr txBox="1"/>
          <p:nvPr/>
        </p:nvSpPr>
        <p:spPr>
          <a:xfrm>
            <a:off x="7740792" y="2879753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5794216" y="3143597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6" name="Obrázek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203411"/>
            <a:ext cx="648072" cy="632574"/>
          </a:xfrm>
          <a:prstGeom prst="rect">
            <a:avLst/>
          </a:prstGeom>
        </p:spPr>
      </p:pic>
      <p:sp>
        <p:nvSpPr>
          <p:cNvPr id="117" name="TextovéPole 116"/>
          <p:cNvSpPr txBox="1"/>
          <p:nvPr/>
        </p:nvSpPr>
        <p:spPr>
          <a:xfrm>
            <a:off x="8639932" y="2877742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7884368" y="3143597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91745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19" name="TextovéPole 118"/>
          <p:cNvSpPr txBox="1"/>
          <p:nvPr/>
        </p:nvSpPr>
        <p:spPr>
          <a:xfrm>
            <a:off x="3059832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20" name="TextovéPole 119"/>
          <p:cNvSpPr txBox="1"/>
          <p:nvPr/>
        </p:nvSpPr>
        <p:spPr>
          <a:xfrm>
            <a:off x="4499992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21" name="TextovéPole 120"/>
          <p:cNvSpPr txBox="1"/>
          <p:nvPr/>
        </p:nvSpPr>
        <p:spPr>
          <a:xfrm>
            <a:off x="6660122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22" name="TextovéPole 121"/>
          <p:cNvSpPr txBox="1"/>
          <p:nvPr/>
        </p:nvSpPr>
        <p:spPr>
          <a:xfrm>
            <a:off x="1763688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  <p:sp>
        <p:nvSpPr>
          <p:cNvPr id="123" name="TextovéPole 122"/>
          <p:cNvSpPr txBox="1"/>
          <p:nvPr/>
        </p:nvSpPr>
        <p:spPr>
          <a:xfrm>
            <a:off x="5291970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  <p:sp>
        <p:nvSpPr>
          <p:cNvPr id="124" name="TextovéPole 123"/>
          <p:cNvSpPr txBox="1"/>
          <p:nvPr/>
        </p:nvSpPr>
        <p:spPr>
          <a:xfrm>
            <a:off x="7452210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  <p:sp>
        <p:nvSpPr>
          <p:cNvPr id="125" name="TextovéPole 124"/>
          <p:cNvSpPr txBox="1"/>
          <p:nvPr/>
        </p:nvSpPr>
        <p:spPr>
          <a:xfrm>
            <a:off x="8316306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2373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5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25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25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250"/>
                            </p:stCondLst>
                            <p:childTnLst>
                              <p:par>
                                <p:cTn id="2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25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0"/>
                            </p:stCondLst>
                            <p:childTnLst>
                              <p:par>
                                <p:cTn id="24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000"/>
                            </p:stCondLst>
                            <p:childTnLst>
                              <p:par>
                                <p:cTn id="25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500"/>
                            </p:stCondLst>
                            <p:childTnLst>
                              <p:par>
                                <p:cTn id="25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9" grpId="0"/>
      <p:bldP spid="10" grpId="0" uiExpand="1"/>
      <p:bldP spid="32" grpId="0" uiExpand="1"/>
      <p:bldP spid="33" grpId="0"/>
      <p:bldP spid="35" grpId="0"/>
      <p:bldP spid="37" grpId="0"/>
      <p:bldP spid="30" grpId="0" uiExpand="1"/>
      <p:bldP spid="61" grpId="0"/>
      <p:bldP spid="63" grpId="0"/>
      <p:bldP spid="64" grpId="0"/>
      <p:bldP spid="65" grpId="0"/>
      <p:bldP spid="68" grpId="0"/>
      <p:bldP spid="69" grpId="0"/>
      <p:bldP spid="71" grpId="0"/>
      <p:bldP spid="72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08" grpId="0"/>
      <p:bldP spid="109" grpId="0"/>
      <p:bldP spid="110" grpId="0"/>
      <p:bldP spid="111" grpId="0"/>
      <p:bldP spid="114" grpId="0"/>
      <p:bldP spid="115" grpId="0"/>
      <p:bldP spid="117" grpId="0"/>
      <p:bldP spid="118" grpId="0"/>
      <p:bldP spid="4" grpId="0"/>
      <p:bldP spid="119" grpId="0"/>
      <p:bldP spid="120" grpId="0"/>
      <p:bldP spid="121" grpId="0"/>
      <p:bldP spid="122" grpId="0"/>
      <p:bldP spid="123" grpId="0"/>
      <p:bldP spid="124" grpId="0"/>
      <p:bldP spid="1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98781"/>
            <a:ext cx="8496944" cy="5098571"/>
          </a:xfrm>
        </p:spPr>
        <p:txBody>
          <a:bodyPr lIns="36000"/>
          <a:lstStyle/>
          <a:p>
            <a:pPr marL="109728" indent="0">
              <a:buNone/>
            </a:pP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(           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4000" baseline="30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indent="0">
              <a:buNone/>
            </a:pPr>
            <a:endParaRPr lang="cs-CZ" sz="1000" dirty="0" smtClean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None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Například:</a:t>
            </a:r>
          </a:p>
          <a:p>
            <a:pPr marL="109728" indent="0">
              <a:buNone/>
            </a:pPr>
            <a:endParaRPr lang="cs-CZ" sz="1000" dirty="0"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cs-CZ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            </a:t>
            </a:r>
            <a:r>
              <a:rPr lang="cs-CZ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)</a:t>
            </a:r>
            <a:r>
              <a:rPr lang="cs-CZ" sz="40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 </a:t>
            </a:r>
            <a:r>
              <a:rPr lang="cs-CZ" sz="4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cs-CZ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  <a:sym typeface="Symbol"/>
            </a:endParaRPr>
          </a:p>
          <a:p>
            <a:pPr marL="109728" indent="0">
              <a:buClr>
                <a:srgbClr val="2DA2BF"/>
              </a:buClr>
              <a:buNone/>
            </a:pPr>
            <a:r>
              <a:rPr lang="cs-CZ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(x + 2)</a:t>
            </a:r>
            <a:r>
              <a:rPr lang="cs-CZ" sz="5200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cs-CZ" sz="5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= </a:t>
            </a:r>
            <a:r>
              <a:rPr lang="cs-CZ" sz="5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x</a:t>
            </a:r>
            <a:r>
              <a:rPr lang="cs-CZ" sz="5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3</a:t>
            </a:r>
            <a:r>
              <a:rPr lang="cs-CZ" sz="5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+ 6x</a:t>
            </a:r>
            <a:r>
              <a:rPr lang="cs-CZ" sz="5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2</a:t>
            </a:r>
            <a:r>
              <a:rPr lang="cs-CZ" sz="5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+ 12x + 8</a:t>
            </a:r>
          </a:p>
          <a:p>
            <a:pPr marL="109728" lvl="0" indent="0">
              <a:buClr>
                <a:srgbClr val="2DA2BF"/>
              </a:buClr>
              <a:buNone/>
            </a:pPr>
            <a:endParaRPr lang="cs-CZ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lvl="0" indent="0">
              <a:buClr>
                <a:srgbClr val="2DA2BF"/>
              </a:buClr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(a </a:t>
            </a:r>
            <a:r>
              <a:rPr lang="cs-CZ" dirty="0" smtClean="0">
                <a:sym typeface="Symbol"/>
              </a:rPr>
              <a:t>- b)</a:t>
            </a:r>
            <a:r>
              <a:rPr lang="cs-CZ" baseline="30000" dirty="0" smtClean="0">
                <a:sym typeface="Symbol"/>
              </a:rPr>
              <a:t>3</a:t>
            </a:r>
            <a:endParaRPr lang="cs-CZ" baseline="30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628800"/>
            <a:ext cx="576504" cy="563787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43" y="1616207"/>
            <a:ext cx="648072" cy="63257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923928" y="15689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320061" y="1311500"/>
            <a:ext cx="379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1329720" y="1484784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3633976" y="1496978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4162538" y="131615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4881862" y="1313735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9" name="Obrázek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628800"/>
            <a:ext cx="576504" cy="563787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3420312" y="1305142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0" name="Obrázek 5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628800"/>
            <a:ext cx="576504" cy="563787"/>
          </a:xfrm>
          <a:prstGeom prst="rect">
            <a:avLst/>
          </a:prstGeom>
        </p:spPr>
      </p:pic>
      <p:pic>
        <p:nvPicPr>
          <p:cNvPr id="62" name="Obrázek 6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28800"/>
            <a:ext cx="648072" cy="632574"/>
          </a:xfrm>
          <a:prstGeom prst="rect">
            <a:avLst/>
          </a:prstGeom>
        </p:spPr>
      </p:pic>
      <p:sp>
        <p:nvSpPr>
          <p:cNvPr id="61" name="TextovéPole 60"/>
          <p:cNvSpPr txBox="1"/>
          <p:nvPr/>
        </p:nvSpPr>
        <p:spPr>
          <a:xfrm>
            <a:off x="4860472" y="1305142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6084168" y="1568986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6322778" y="1316150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7042102" y="1313735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Obrázek 6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628800"/>
            <a:ext cx="576504" cy="563787"/>
          </a:xfrm>
          <a:prstGeom prst="rect">
            <a:avLst/>
          </a:prstGeom>
        </p:spPr>
      </p:pic>
      <p:pic>
        <p:nvPicPr>
          <p:cNvPr id="67" name="Obrázek 6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1628800"/>
            <a:ext cx="648072" cy="632574"/>
          </a:xfrm>
          <a:prstGeom prst="rect">
            <a:avLst/>
          </a:prstGeom>
        </p:spPr>
      </p:pic>
      <p:sp>
        <p:nvSpPr>
          <p:cNvPr id="68" name="TextovéPole 67"/>
          <p:cNvSpPr txBox="1"/>
          <p:nvPr/>
        </p:nvSpPr>
        <p:spPr>
          <a:xfrm>
            <a:off x="7740792" y="1305142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ovéPole 68"/>
          <p:cNvSpPr txBox="1"/>
          <p:nvPr/>
        </p:nvSpPr>
        <p:spPr>
          <a:xfrm>
            <a:off x="5794216" y="1568986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0" name="Obrázek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1628800"/>
            <a:ext cx="648072" cy="632574"/>
          </a:xfrm>
          <a:prstGeom prst="rect">
            <a:avLst/>
          </a:prstGeom>
        </p:spPr>
      </p:pic>
      <p:sp>
        <p:nvSpPr>
          <p:cNvPr id="71" name="TextovéPole 70"/>
          <p:cNvSpPr txBox="1"/>
          <p:nvPr/>
        </p:nvSpPr>
        <p:spPr>
          <a:xfrm>
            <a:off x="8639932" y="1303131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7884368" y="1556792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6" name="Obrázek 9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203411"/>
            <a:ext cx="576504" cy="563787"/>
          </a:xfrm>
          <a:prstGeom prst="rect">
            <a:avLst/>
          </a:prstGeom>
        </p:spPr>
      </p:pic>
      <p:pic>
        <p:nvPicPr>
          <p:cNvPr id="97" name="Obrázek 9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043" y="3190818"/>
            <a:ext cx="648072" cy="632574"/>
          </a:xfrm>
          <a:prstGeom prst="rect">
            <a:avLst/>
          </a:prstGeom>
        </p:spPr>
      </p:pic>
      <p:sp>
        <p:nvSpPr>
          <p:cNvPr id="98" name="TextovéPole 97"/>
          <p:cNvSpPr txBox="1"/>
          <p:nvPr/>
        </p:nvSpPr>
        <p:spPr>
          <a:xfrm>
            <a:off x="3923928" y="3143597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ovéPole 98"/>
          <p:cNvSpPr txBox="1"/>
          <p:nvPr/>
        </p:nvSpPr>
        <p:spPr>
          <a:xfrm>
            <a:off x="2320061" y="2886111"/>
            <a:ext cx="37973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TextovéPole 99"/>
          <p:cNvSpPr txBox="1"/>
          <p:nvPr/>
        </p:nvSpPr>
        <p:spPr>
          <a:xfrm>
            <a:off x="1295854" y="3153162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ovéPole 100"/>
          <p:cNvSpPr txBox="1"/>
          <p:nvPr/>
        </p:nvSpPr>
        <p:spPr>
          <a:xfrm>
            <a:off x="3633976" y="3068960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TextovéPole 101"/>
          <p:cNvSpPr txBox="1"/>
          <p:nvPr/>
        </p:nvSpPr>
        <p:spPr>
          <a:xfrm>
            <a:off x="4162538" y="2890761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" name="TextovéPole 102"/>
          <p:cNvSpPr txBox="1"/>
          <p:nvPr/>
        </p:nvSpPr>
        <p:spPr>
          <a:xfrm>
            <a:off x="4881862" y="2888346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4" name="Obrázek 10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03411"/>
            <a:ext cx="576504" cy="563787"/>
          </a:xfrm>
          <a:prstGeom prst="rect">
            <a:avLst/>
          </a:prstGeom>
        </p:spPr>
      </p:pic>
      <p:sp>
        <p:nvSpPr>
          <p:cNvPr id="105" name="TextovéPole 104"/>
          <p:cNvSpPr txBox="1"/>
          <p:nvPr/>
        </p:nvSpPr>
        <p:spPr>
          <a:xfrm>
            <a:off x="3420312" y="2879753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6" name="Obrázek 10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3203411"/>
            <a:ext cx="576504" cy="563787"/>
          </a:xfrm>
          <a:prstGeom prst="rect">
            <a:avLst/>
          </a:prstGeom>
        </p:spPr>
      </p:pic>
      <p:pic>
        <p:nvPicPr>
          <p:cNvPr id="107" name="Obrázek 1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3203411"/>
            <a:ext cx="648072" cy="632574"/>
          </a:xfrm>
          <a:prstGeom prst="rect">
            <a:avLst/>
          </a:prstGeom>
        </p:spPr>
      </p:pic>
      <p:sp>
        <p:nvSpPr>
          <p:cNvPr id="108" name="TextovéPole 107"/>
          <p:cNvSpPr txBox="1"/>
          <p:nvPr/>
        </p:nvSpPr>
        <p:spPr>
          <a:xfrm>
            <a:off x="4860472" y="2879753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TextovéPole 108"/>
          <p:cNvSpPr txBox="1"/>
          <p:nvPr/>
        </p:nvSpPr>
        <p:spPr>
          <a:xfrm>
            <a:off x="6084168" y="3143597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0" name="TextovéPole 109"/>
          <p:cNvSpPr txBox="1"/>
          <p:nvPr/>
        </p:nvSpPr>
        <p:spPr>
          <a:xfrm>
            <a:off x="6322778" y="2890761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1" name="TextovéPole 110"/>
          <p:cNvSpPr txBox="1"/>
          <p:nvPr/>
        </p:nvSpPr>
        <p:spPr>
          <a:xfrm>
            <a:off x="7042102" y="2888346"/>
            <a:ext cx="36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" name="Obrázek 1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203411"/>
            <a:ext cx="576504" cy="563787"/>
          </a:xfrm>
          <a:prstGeom prst="rect">
            <a:avLst/>
          </a:prstGeom>
        </p:spPr>
      </p:pic>
      <p:pic>
        <p:nvPicPr>
          <p:cNvPr id="113" name="Obrázek 1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3203411"/>
            <a:ext cx="648072" cy="632574"/>
          </a:xfrm>
          <a:prstGeom prst="rect">
            <a:avLst/>
          </a:prstGeom>
        </p:spPr>
      </p:pic>
      <p:sp>
        <p:nvSpPr>
          <p:cNvPr id="114" name="TextovéPole 113"/>
          <p:cNvSpPr txBox="1"/>
          <p:nvPr/>
        </p:nvSpPr>
        <p:spPr>
          <a:xfrm>
            <a:off x="7740792" y="2879753"/>
            <a:ext cx="4316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5" name="TextovéPole 114"/>
          <p:cNvSpPr txBox="1"/>
          <p:nvPr/>
        </p:nvSpPr>
        <p:spPr>
          <a:xfrm>
            <a:off x="5794216" y="3143597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6" name="Obrázek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2400" y="3203411"/>
            <a:ext cx="648072" cy="632574"/>
          </a:xfrm>
          <a:prstGeom prst="rect">
            <a:avLst/>
          </a:prstGeom>
        </p:spPr>
      </p:pic>
      <p:sp>
        <p:nvSpPr>
          <p:cNvPr id="117" name="TextovéPole 116"/>
          <p:cNvSpPr txBox="1"/>
          <p:nvPr/>
        </p:nvSpPr>
        <p:spPr>
          <a:xfrm>
            <a:off x="8639932" y="2877742"/>
            <a:ext cx="3965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TextovéPole 117"/>
          <p:cNvSpPr txBox="1"/>
          <p:nvPr/>
        </p:nvSpPr>
        <p:spPr>
          <a:xfrm>
            <a:off x="7884368" y="3068960"/>
            <a:ext cx="361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91745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19" name="TextovéPole 118"/>
          <p:cNvSpPr txBox="1"/>
          <p:nvPr/>
        </p:nvSpPr>
        <p:spPr>
          <a:xfrm>
            <a:off x="3059832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20" name="TextovéPole 119"/>
          <p:cNvSpPr txBox="1"/>
          <p:nvPr/>
        </p:nvSpPr>
        <p:spPr>
          <a:xfrm>
            <a:off x="4499992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21" name="TextovéPole 120"/>
          <p:cNvSpPr txBox="1"/>
          <p:nvPr/>
        </p:nvSpPr>
        <p:spPr>
          <a:xfrm>
            <a:off x="6660122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x</a:t>
            </a:r>
            <a:endParaRPr lang="cs-CZ" sz="2800" dirty="0"/>
          </a:p>
        </p:txBody>
      </p:sp>
      <p:sp>
        <p:nvSpPr>
          <p:cNvPr id="122" name="TextovéPole 121"/>
          <p:cNvSpPr txBox="1"/>
          <p:nvPr/>
        </p:nvSpPr>
        <p:spPr>
          <a:xfrm>
            <a:off x="1763688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  <p:sp>
        <p:nvSpPr>
          <p:cNvPr id="123" name="TextovéPole 122"/>
          <p:cNvSpPr txBox="1"/>
          <p:nvPr/>
        </p:nvSpPr>
        <p:spPr>
          <a:xfrm>
            <a:off x="5291970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  <p:sp>
        <p:nvSpPr>
          <p:cNvPr id="124" name="TextovéPole 123"/>
          <p:cNvSpPr txBox="1"/>
          <p:nvPr/>
        </p:nvSpPr>
        <p:spPr>
          <a:xfrm>
            <a:off x="7452210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  <p:sp>
        <p:nvSpPr>
          <p:cNvPr id="125" name="TextovéPole 124"/>
          <p:cNvSpPr txBox="1"/>
          <p:nvPr/>
        </p:nvSpPr>
        <p:spPr>
          <a:xfrm>
            <a:off x="8316306" y="3284984"/>
            <a:ext cx="3601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2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0286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35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6" presetClass="emph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0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500"/>
                            </p:stCondLst>
                            <p:childTnLst>
                              <p:par>
                                <p:cTn id="19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2500"/>
                            </p:stCondLst>
                            <p:childTnLst>
                              <p:par>
                                <p:cTn id="20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3500"/>
                            </p:stCondLst>
                            <p:childTnLst>
                              <p:par>
                                <p:cTn id="208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4250"/>
                            </p:stCondLst>
                            <p:childTnLst>
                              <p:par>
                                <p:cTn id="21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5250"/>
                            </p:stCondLst>
                            <p:childTnLst>
                              <p:par>
                                <p:cTn id="21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9" fill="hold">
                            <p:stCondLst>
                              <p:cond delay="6250"/>
                            </p:stCondLst>
                            <p:childTnLst>
                              <p:par>
                                <p:cTn id="2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3" fill="hold">
                            <p:stCondLst>
                              <p:cond delay="7250"/>
                            </p:stCondLst>
                            <p:childTnLst>
                              <p:par>
                                <p:cTn id="22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1000"/>
                            </p:stCondLst>
                            <p:childTnLst>
                              <p:par>
                                <p:cTn id="23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3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1500"/>
                            </p:stCondLst>
                            <p:childTnLst>
                              <p:par>
                                <p:cTn id="241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4" fill="hold">
                            <p:stCondLst>
                              <p:cond delay="2000"/>
                            </p:stCondLst>
                            <p:childTnLst>
                              <p:par>
                                <p:cTn id="24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2500"/>
                            </p:stCondLst>
                            <p:childTnLst>
                              <p:par>
                                <p:cTn id="249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2" fill="hold">
                            <p:stCondLst>
                              <p:cond delay="3000"/>
                            </p:stCondLst>
                            <p:childTnLst>
                              <p:par>
                                <p:cTn id="253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6" fill="hold">
                            <p:stCondLst>
                              <p:cond delay="3500"/>
                            </p:stCondLst>
                            <p:childTnLst>
                              <p:par>
                                <p:cTn id="257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5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0" grpId="0"/>
      <p:bldP spid="32" grpId="0"/>
      <p:bldP spid="33" grpId="0"/>
      <p:bldP spid="35" grpId="0"/>
      <p:bldP spid="37" grpId="0"/>
      <p:bldP spid="30" grpId="0"/>
      <p:bldP spid="61" grpId="0"/>
      <p:bldP spid="63" grpId="0"/>
      <p:bldP spid="64" grpId="0"/>
      <p:bldP spid="65" grpId="0"/>
      <p:bldP spid="68" grpId="0"/>
      <p:bldP spid="69" grpId="0"/>
      <p:bldP spid="71" grpId="0"/>
      <p:bldP spid="72" grpId="0"/>
      <p:bldP spid="98" grpId="0"/>
      <p:bldP spid="99" grpId="0"/>
      <p:bldP spid="100" grpId="0"/>
      <p:bldP spid="101" grpId="0"/>
      <p:bldP spid="102" grpId="0"/>
      <p:bldP spid="103" grpId="0"/>
      <p:bldP spid="105" grpId="0"/>
      <p:bldP spid="108" grpId="0"/>
      <p:bldP spid="109" grpId="0"/>
      <p:bldP spid="110" grpId="0"/>
      <p:bldP spid="111" grpId="0"/>
      <p:bldP spid="114" grpId="0"/>
      <p:bldP spid="115" grpId="0"/>
      <p:bldP spid="117" grpId="0"/>
      <p:bldP spid="118" grpId="0"/>
      <p:bldP spid="4" grpId="0"/>
      <p:bldP spid="119" grpId="0"/>
      <p:bldP spid="120" grpId="0"/>
      <p:bldP spid="121" grpId="0"/>
      <p:bldP spid="122" grpId="0"/>
      <p:bldP spid="123" grpId="0"/>
      <p:bldP spid="124" grpId="0"/>
      <p:bldP spid="12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314</TotalTime>
  <Words>457</Words>
  <Application>Microsoft Office PowerPoint</Application>
  <PresentationFormat>Předvádění na obrazovce (4:3)</PresentationFormat>
  <Paragraphs>201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Shluk</vt:lpstr>
      <vt:lpstr>Motiv systému Office</vt:lpstr>
      <vt:lpstr>Prezentace aplikace PowerPoint</vt:lpstr>
      <vt:lpstr>Mocniny dvojčlenů</vt:lpstr>
      <vt:lpstr>Základní dovednosti / znalosti</vt:lpstr>
      <vt:lpstr>(a - b)2</vt:lpstr>
      <vt:lpstr>(a + b)2</vt:lpstr>
      <vt:lpstr>a2 - b2</vt:lpstr>
      <vt:lpstr>POZOR!!!      NEPLÉST!!!</vt:lpstr>
      <vt:lpstr>(a + b)3</vt:lpstr>
      <vt:lpstr>(a - b)3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Vektory</dc:title>
  <dc:creator>Smoking</dc:creator>
  <cp:lastModifiedBy>administrator</cp:lastModifiedBy>
  <cp:revision>50</cp:revision>
  <dcterms:created xsi:type="dcterms:W3CDTF">2014-02-11T19:59:28Z</dcterms:created>
  <dcterms:modified xsi:type="dcterms:W3CDTF">2014-05-26T06:17:49Z</dcterms:modified>
</cp:coreProperties>
</file>