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0DDC25-4B42-4951-A496-D943723630E7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D05251-7757-4A75-8DF9-601DFCEFC8B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nning" TargetMode="External"/><Relationship Id="rId2" Type="http://schemas.openxmlformats.org/officeDocument/2006/relationships/hyperlink" Target="https://en.wikipedia.org/wiki/Cerebral_Palsy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Bicycle_racing" TargetMode="External"/><Relationship Id="rId4" Type="http://schemas.openxmlformats.org/officeDocument/2006/relationships/hyperlink" Target="https://en.wikipedia.org/wiki/Human_swimm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Výživová doporučení při sportu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472608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Strava sportovce se výrazně neliší od běžné racionální stravy, má ale některá specifika: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 Jde především o </a:t>
            </a:r>
            <a:r>
              <a:rPr lang="cs-CZ" b="1" u="sng" dirty="0" smtClean="0">
                <a:solidFill>
                  <a:schemeClr val="tx1"/>
                </a:solidFill>
              </a:rPr>
              <a:t>vyšší  energetický příjem </a:t>
            </a:r>
            <a:r>
              <a:rPr lang="cs-CZ" dirty="0" smtClean="0">
                <a:solidFill>
                  <a:schemeClr val="tx1"/>
                </a:solidFill>
              </a:rPr>
              <a:t>oproti nesportujícím jedincům. U sportovců a těžce fyzicky pracujících je hodnota PAL (</a:t>
            </a:r>
            <a:r>
              <a:rPr lang="cs-CZ" dirty="0" err="1" smtClean="0">
                <a:solidFill>
                  <a:schemeClr val="tx1"/>
                </a:solidFill>
              </a:rPr>
              <a:t>physical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activity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level</a:t>
            </a:r>
            <a:r>
              <a:rPr lang="cs-CZ" dirty="0" smtClean="0">
                <a:solidFill>
                  <a:schemeClr val="tx1"/>
                </a:solidFill>
              </a:rPr>
              <a:t>) až 2,4 násobkem BMR (bazální metabolismus- hodnotu BMR zjistíme buď výpočtem nebo z měření </a:t>
            </a:r>
            <a:r>
              <a:rPr lang="cs-CZ" dirty="0" err="1" smtClean="0">
                <a:solidFill>
                  <a:schemeClr val="tx1"/>
                </a:solidFill>
              </a:rPr>
              <a:t>InBody</a:t>
            </a:r>
            <a:r>
              <a:rPr lang="cs-CZ" dirty="0" smtClean="0">
                <a:solidFill>
                  <a:schemeClr val="tx1"/>
                </a:solidFill>
              </a:rPr>
              <a:t>) – viz tabulka: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82230"/>
              </p:ext>
            </p:extLst>
          </p:nvPr>
        </p:nvGraphicFramePr>
        <p:xfrm>
          <a:off x="1259632" y="3068960"/>
          <a:ext cx="6657930" cy="3451224"/>
        </p:xfrm>
        <a:graphic>
          <a:graphicData uri="http://schemas.openxmlformats.org/drawingml/2006/table">
            <a:tbl>
              <a:tblPr/>
              <a:tblGrid>
                <a:gridCol w="2219310"/>
                <a:gridCol w="2219310"/>
                <a:gridCol w="2219310"/>
              </a:tblGrid>
              <a:tr h="32868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effectLst/>
                        </a:rPr>
                        <a:t>Lifestyle</a:t>
                      </a:r>
                      <a:endParaRPr lang="cs-CZ" sz="1600" dirty="0">
                        <a:effectLst/>
                      </a:endParaRP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effectLst/>
                        </a:rPr>
                        <a:t>Example</a:t>
                      </a:r>
                      <a:endParaRPr lang="cs-CZ" sz="1600" dirty="0">
                        <a:effectLst/>
                      </a:endParaRP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PAL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328688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Extremely inactive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>
                          <a:solidFill>
                            <a:srgbClr val="0B0080"/>
                          </a:solidFill>
                          <a:effectLst/>
                          <a:hlinkClick r:id="rId2" tooltip="Cerebral Palsy"/>
                        </a:rPr>
                        <a:t>Cerebral Palsy</a:t>
                      </a:r>
                      <a:r>
                        <a:rPr lang="cs-CZ" sz="1600">
                          <a:effectLst/>
                        </a:rPr>
                        <a:t> patient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&lt;1.40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75204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Sedentary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Office worker getting little or no exercise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1.40-1.69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21720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Moderately active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Construction worker or person </a:t>
                      </a:r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3" tooltip="Running"/>
                        </a:rPr>
                        <a:t>running</a:t>
                      </a:r>
                      <a:r>
                        <a:rPr lang="en-US" sz="1600">
                          <a:effectLst/>
                        </a:rPr>
                        <a:t> one hour daily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1.70-1.99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68236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Vigorously active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Agricultural worker (non mechanized) or person </a:t>
                      </a:r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4" tooltip="Human swimming"/>
                        </a:rPr>
                        <a:t>swimming</a:t>
                      </a:r>
                      <a:r>
                        <a:rPr lang="en-US" sz="1600">
                          <a:effectLst/>
                        </a:rPr>
                        <a:t> two hours daily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2.00-2.40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28688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Extremely active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>
                          <a:solidFill>
                            <a:srgbClr val="0B0080"/>
                          </a:solidFill>
                          <a:effectLst/>
                          <a:hlinkClick r:id="rId5" tooltip="Bicycle racing"/>
                        </a:rPr>
                        <a:t>Competitive cyclist</a:t>
                      </a:r>
                      <a:endParaRPr lang="cs-CZ" sz="1600">
                        <a:effectLst/>
                      </a:endParaRP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&gt;2.40</a:t>
                      </a:r>
                    </a:p>
                  </a:txBody>
                  <a:tcPr marL="82172" marR="82172" marT="41086" marB="410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01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24" y="2987677"/>
            <a:ext cx="3208412" cy="213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104"/>
          <a:stretch/>
        </p:blipFill>
        <p:spPr bwMode="auto">
          <a:xfrm>
            <a:off x="7279923" y="2987677"/>
            <a:ext cx="1895475" cy="143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Výživová doporučení při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357745"/>
            <a:ext cx="4247327" cy="5167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</a:rPr>
              <a:t>Další specifika: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Odlišné časování </a:t>
            </a:r>
            <a:r>
              <a:rPr lang="cs-CZ" dirty="0" smtClean="0">
                <a:solidFill>
                  <a:schemeClr val="tx1"/>
                </a:solidFill>
              </a:rPr>
              <a:t>jídla- </a:t>
            </a:r>
            <a:r>
              <a:rPr lang="cs-CZ" dirty="0" smtClean="0">
                <a:solidFill>
                  <a:schemeClr val="tx1"/>
                </a:solidFill>
              </a:rPr>
              <a:t>v závislosti na časech tréninků a zápasů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Je třeba potřebné kilojouly „ujíst“ a současně nepřetěžovat trávicí trakt- jíst častěji a menší dávky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Vyšší spotřeba bílkovin pro tvorbu svalové hmoty.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Vyšší nároky na </a:t>
            </a:r>
            <a:r>
              <a:rPr lang="cs-CZ" dirty="0" err="1" smtClean="0">
                <a:solidFill>
                  <a:schemeClr val="tx1"/>
                </a:solidFill>
              </a:rPr>
              <a:t>remineralizaci</a:t>
            </a:r>
            <a:r>
              <a:rPr lang="cs-CZ" dirty="0" smtClean="0">
                <a:solidFill>
                  <a:schemeClr val="tx1"/>
                </a:solidFill>
              </a:rPr>
              <a:t> a vitaminizaci- ztráta minerálů potem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42" y="4256932"/>
            <a:ext cx="3822700" cy="258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50" y="1916832"/>
            <a:ext cx="47910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Sacharidy ve sportovní výživě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484783"/>
            <a:ext cx="4752528" cy="50961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Sacharidy jsou- stejně jako v běžném racionálním jídelníčku- hlavním zdrojem energie pro sportovce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Jsou nejlépe dostupným zdrojem energie ale také se nejsnáze vyčerpávají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Jsou také zásobárnou energie ve formě svalového a jaterního glykogenu- ve svalech 200-500 g, v játrech 80- 150 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Pokles množství glykogenu na 1/3 výrazně snižuje sportovní výkon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Doplnění glykogenu do svalů trvá cca 4 hodiny po konzumaci </a:t>
            </a:r>
            <a:r>
              <a:rPr lang="cs-CZ" dirty="0" smtClean="0">
                <a:solidFill>
                  <a:schemeClr val="tx1"/>
                </a:solidFill>
              </a:rPr>
              <a:t>sacharidů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Ideální je kombinace doplnění sacharidů a bílkovin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932040" y="1484784"/>
            <a:ext cx="4032448" cy="5040560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Doporučený </a:t>
            </a:r>
            <a:r>
              <a:rPr lang="cs-CZ" b="1" dirty="0" smtClean="0">
                <a:solidFill>
                  <a:schemeClr val="tx1"/>
                </a:solidFill>
              </a:rPr>
              <a:t>příjem</a:t>
            </a:r>
          </a:p>
          <a:p>
            <a:pPr marL="0" indent="0">
              <a:buNone/>
            </a:pPr>
            <a:r>
              <a:rPr lang="cs-CZ" u="sng" dirty="0" smtClean="0">
                <a:solidFill>
                  <a:schemeClr val="tx1"/>
                </a:solidFill>
              </a:rPr>
              <a:t>Před tréninkem: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 g </a:t>
            </a:r>
            <a:r>
              <a:rPr lang="cs-CZ" dirty="0" err="1" smtClean="0">
                <a:solidFill>
                  <a:schemeClr val="tx1"/>
                </a:solidFill>
              </a:rPr>
              <a:t>sach</a:t>
            </a:r>
            <a:r>
              <a:rPr lang="cs-CZ" dirty="0" smtClean="0">
                <a:solidFill>
                  <a:schemeClr val="tx1"/>
                </a:solidFill>
              </a:rPr>
              <a:t>./kg hmotnosti- ideálně v kombinaci s </a:t>
            </a:r>
            <a:r>
              <a:rPr lang="cs-CZ" dirty="0" err="1" smtClean="0">
                <a:solidFill>
                  <a:schemeClr val="tx1"/>
                </a:solidFill>
              </a:rPr>
              <a:t>bílk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(např. </a:t>
            </a:r>
            <a:r>
              <a:rPr lang="cs-CZ" dirty="0" err="1" smtClean="0">
                <a:solidFill>
                  <a:schemeClr val="tx1"/>
                </a:solidFill>
              </a:rPr>
              <a:t>gainer</a:t>
            </a:r>
            <a:r>
              <a:rPr lang="cs-CZ" dirty="0" smtClean="0">
                <a:solidFill>
                  <a:schemeClr val="tx1"/>
                </a:solidFill>
              </a:rPr>
              <a:t> nebo banán+ </a:t>
            </a:r>
            <a:r>
              <a:rPr lang="cs-CZ" dirty="0" err="1" smtClean="0">
                <a:solidFill>
                  <a:schemeClr val="tx1"/>
                </a:solidFill>
              </a:rPr>
              <a:t>jogurt.nápoj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u="sng" dirty="0" smtClean="0">
                <a:solidFill>
                  <a:schemeClr val="tx1"/>
                </a:solidFill>
              </a:rPr>
              <a:t>Při tréninku </a:t>
            </a:r>
            <a:r>
              <a:rPr lang="cs-CZ" dirty="0" smtClean="0">
                <a:solidFill>
                  <a:schemeClr val="tx1"/>
                </a:solidFill>
              </a:rPr>
              <a:t>(jde-li to) 0.5 g/kg každých 10 min.</a:t>
            </a:r>
          </a:p>
          <a:p>
            <a:r>
              <a:rPr lang="cs-CZ" u="sng" dirty="0" smtClean="0">
                <a:solidFill>
                  <a:schemeClr val="tx1"/>
                </a:solidFill>
              </a:rPr>
              <a:t>Po tréninku- </a:t>
            </a:r>
            <a:r>
              <a:rPr lang="cs-CZ" dirty="0" smtClean="0">
                <a:solidFill>
                  <a:schemeClr val="tx1"/>
                </a:solidFill>
              </a:rPr>
              <a:t>do 15- 20 min. až 2 g </a:t>
            </a:r>
            <a:r>
              <a:rPr lang="cs-CZ" dirty="0" err="1" smtClean="0">
                <a:solidFill>
                  <a:schemeClr val="tx1"/>
                </a:solidFill>
              </a:rPr>
              <a:t>sach</a:t>
            </a:r>
            <a:r>
              <a:rPr lang="cs-CZ" dirty="0" smtClean="0">
                <a:solidFill>
                  <a:schemeClr val="tx1"/>
                </a:solidFill>
              </a:rPr>
              <a:t>. a 0,5 g </a:t>
            </a:r>
            <a:r>
              <a:rPr lang="cs-CZ" dirty="0" err="1" smtClean="0">
                <a:solidFill>
                  <a:schemeClr val="tx1"/>
                </a:solidFill>
              </a:rPr>
              <a:t>bílk</a:t>
            </a:r>
            <a:r>
              <a:rPr lang="cs-CZ" dirty="0" smtClean="0">
                <a:solidFill>
                  <a:schemeClr val="tx1"/>
                </a:solidFill>
              </a:rPr>
              <a:t>./kg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Pak normální jídlo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 doplnit rychlý protein- nejlépe syrovátkový !!!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u="sng" dirty="0"/>
          </a:p>
        </p:txBody>
      </p:sp>
      <p:cxnSp>
        <p:nvCxnSpPr>
          <p:cNvPr id="8" name="Pravoúhlá spojnice 7"/>
          <p:cNvCxnSpPr/>
          <p:nvPr/>
        </p:nvCxnSpPr>
        <p:spPr>
          <a:xfrm rot="5400000" flipH="1" flipV="1">
            <a:off x="2627787" y="4149080"/>
            <a:ext cx="4320483" cy="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059832" y="6309323"/>
            <a:ext cx="17281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4788026" y="1772816"/>
            <a:ext cx="43204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40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7" y="1654972"/>
            <a:ext cx="21526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Sacharidy ve sportovní výživě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399309"/>
            <a:ext cx="4247327" cy="505402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 okamžité doplnění energie použijeme jednoduché cukry s vysokým glykemickým indexem- rychlé vstřebání do krve (pozor na rozházenou </a:t>
            </a:r>
            <a:r>
              <a:rPr lang="cs-CZ" dirty="0">
                <a:solidFill>
                  <a:schemeClr val="tx1"/>
                </a:solidFill>
              </a:rPr>
              <a:t>g</a:t>
            </a:r>
            <a:r>
              <a:rPr lang="cs-CZ" dirty="0" smtClean="0">
                <a:solidFill>
                  <a:schemeClr val="tx1"/>
                </a:solidFill>
              </a:rPr>
              <a:t>lykemii !!!)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 dlouhodobou zásobu energie si dáme komplexní sacharidy s nízkým glykemickým indexem (přílohy- nerozvařené, celozrnné pečivo)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2"/>
          <a:stretch/>
        </p:blipFill>
        <p:spPr bwMode="auto">
          <a:xfrm>
            <a:off x="4644008" y="4797152"/>
            <a:ext cx="189449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2320863" cy="1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85875"/>
            <a:ext cx="2968935" cy="19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3"/>
          <a:stretch/>
        </p:blipFill>
        <p:spPr bwMode="auto">
          <a:xfrm>
            <a:off x="7424619" y="3114683"/>
            <a:ext cx="1541277" cy="17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635896" y="5229200"/>
            <a:ext cx="1902046" cy="485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923928" y="3165165"/>
            <a:ext cx="1224136" cy="263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66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Bílkoviny ve sportovní výživě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4247327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Bílkoviny nutné jak pro zajištění tělesných funkcí (enzymy, hormony…), tak pro nárůst svalové hmoty.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Neukládají se do zásoby- je třeba pravidelný denní příjem (hlavně pozor na esenciální aminokyseliny, které si tělo neumí vyrobit !!!)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Nekonzumovat víc jak 2 g bílkoviny/kg hmotnosti/den- větší dávky zatěžují ledviny a bílkovina se mění na podkožní tuk !!! Také pozor na dnu  !!!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Tzn. řídit se tabulkou dle aktivity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4247328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Množství bílkovin (vždy na 1 kg tělesné hmotnosti (den)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hygienické </a:t>
            </a:r>
            <a:r>
              <a:rPr lang="cs-CZ" dirty="0" smtClean="0">
                <a:solidFill>
                  <a:schemeClr val="tx1"/>
                </a:solidFill>
              </a:rPr>
              <a:t>minimum     0,6 g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dospělý zdravý </a:t>
            </a:r>
            <a:r>
              <a:rPr lang="cs-CZ" dirty="0" smtClean="0">
                <a:solidFill>
                  <a:schemeClr val="tx1"/>
                </a:solidFill>
              </a:rPr>
              <a:t>člověk  0,8 g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redukce </a:t>
            </a:r>
            <a:r>
              <a:rPr lang="cs-CZ" dirty="0" smtClean="0">
                <a:solidFill>
                  <a:schemeClr val="tx1"/>
                </a:solidFill>
              </a:rPr>
              <a:t>hmotnosti     1- 1,2 g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dospívající </a:t>
            </a:r>
            <a:r>
              <a:rPr lang="cs-CZ" dirty="0" smtClean="0">
                <a:solidFill>
                  <a:schemeClr val="tx1"/>
                </a:solidFill>
              </a:rPr>
              <a:t>sportovci  1,5 </a:t>
            </a:r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2 g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dospělí </a:t>
            </a:r>
            <a:r>
              <a:rPr lang="cs-CZ" dirty="0" smtClean="0">
                <a:solidFill>
                  <a:schemeClr val="tx1"/>
                </a:solidFill>
              </a:rPr>
              <a:t>sportovci     1,0 - </a:t>
            </a:r>
            <a:r>
              <a:rPr lang="cs-CZ" dirty="0">
                <a:solidFill>
                  <a:schemeClr val="tx1"/>
                </a:solidFill>
              </a:rPr>
              <a:t>1,5 </a:t>
            </a:r>
            <a:r>
              <a:rPr lang="cs-CZ" dirty="0" smtClean="0">
                <a:solidFill>
                  <a:schemeClr val="tx1"/>
                </a:solidFill>
              </a:rPr>
              <a:t>g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kulturisté </a:t>
            </a:r>
            <a:r>
              <a:rPr lang="cs-CZ" dirty="0">
                <a:solidFill>
                  <a:schemeClr val="tx1"/>
                </a:solidFill>
              </a:rPr>
              <a:t>a siloví </a:t>
            </a:r>
            <a:r>
              <a:rPr lang="cs-CZ" dirty="0" smtClean="0">
                <a:solidFill>
                  <a:schemeClr val="tx1"/>
                </a:solidFill>
              </a:rPr>
              <a:t>sportovci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cs-CZ" dirty="0">
                <a:solidFill>
                  <a:schemeClr val="tx1"/>
                </a:solidFill>
              </a:rPr>
              <a:t>1,5 - 2,0 </a:t>
            </a:r>
            <a:r>
              <a:rPr lang="cs-CZ" dirty="0" smtClean="0">
                <a:solidFill>
                  <a:schemeClr val="tx1"/>
                </a:solidFill>
              </a:rPr>
              <a:t>g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62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5" t="10140" b="15734"/>
          <a:stretch/>
        </p:blipFill>
        <p:spPr bwMode="auto">
          <a:xfrm>
            <a:off x="3093974" y="4461162"/>
            <a:ext cx="1200935" cy="23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123134"/>
            <a:ext cx="2420216" cy="172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66373"/>
            <a:ext cx="2054548" cy="137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0" b="12139"/>
          <a:stretch/>
        </p:blipFill>
        <p:spPr bwMode="auto">
          <a:xfrm>
            <a:off x="1551709" y="4447339"/>
            <a:ext cx="1533525" cy="23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62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Bílkoviny ve sportovní výživě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4613564" cy="540060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Zdroj </a:t>
            </a:r>
            <a:r>
              <a:rPr lang="cs-CZ" b="1" u="sng" dirty="0" smtClean="0">
                <a:solidFill>
                  <a:schemeClr val="tx1"/>
                </a:solidFill>
              </a:rPr>
              <a:t>plnohodnotných</a:t>
            </a:r>
            <a:r>
              <a:rPr lang="cs-CZ" b="1" dirty="0" smtClean="0">
                <a:solidFill>
                  <a:schemeClr val="tx1"/>
                </a:solidFill>
              </a:rPr>
              <a:t> bílkovin (</a:t>
            </a:r>
            <a:r>
              <a:rPr lang="cs-CZ" b="1" dirty="0" err="1" smtClean="0">
                <a:solidFill>
                  <a:schemeClr val="tx1"/>
                </a:solidFill>
              </a:rPr>
              <a:t>vys</a:t>
            </a:r>
            <a:r>
              <a:rPr lang="cs-CZ" b="1" dirty="0" smtClean="0">
                <a:solidFill>
                  <a:schemeClr val="tx1"/>
                </a:solidFill>
              </a:rPr>
              <a:t>. obsah </a:t>
            </a:r>
            <a:r>
              <a:rPr lang="cs-CZ" b="1" dirty="0" err="1" smtClean="0">
                <a:solidFill>
                  <a:schemeClr val="tx1"/>
                </a:solidFill>
              </a:rPr>
              <a:t>esenc</a:t>
            </a:r>
            <a:r>
              <a:rPr lang="cs-CZ" b="1" dirty="0" smtClean="0">
                <a:solidFill>
                  <a:schemeClr val="tx1"/>
                </a:solidFill>
              </a:rPr>
              <a:t>. aminokyselin)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Vejce- vyvážený obsah všech esenciálních AMK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Maso- ideální </a:t>
            </a:r>
            <a:r>
              <a:rPr lang="cs-CZ" dirty="0" err="1" smtClean="0">
                <a:solidFill>
                  <a:schemeClr val="tx1"/>
                </a:solidFill>
              </a:rPr>
              <a:t>beztučné</a:t>
            </a:r>
            <a:r>
              <a:rPr lang="cs-CZ" dirty="0" smtClean="0">
                <a:solidFill>
                  <a:schemeClr val="tx1"/>
                </a:solidFill>
              </a:rPr>
              <a:t>, lehce stravitelné- ryby, drůbež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Mléčné výrobky- např. </a:t>
            </a:r>
            <a:r>
              <a:rPr lang="cs-CZ" dirty="0" err="1" smtClean="0">
                <a:solidFill>
                  <a:schemeClr val="tx1"/>
                </a:solidFill>
              </a:rPr>
              <a:t>tzv</a:t>
            </a:r>
            <a:r>
              <a:rPr lang="cs-CZ" dirty="0" smtClean="0">
                <a:solidFill>
                  <a:schemeClr val="tx1"/>
                </a:solidFill>
              </a:rPr>
              <a:t> syrovátkové sýry- </a:t>
            </a:r>
            <a:r>
              <a:rPr lang="cs-CZ" dirty="0" err="1" smtClean="0">
                <a:solidFill>
                  <a:schemeClr val="tx1"/>
                </a:solidFill>
              </a:rPr>
              <a:t>Ricotta</a:t>
            </a:r>
            <a:r>
              <a:rPr lang="cs-CZ" dirty="0" smtClean="0">
                <a:solidFill>
                  <a:schemeClr val="tx1"/>
                </a:solidFill>
              </a:rPr>
              <a:t> nebo tvaroh- nejlépe na noc.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499992" y="1274618"/>
            <a:ext cx="4547026" cy="5394742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Zdroj </a:t>
            </a:r>
            <a:r>
              <a:rPr lang="cs-CZ" b="1" u="sng" dirty="0" smtClean="0">
                <a:solidFill>
                  <a:schemeClr val="tx1"/>
                </a:solidFill>
              </a:rPr>
              <a:t>neplnohodnotných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bílkovin </a:t>
            </a:r>
            <a:r>
              <a:rPr lang="cs-CZ" b="1" dirty="0" smtClean="0">
                <a:solidFill>
                  <a:schemeClr val="tx1"/>
                </a:solidFill>
              </a:rPr>
              <a:t>(</a:t>
            </a:r>
            <a:r>
              <a:rPr lang="cs-CZ" b="1" dirty="0" err="1" smtClean="0">
                <a:solidFill>
                  <a:schemeClr val="tx1"/>
                </a:solidFill>
              </a:rPr>
              <a:t>níz</a:t>
            </a:r>
            <a:r>
              <a:rPr lang="cs-CZ" b="1" dirty="0" smtClean="0">
                <a:solidFill>
                  <a:schemeClr val="tx1"/>
                </a:solidFill>
              </a:rPr>
              <a:t>. obsah </a:t>
            </a:r>
            <a:r>
              <a:rPr lang="cs-CZ" b="1" dirty="0" err="1">
                <a:solidFill>
                  <a:schemeClr val="tx1"/>
                </a:solidFill>
              </a:rPr>
              <a:t>esenc</a:t>
            </a:r>
            <a:r>
              <a:rPr lang="cs-CZ" b="1" dirty="0">
                <a:solidFill>
                  <a:schemeClr val="tx1"/>
                </a:solidFill>
              </a:rPr>
              <a:t>. aminokyselin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Obiloviny- neobsahují lysin- cereálie, celozrnné pečivo, </a:t>
            </a:r>
            <a:r>
              <a:rPr lang="cs-CZ" dirty="0" err="1" smtClean="0">
                <a:solidFill>
                  <a:schemeClr val="tx1"/>
                </a:solidFill>
              </a:rPr>
              <a:t>guinoa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Luštěniny- neobsahují </a:t>
            </a:r>
            <a:r>
              <a:rPr lang="cs-CZ" dirty="0" err="1" smtClean="0">
                <a:solidFill>
                  <a:schemeClr val="tx1"/>
                </a:solidFill>
              </a:rPr>
              <a:t>methionin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soja</a:t>
            </a:r>
            <a:r>
              <a:rPr lang="cs-CZ" dirty="0" smtClean="0">
                <a:solidFill>
                  <a:schemeClr val="tx1"/>
                </a:solidFill>
              </a:rPr>
              <a:t>, fazole, čočka, naklíčené luštěniny, hrách, mungo…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Proto se musí ve stravě kombinovat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r="6192" b="7239"/>
          <a:stretch/>
        </p:blipFill>
        <p:spPr bwMode="auto">
          <a:xfrm>
            <a:off x="107504" y="4752975"/>
            <a:ext cx="144420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26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Tuky ve sportovní výživě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4319335" cy="518457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Nezbytný zdroj i zásobárna energie, důležité pro stavbu buněk, neuronu, kožní maz, pro tvorbu steroidních hormonů…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Měly by zajistit cca 30% denního energetického příjmu- viz. tab. strana 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Preferujeme rostlinné před živočišnými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Lepší jsou tekuté oleje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Pozor dávat na kvalitu olejů- hlavně omega 3 mastné kyseliny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Nepřepalovat- zdroj rakovinotvorného akrylamidu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Pozor na </a:t>
            </a:r>
            <a:r>
              <a:rPr lang="cs-CZ" dirty="0" err="1" smtClean="0">
                <a:solidFill>
                  <a:schemeClr val="tx1"/>
                </a:solidFill>
              </a:rPr>
              <a:t>transmastné</a:t>
            </a:r>
            <a:r>
              <a:rPr lang="cs-CZ" dirty="0" smtClean="0">
                <a:solidFill>
                  <a:schemeClr val="tx1"/>
                </a:solidFill>
              </a:rPr>
              <a:t> kyseliny- viz ztužené tuky.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45151" y="1482436"/>
            <a:ext cx="4360303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Další doporučení pro výživu sportovců: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Okamžitě po výkonu nesnižovat rychlost vstřebávání sacharidů vlákninou, větším množstvím bílkoviny nebo tuku- to až pak v hlavním jídle cca po 1,5 hod.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Nezapomínat na vitamíny a minerály, popř. kolagenní přípravky (klouby, šlachy…)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Nesmažit, nepřepalovat, ne polotovarům, ne fast foodům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 regeneraci svalové síly doporučeny tzv. GAINERY- sacharidové nápoje se 30 % proteinové složky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90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219</TotalTime>
  <Words>693</Words>
  <Application>Microsoft Office PowerPoint</Application>
  <PresentationFormat>Předvádění na obrazovce (4:3)</PresentationFormat>
  <Paragraphs>89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Vlnění</vt:lpstr>
      <vt:lpstr>Výživová doporučení při sportu</vt:lpstr>
      <vt:lpstr>Výživová doporučení při sportu</vt:lpstr>
      <vt:lpstr>Sacharidy ve sportovní výživě</vt:lpstr>
      <vt:lpstr>Sacharidy ve sportovní výživě</vt:lpstr>
      <vt:lpstr>Bílkoviny ve sportovní výživě</vt:lpstr>
      <vt:lpstr>Bílkoviny ve sportovní výživě</vt:lpstr>
      <vt:lpstr>Tuky ve sportovní výživě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Výživová doporučení při sportu</dc:title>
  <dc:creator>jjonak@sapss-plzen.cz</dc:creator>
  <cp:lastModifiedBy>jjonak@sapss-plzen.cz</cp:lastModifiedBy>
  <cp:revision>18</cp:revision>
  <dcterms:created xsi:type="dcterms:W3CDTF">2017-04-12T07:26:11Z</dcterms:created>
  <dcterms:modified xsi:type="dcterms:W3CDTF">2017-04-18T09:26:02Z</dcterms:modified>
</cp:coreProperties>
</file>