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4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0FAC-0674-4D5C-A297-7E6325232EAE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3C0E-AB49-4137-B0F8-BF99A9E8E95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0FAC-0674-4D5C-A297-7E6325232EAE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3C0E-AB49-4137-B0F8-BF99A9E8E95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0FAC-0674-4D5C-A297-7E6325232EAE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3C0E-AB49-4137-B0F8-BF99A9E8E951}" type="slidenum">
              <a:rPr lang="cs-CZ" smtClean="0"/>
              <a:t>‹#›</a:t>
            </a:fld>
            <a:endParaRPr lang="cs-CZ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0FAC-0674-4D5C-A297-7E6325232EAE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3C0E-AB49-4137-B0F8-BF99A9E8E951}" type="slidenum">
              <a:rPr lang="cs-CZ" smtClean="0"/>
              <a:t>‹#›</a:t>
            </a:fld>
            <a:endParaRPr lang="cs-CZ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0FAC-0674-4D5C-A297-7E6325232EAE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3C0E-AB49-4137-B0F8-BF99A9E8E95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0FAC-0674-4D5C-A297-7E6325232EAE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3C0E-AB49-4137-B0F8-BF99A9E8E951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0FAC-0674-4D5C-A297-7E6325232EAE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3C0E-AB49-4137-B0F8-BF99A9E8E95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0FAC-0674-4D5C-A297-7E6325232EAE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3C0E-AB49-4137-B0F8-BF99A9E8E95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0FAC-0674-4D5C-A297-7E6325232EAE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3C0E-AB49-4137-B0F8-BF99A9E8E951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0FAC-0674-4D5C-A297-7E6325232EAE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3C0E-AB49-4137-B0F8-BF99A9E8E951}" type="slidenum">
              <a:rPr lang="cs-CZ" smtClean="0"/>
              <a:t>‹#›</a:t>
            </a:fld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0FAC-0674-4D5C-A297-7E6325232EAE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43C0E-AB49-4137-B0F8-BF99A9E8E951}" type="slidenum">
              <a:rPr lang="cs-CZ" smtClean="0"/>
              <a:t>‹#›</a:t>
            </a:fld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8F90FAC-0674-4D5C-A297-7E6325232EAE}" type="datetimeFigureOut">
              <a:rPr lang="cs-CZ" smtClean="0"/>
              <a:t>11. 4. 2018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5F43C0E-AB49-4137-B0F8-BF99A9E8E951}" type="slidenum">
              <a:rPr lang="cs-CZ" smtClean="0"/>
              <a:t>‹#›</a:t>
            </a:fld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2"/>
          </p:nvPr>
        </p:nvSpPr>
        <p:spPr>
          <a:xfrm>
            <a:off x="179512" y="1628800"/>
            <a:ext cx="3816424" cy="4608512"/>
          </a:xfrm>
        </p:spPr>
        <p:txBody>
          <a:bodyPr>
            <a:normAutofit fontScale="92500" lnSpcReduction="20000"/>
          </a:bodyPr>
          <a:lstStyle/>
          <a:p>
            <a:r>
              <a:rPr lang="cs-CZ" sz="2000" b="1" dirty="0" smtClean="0">
                <a:solidFill>
                  <a:schemeClr val="tx1"/>
                </a:solidFill>
              </a:rPr>
              <a:t>Ledviny</a:t>
            </a:r>
          </a:p>
          <a:p>
            <a:pPr marL="285750" indent="-285750">
              <a:buFontTx/>
              <a:buChar char="-"/>
            </a:pPr>
            <a:r>
              <a:rPr lang="cs-CZ" sz="2000" dirty="0" smtClean="0">
                <a:solidFill>
                  <a:schemeClr val="tx1"/>
                </a:solidFill>
              </a:rPr>
              <a:t>párový orgán velikosti 12x6x3 cm</a:t>
            </a:r>
          </a:p>
          <a:p>
            <a:pPr marL="285750" indent="-285750">
              <a:buFontTx/>
              <a:buChar char="-"/>
            </a:pPr>
            <a:r>
              <a:rPr lang="cs-CZ" sz="2000" dirty="0">
                <a:solidFill>
                  <a:schemeClr val="tx1"/>
                </a:solidFill>
              </a:rPr>
              <a:t>h</a:t>
            </a:r>
            <a:r>
              <a:rPr lang="cs-CZ" sz="2000" dirty="0" smtClean="0">
                <a:solidFill>
                  <a:schemeClr val="tx1"/>
                </a:solidFill>
              </a:rPr>
              <a:t>motnost 150 g</a:t>
            </a:r>
          </a:p>
          <a:p>
            <a:pPr marL="285750" indent="-285750">
              <a:buFontTx/>
              <a:buChar char="-"/>
            </a:pPr>
            <a:r>
              <a:rPr lang="cs-CZ" sz="2000" dirty="0">
                <a:solidFill>
                  <a:schemeClr val="tx1"/>
                </a:solidFill>
              </a:rPr>
              <a:t>j</a:t>
            </a:r>
            <a:r>
              <a:rPr lang="cs-CZ" sz="2000" dirty="0" smtClean="0">
                <a:solidFill>
                  <a:schemeClr val="tx1"/>
                </a:solidFill>
              </a:rPr>
              <a:t>sou uloženy  v horní části břišní dutiny po stranách páteře, pod dolními žebry</a:t>
            </a:r>
          </a:p>
          <a:p>
            <a:pPr marL="285750" indent="-285750">
              <a:buFontTx/>
              <a:buChar char="-"/>
            </a:pPr>
            <a:r>
              <a:rPr lang="cs-CZ" sz="2000" dirty="0">
                <a:solidFill>
                  <a:schemeClr val="tx1"/>
                </a:solidFill>
              </a:rPr>
              <a:t>j</a:t>
            </a:r>
            <a:r>
              <a:rPr lang="cs-CZ" sz="2000" dirty="0" smtClean="0">
                <a:solidFill>
                  <a:schemeClr val="tx1"/>
                </a:solidFill>
              </a:rPr>
              <a:t>sou uloženy v tukovém pouzdru, které drží jejich stálou polohu a mírní nárazy</a:t>
            </a:r>
          </a:p>
          <a:p>
            <a:pPr marL="285750" indent="-285750">
              <a:buFontTx/>
              <a:buChar char="-"/>
            </a:pPr>
            <a:r>
              <a:rPr lang="cs-CZ" sz="2000" dirty="0" smtClean="0">
                <a:solidFill>
                  <a:schemeClr val="tx1"/>
                </a:solidFill>
              </a:rPr>
              <a:t>Na jejich horní stranu nasedají žlázy s vnitřním vylučováním- nadledviny</a:t>
            </a:r>
          </a:p>
          <a:p>
            <a:r>
              <a:rPr lang="cs-CZ" sz="2000" dirty="0" smtClean="0">
                <a:solidFill>
                  <a:schemeClr val="tx1"/>
                </a:solidFill>
              </a:rPr>
              <a:t>Kromě ledvin do vylučovací soustavy patří i 2 </a:t>
            </a:r>
            <a:r>
              <a:rPr lang="cs-CZ" sz="2000" b="1" dirty="0" smtClean="0">
                <a:solidFill>
                  <a:schemeClr val="tx1"/>
                </a:solidFill>
              </a:rPr>
              <a:t>močovody</a:t>
            </a:r>
            <a:r>
              <a:rPr lang="cs-CZ" sz="2000" dirty="0" smtClean="0">
                <a:solidFill>
                  <a:schemeClr val="tx1"/>
                </a:solidFill>
              </a:rPr>
              <a:t>, </a:t>
            </a:r>
            <a:r>
              <a:rPr lang="cs-CZ" sz="2000" b="1" dirty="0" smtClean="0">
                <a:solidFill>
                  <a:schemeClr val="tx1"/>
                </a:solidFill>
              </a:rPr>
              <a:t>močový měchýř</a:t>
            </a:r>
            <a:r>
              <a:rPr lang="cs-CZ" sz="2000" dirty="0" smtClean="0">
                <a:solidFill>
                  <a:schemeClr val="tx1"/>
                </a:solidFill>
              </a:rPr>
              <a:t> a </a:t>
            </a:r>
            <a:r>
              <a:rPr lang="cs-CZ" sz="2000" b="1" dirty="0" smtClean="0">
                <a:solidFill>
                  <a:schemeClr val="tx1"/>
                </a:solidFill>
              </a:rPr>
              <a:t>močová trubice</a:t>
            </a:r>
            <a:endParaRPr lang="cs-CZ" sz="2000" b="1" dirty="0">
              <a:solidFill>
                <a:schemeClr val="tx1"/>
              </a:solidFill>
            </a:endParaRPr>
          </a:p>
          <a:p>
            <a:endParaRPr lang="cs-CZ" dirty="0">
              <a:solidFill>
                <a:srgbClr val="7030A0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323528" y="404664"/>
            <a:ext cx="3888432" cy="864096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Vylučovací </a:t>
            </a:r>
            <a:r>
              <a:rPr lang="cs-CZ" b="1" dirty="0" smtClean="0">
                <a:solidFill>
                  <a:schemeClr val="tx1"/>
                </a:solidFill>
              </a:rPr>
              <a:t>soustava</a:t>
            </a:r>
            <a:endParaRPr lang="cs-CZ" dirty="0"/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124744"/>
            <a:ext cx="4824536" cy="4680519"/>
          </a:xfrm>
        </p:spPr>
      </p:pic>
    </p:spTree>
    <p:extLst>
      <p:ext uri="{BB962C8B-B14F-4D97-AF65-F5344CB8AC3E}">
        <p14:creationId xmlns:p14="http://schemas.microsoft.com/office/powerpoint/2010/main" val="240802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90032" y="1340768"/>
            <a:ext cx="7772400" cy="504056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31640" y="332656"/>
            <a:ext cx="6417734" cy="939801"/>
          </a:xfrm>
        </p:spPr>
        <p:txBody>
          <a:bodyPr>
            <a:normAutofit/>
          </a:bodyPr>
          <a:lstStyle/>
          <a:p>
            <a:r>
              <a:rPr lang="cs-CZ" sz="4400" b="1" dirty="0" smtClean="0">
                <a:solidFill>
                  <a:schemeClr val="tx1"/>
                </a:solidFill>
              </a:rPr>
              <a:t>Funkce ledviny</a:t>
            </a:r>
            <a:endParaRPr lang="cs-CZ" sz="4400" b="1" dirty="0">
              <a:solidFill>
                <a:schemeClr val="tx1"/>
              </a:solidFill>
            </a:endParaRPr>
          </a:p>
        </p:txBody>
      </p:sp>
      <p:pic>
        <p:nvPicPr>
          <p:cNvPr id="5" name="STD 10 (Science) - Nephron Structure and functio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2132856"/>
            <a:ext cx="4908376" cy="274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8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2"/>
          </p:nvPr>
        </p:nvSpPr>
        <p:spPr>
          <a:xfrm>
            <a:off x="395536" y="1412776"/>
            <a:ext cx="3871664" cy="4104456"/>
          </a:xfrm>
        </p:spPr>
        <p:txBody>
          <a:bodyPr>
            <a:noAutofit/>
          </a:bodyPr>
          <a:lstStyle/>
          <a:p>
            <a:r>
              <a:rPr lang="cs-CZ" sz="2000" dirty="0" smtClean="0">
                <a:solidFill>
                  <a:schemeClr val="tx1"/>
                </a:solidFill>
              </a:rPr>
              <a:t>Na povrchu ledviny je pevné </a:t>
            </a:r>
            <a:r>
              <a:rPr lang="cs-CZ" sz="2000" b="1" dirty="0" smtClean="0">
                <a:solidFill>
                  <a:schemeClr val="tx1"/>
                </a:solidFill>
              </a:rPr>
              <a:t>vazivové pouzdro</a:t>
            </a:r>
          </a:p>
          <a:p>
            <a:r>
              <a:rPr lang="cs-CZ" sz="2000" dirty="0" smtClean="0">
                <a:solidFill>
                  <a:schemeClr val="tx1"/>
                </a:solidFill>
              </a:rPr>
              <a:t>Pod ním se nachází </a:t>
            </a:r>
            <a:r>
              <a:rPr lang="cs-CZ" sz="2000" b="1" dirty="0" smtClean="0">
                <a:solidFill>
                  <a:schemeClr val="tx1"/>
                </a:solidFill>
              </a:rPr>
              <a:t>kůra</a:t>
            </a:r>
            <a:r>
              <a:rPr lang="cs-CZ" sz="2000" dirty="0" smtClean="0">
                <a:solidFill>
                  <a:schemeClr val="tx1"/>
                </a:solidFill>
              </a:rPr>
              <a:t> a v hloubce </a:t>
            </a:r>
            <a:r>
              <a:rPr lang="cs-CZ" sz="2000" b="1" dirty="0" smtClean="0">
                <a:solidFill>
                  <a:schemeClr val="tx1"/>
                </a:solidFill>
              </a:rPr>
              <a:t>dřeň</a:t>
            </a:r>
          </a:p>
          <a:p>
            <a:r>
              <a:rPr lang="cs-CZ" sz="2000" dirty="0" smtClean="0">
                <a:solidFill>
                  <a:schemeClr val="tx1"/>
                </a:solidFill>
              </a:rPr>
              <a:t>Jsou  masivně </a:t>
            </a:r>
            <a:r>
              <a:rPr lang="cs-CZ" sz="2000" b="1" dirty="0" smtClean="0">
                <a:solidFill>
                  <a:schemeClr val="tx1"/>
                </a:solidFill>
              </a:rPr>
              <a:t>prokrveny</a:t>
            </a:r>
            <a:r>
              <a:rPr lang="cs-CZ" sz="2000" dirty="0" smtClean="0">
                <a:solidFill>
                  <a:schemeClr val="tx1"/>
                </a:solidFill>
              </a:rPr>
              <a:t>- projde jimi až </a:t>
            </a:r>
            <a:r>
              <a:rPr lang="cs-CZ" sz="2000" b="1" dirty="0" smtClean="0">
                <a:solidFill>
                  <a:schemeClr val="tx1"/>
                </a:solidFill>
              </a:rPr>
              <a:t>400 l krve/ den</a:t>
            </a:r>
            <a:r>
              <a:rPr lang="cs-CZ" sz="2000" dirty="0" smtClean="0">
                <a:solidFill>
                  <a:schemeClr val="tx1"/>
                </a:solidFill>
              </a:rPr>
              <a:t>- přívod ledvinnou tepnou, odvod ledvinnou žilou</a:t>
            </a:r>
          </a:p>
          <a:p>
            <a:r>
              <a:rPr lang="cs-CZ" sz="2000" dirty="0" smtClean="0">
                <a:solidFill>
                  <a:schemeClr val="tx1"/>
                </a:solidFill>
              </a:rPr>
              <a:t>Dřeň je zformována do pyramid</a:t>
            </a:r>
          </a:p>
          <a:p>
            <a:r>
              <a:rPr lang="cs-CZ" sz="2000" dirty="0" smtClean="0">
                <a:solidFill>
                  <a:schemeClr val="tx1"/>
                </a:solidFill>
              </a:rPr>
              <a:t>Ty odvádějí moč do kalichů</a:t>
            </a:r>
          </a:p>
          <a:p>
            <a:r>
              <a:rPr lang="cs-CZ" sz="2000" dirty="0" smtClean="0">
                <a:solidFill>
                  <a:schemeClr val="tx1"/>
                </a:solidFill>
              </a:rPr>
              <a:t>Kalichy ústí do ledvinové pánvičky, kde ústí močovod</a:t>
            </a: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611560" y="476672"/>
            <a:ext cx="3352800" cy="864096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Ledvina- stavba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24744"/>
            <a:ext cx="4320480" cy="5256584"/>
          </a:xfrm>
        </p:spPr>
      </p:pic>
      <p:cxnSp>
        <p:nvCxnSpPr>
          <p:cNvPr id="7" name="Přímá spojnice se šipkou 6"/>
          <p:cNvCxnSpPr/>
          <p:nvPr/>
        </p:nvCxnSpPr>
        <p:spPr>
          <a:xfrm flipV="1">
            <a:off x="3275856" y="3140968"/>
            <a:ext cx="4896544" cy="50405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3995936" y="4293096"/>
            <a:ext cx="1872208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>
            <a:off x="2195736" y="3789040"/>
            <a:ext cx="5976664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0731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2"/>
          </p:nvPr>
        </p:nvSpPr>
        <p:spPr>
          <a:xfrm>
            <a:off x="179512" y="332656"/>
            <a:ext cx="4392488" cy="6336704"/>
          </a:xfrm>
        </p:spPr>
        <p:txBody>
          <a:bodyPr>
            <a:noAutofit/>
          </a:bodyPr>
          <a:lstStyle/>
          <a:p>
            <a:r>
              <a:rPr lang="cs-CZ" b="1" u="sng" dirty="0" smtClean="0">
                <a:solidFill>
                  <a:schemeClr val="tx1"/>
                </a:solidFill>
              </a:rPr>
              <a:t>Ledviny fungují jako filtr, který odstraňuje z krve toxické látky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Filtrační jednotkou ledviny je </a:t>
            </a:r>
            <a:r>
              <a:rPr lang="cs-CZ" b="1" u="sng" dirty="0" smtClean="0">
                <a:solidFill>
                  <a:schemeClr val="tx1"/>
                </a:solidFill>
              </a:rPr>
              <a:t>nefron</a:t>
            </a:r>
            <a:r>
              <a:rPr lang="cs-CZ" b="1" dirty="0" smtClean="0">
                <a:solidFill>
                  <a:schemeClr val="tx1"/>
                </a:solidFill>
              </a:rPr>
              <a:t>, který  se skládá z </a:t>
            </a:r>
            <a:r>
              <a:rPr lang="cs-CZ" b="1" u="sng" dirty="0" smtClean="0">
                <a:solidFill>
                  <a:schemeClr val="tx1"/>
                </a:solidFill>
              </a:rPr>
              <a:t>klubíčka</a:t>
            </a:r>
            <a:r>
              <a:rPr lang="cs-CZ" b="1" dirty="0" smtClean="0">
                <a:solidFill>
                  <a:schemeClr val="tx1"/>
                </a:solidFill>
              </a:rPr>
              <a:t> (glomerulus) a </a:t>
            </a:r>
            <a:r>
              <a:rPr lang="cs-CZ" b="1" u="sng" dirty="0" smtClean="0">
                <a:solidFill>
                  <a:schemeClr val="tx1"/>
                </a:solidFill>
              </a:rPr>
              <a:t>kanálku</a:t>
            </a:r>
            <a:r>
              <a:rPr lang="cs-CZ" b="1" dirty="0" smtClean="0">
                <a:solidFill>
                  <a:schemeClr val="tx1"/>
                </a:solidFill>
              </a:rPr>
              <a:t> (tubulus). 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Glomerulus</a:t>
            </a:r>
            <a:r>
              <a:rPr lang="cs-CZ" dirty="0" smtClean="0">
                <a:solidFill>
                  <a:schemeClr val="tx1"/>
                </a:solidFill>
              </a:rPr>
              <a:t> se nachází v </a:t>
            </a:r>
            <a:r>
              <a:rPr lang="cs-CZ" b="1" dirty="0" err="1" smtClean="0">
                <a:solidFill>
                  <a:schemeClr val="tx1"/>
                </a:solidFill>
              </a:rPr>
              <a:t>Bowmanově</a:t>
            </a:r>
            <a:r>
              <a:rPr lang="cs-CZ" b="1" dirty="0" smtClean="0">
                <a:solidFill>
                  <a:schemeClr val="tx1"/>
                </a:solidFill>
              </a:rPr>
              <a:t> pouzdře</a:t>
            </a:r>
            <a:r>
              <a:rPr lang="cs-CZ" dirty="0" smtClean="0">
                <a:solidFill>
                  <a:schemeClr val="tx1"/>
                </a:solidFill>
              </a:rPr>
              <a:t>- viz, obrázek. V stěně kapiláry v glomerulu jsou tak malé otvory, že jimi neprojdou krvinky(moč v krvi znamená poškození tubulů)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Kanálek </a:t>
            </a:r>
            <a:r>
              <a:rPr lang="cs-CZ" dirty="0" smtClean="0">
                <a:solidFill>
                  <a:schemeClr val="tx1"/>
                </a:solidFill>
              </a:rPr>
              <a:t>se dělí na </a:t>
            </a:r>
            <a:r>
              <a:rPr lang="cs-CZ" b="1" dirty="0" smtClean="0">
                <a:solidFill>
                  <a:schemeClr val="tx1"/>
                </a:solidFill>
              </a:rPr>
              <a:t>proximální kanálek, </a:t>
            </a:r>
            <a:r>
              <a:rPr lang="cs-CZ" b="1" dirty="0" err="1" smtClean="0">
                <a:solidFill>
                  <a:schemeClr val="tx1"/>
                </a:solidFill>
              </a:rPr>
              <a:t>Henleovu</a:t>
            </a:r>
            <a:r>
              <a:rPr lang="cs-CZ" b="1" dirty="0" smtClean="0">
                <a:solidFill>
                  <a:schemeClr val="tx1"/>
                </a:solidFill>
              </a:rPr>
              <a:t> kličku a distální kanálek.</a:t>
            </a:r>
          </a:p>
          <a:p>
            <a:r>
              <a:rPr lang="cs-CZ" b="1" u="sng" dirty="0" smtClean="0">
                <a:solidFill>
                  <a:schemeClr val="tx1"/>
                </a:solidFill>
              </a:rPr>
              <a:t>V glomerulech </a:t>
            </a:r>
            <a:r>
              <a:rPr lang="cs-CZ" u="sng" dirty="0" smtClean="0">
                <a:solidFill>
                  <a:schemeClr val="tx1"/>
                </a:solidFill>
              </a:rPr>
              <a:t>se přefiltruje za den </a:t>
            </a:r>
            <a:r>
              <a:rPr lang="cs-CZ" b="1" u="sng" dirty="0" smtClean="0">
                <a:solidFill>
                  <a:schemeClr val="tx1"/>
                </a:solidFill>
              </a:rPr>
              <a:t>170 litrů tzv. primární  moči.</a:t>
            </a:r>
            <a:r>
              <a:rPr lang="cs-CZ" u="sng" dirty="0" smtClean="0">
                <a:solidFill>
                  <a:schemeClr val="tx1"/>
                </a:solidFill>
              </a:rPr>
              <a:t> </a:t>
            </a:r>
            <a:r>
              <a:rPr lang="cs-CZ" dirty="0" smtClean="0">
                <a:solidFill>
                  <a:schemeClr val="tx1"/>
                </a:solidFill>
              </a:rPr>
              <a:t>Z té se v kanálku do krve vstřebají důležité látky(voda, minerály, bílkovina, cukr) a vzniká tzv. </a:t>
            </a:r>
            <a:r>
              <a:rPr lang="cs-CZ" b="1" u="sng" dirty="0" smtClean="0">
                <a:solidFill>
                  <a:schemeClr val="tx1"/>
                </a:solidFill>
              </a:rPr>
              <a:t>sekundární- finální moč (1,5l/den)</a:t>
            </a:r>
            <a:r>
              <a:rPr lang="cs-CZ" u="sng" dirty="0" smtClean="0">
                <a:solidFill>
                  <a:schemeClr val="tx1"/>
                </a:solidFill>
              </a:rPr>
              <a:t>,</a:t>
            </a:r>
            <a:r>
              <a:rPr lang="cs-CZ" dirty="0" smtClean="0">
                <a:solidFill>
                  <a:schemeClr val="tx1"/>
                </a:solidFill>
              </a:rPr>
              <a:t> která z pánvičky odkapává do měchýře (obsahuje H2O, močovinu, toxiny, soli)</a:t>
            </a:r>
            <a:r>
              <a:rPr lang="cs-CZ" dirty="0">
                <a:solidFill>
                  <a:schemeClr val="tx1"/>
                </a:solidFill>
              </a:rPr>
              <a:t> . </a:t>
            </a:r>
            <a:r>
              <a:rPr lang="cs-CZ" dirty="0" smtClean="0">
                <a:solidFill>
                  <a:schemeClr val="tx1"/>
                </a:solidFill>
              </a:rPr>
              <a:t>Po jeho naplnění se povolí svěrač z příčně pruhované svaloviny a moč odejde z těla ven.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644008" y="332656"/>
            <a:ext cx="3352800" cy="576064"/>
          </a:xfrm>
        </p:spPr>
        <p:txBody>
          <a:bodyPr/>
          <a:lstStyle/>
          <a:p>
            <a:r>
              <a:rPr lang="cs-CZ" b="1" dirty="0" smtClean="0"/>
              <a:t>Funkce ledvin</a:t>
            </a:r>
            <a:endParaRPr lang="cs-CZ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52736"/>
            <a:ext cx="4176464" cy="5328592"/>
          </a:xfrm>
        </p:spPr>
      </p:pic>
      <p:cxnSp>
        <p:nvCxnSpPr>
          <p:cNvPr id="6" name="Přímá spojnice se šipkou 5"/>
          <p:cNvCxnSpPr/>
          <p:nvPr/>
        </p:nvCxnSpPr>
        <p:spPr>
          <a:xfrm>
            <a:off x="2051720" y="1556792"/>
            <a:ext cx="4824536" cy="100811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>
            <a:off x="4463988" y="1412776"/>
            <a:ext cx="756084" cy="1152128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525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80920" cy="5472608"/>
          </a:xfrm>
        </p:spPr>
        <p:txBody>
          <a:bodyPr>
            <a:normAutofit/>
          </a:bodyPr>
          <a:lstStyle/>
          <a:p>
            <a:pPr algn="l"/>
            <a:r>
              <a:rPr lang="cs-CZ" sz="2000" dirty="0" smtClean="0">
                <a:solidFill>
                  <a:schemeClr val="tx1"/>
                </a:solidFill>
              </a:rPr>
              <a:t/>
            </a:r>
            <a:br>
              <a:rPr lang="cs-CZ" sz="2000" dirty="0" smtClean="0">
                <a:solidFill>
                  <a:schemeClr val="tx1"/>
                </a:solidFill>
              </a:rPr>
            </a:br>
            <a:r>
              <a:rPr lang="cs-CZ" sz="2000" b="1" dirty="0" smtClean="0">
                <a:solidFill>
                  <a:schemeClr val="tx1"/>
                </a:solidFill>
              </a:rPr>
              <a:t>Vstřebávání látek (voda, minerály) zpět do krve</a:t>
            </a:r>
            <a:r>
              <a:rPr lang="cs-CZ" sz="2000" dirty="0" smtClean="0">
                <a:solidFill>
                  <a:schemeClr val="tx1"/>
                </a:solidFill>
              </a:rPr>
              <a:t> je umožněno schopností tubulů měnit propustnost.  Ta je řízena  </a:t>
            </a:r>
            <a:r>
              <a:rPr lang="cs-CZ" sz="2000" b="1" dirty="0" smtClean="0">
                <a:solidFill>
                  <a:schemeClr val="tx1"/>
                </a:solidFill>
              </a:rPr>
              <a:t>antidiuretickým hormonem ADH</a:t>
            </a:r>
            <a:r>
              <a:rPr lang="cs-CZ" sz="2000" dirty="0" smtClean="0">
                <a:solidFill>
                  <a:schemeClr val="tx1"/>
                </a:solidFill>
              </a:rPr>
              <a:t>. Je- </a:t>
            </a:r>
            <a:r>
              <a:rPr lang="cs-CZ" sz="2000" dirty="0" err="1" smtClean="0">
                <a:solidFill>
                  <a:schemeClr val="tx1"/>
                </a:solidFill>
              </a:rPr>
              <a:t>li</a:t>
            </a:r>
            <a:r>
              <a:rPr lang="cs-CZ" sz="2000" dirty="0" smtClean="0">
                <a:solidFill>
                  <a:schemeClr val="tx1"/>
                </a:solidFill>
              </a:rPr>
              <a:t> ADH v krvi, tubuly se otevírají a většina vody </a:t>
            </a:r>
            <a:r>
              <a:rPr lang="cs-CZ" sz="2000" dirty="0">
                <a:solidFill>
                  <a:schemeClr val="tx1"/>
                </a:solidFill>
              </a:rPr>
              <a:t>se </a:t>
            </a:r>
            <a:r>
              <a:rPr lang="cs-CZ" sz="2000" dirty="0" smtClean="0">
                <a:solidFill>
                  <a:schemeClr val="tx1"/>
                </a:solidFill>
              </a:rPr>
              <a:t>odvádí zpět do krve</a:t>
            </a:r>
            <a:br>
              <a:rPr lang="cs-CZ" sz="2000" dirty="0" smtClean="0">
                <a:solidFill>
                  <a:schemeClr val="tx1"/>
                </a:solidFill>
              </a:rPr>
            </a:br>
            <a:r>
              <a:rPr lang="cs-CZ" sz="2000" dirty="0" smtClean="0">
                <a:solidFill>
                  <a:schemeClr val="tx1"/>
                </a:solidFill>
              </a:rPr>
              <a:t>tvoří se málo moči (např. při zvýšeném pocení při sportovním výkonu- obrana proti dehydrataci)</a:t>
            </a:r>
            <a:br>
              <a:rPr lang="cs-CZ" sz="2000" dirty="0" smtClean="0">
                <a:solidFill>
                  <a:schemeClr val="tx1"/>
                </a:solidFill>
              </a:rPr>
            </a:br>
            <a:r>
              <a:rPr lang="cs-CZ" sz="2000" dirty="0" smtClean="0">
                <a:solidFill>
                  <a:schemeClr val="tx1"/>
                </a:solidFill>
              </a:rPr>
              <a:t/>
            </a:r>
            <a:br>
              <a:rPr lang="cs-CZ" sz="2000" dirty="0" smtClean="0">
                <a:solidFill>
                  <a:schemeClr val="tx1"/>
                </a:solidFill>
              </a:rPr>
            </a:br>
            <a:r>
              <a:rPr lang="cs-CZ" sz="2000" b="1" u="sng" dirty="0" smtClean="0">
                <a:solidFill>
                  <a:schemeClr val="tx1"/>
                </a:solidFill>
              </a:rPr>
              <a:t>Ledviny mají v těle tyto úkoly:</a:t>
            </a:r>
            <a:br>
              <a:rPr lang="cs-CZ" sz="2000" b="1" u="sng" dirty="0" smtClean="0">
                <a:solidFill>
                  <a:schemeClr val="tx1"/>
                </a:solidFill>
              </a:rPr>
            </a:br>
            <a:r>
              <a:rPr lang="cs-CZ" sz="2000" dirty="0" smtClean="0">
                <a:solidFill>
                  <a:schemeClr val="tx1"/>
                </a:solidFill>
              </a:rPr>
              <a:t>1/ Hlídají množství tekutin v těle- díky regulaci vstřebávání vody zpět do krve</a:t>
            </a:r>
            <a:br>
              <a:rPr lang="cs-CZ" sz="2000" dirty="0" smtClean="0">
                <a:solidFill>
                  <a:schemeClr val="tx1"/>
                </a:solidFill>
              </a:rPr>
            </a:br>
            <a:r>
              <a:rPr lang="cs-CZ" sz="2000" dirty="0" smtClean="0">
                <a:solidFill>
                  <a:schemeClr val="tx1"/>
                </a:solidFill>
              </a:rPr>
              <a:t>2/ Hlídají vstřebávání minerálů zpět do krve</a:t>
            </a:r>
            <a:br>
              <a:rPr lang="cs-CZ" sz="2000" dirty="0" smtClean="0">
                <a:solidFill>
                  <a:schemeClr val="tx1"/>
                </a:solidFill>
              </a:rPr>
            </a:br>
            <a:r>
              <a:rPr lang="cs-CZ" sz="2000" dirty="0" smtClean="0">
                <a:solidFill>
                  <a:schemeClr val="tx1"/>
                </a:solidFill>
              </a:rPr>
              <a:t>3/ Hlídají tlak krve TK- díky hormonům </a:t>
            </a:r>
            <a:r>
              <a:rPr lang="cs-CZ" sz="2000" dirty="0" err="1" smtClean="0">
                <a:solidFill>
                  <a:schemeClr val="tx1"/>
                </a:solidFill>
              </a:rPr>
              <a:t>angiotenzin</a:t>
            </a:r>
            <a:r>
              <a:rPr lang="cs-CZ" sz="2000" dirty="0" smtClean="0">
                <a:solidFill>
                  <a:schemeClr val="tx1"/>
                </a:solidFill>
              </a:rPr>
              <a:t>, aldosteron, renin</a:t>
            </a:r>
            <a:br>
              <a:rPr lang="cs-CZ" sz="2000" dirty="0" smtClean="0">
                <a:solidFill>
                  <a:schemeClr val="tx1"/>
                </a:solidFill>
              </a:rPr>
            </a:br>
            <a:r>
              <a:rPr lang="cs-CZ" sz="2000" dirty="0" smtClean="0">
                <a:solidFill>
                  <a:schemeClr val="tx1"/>
                </a:solidFill>
              </a:rPr>
              <a:t>4/ Udržování pH krve </a:t>
            </a:r>
            <a:br>
              <a:rPr lang="cs-CZ" sz="2000" dirty="0" smtClean="0">
                <a:solidFill>
                  <a:schemeClr val="tx1"/>
                </a:solidFill>
              </a:rPr>
            </a:br>
            <a:r>
              <a:rPr lang="cs-CZ" sz="2000" dirty="0" smtClean="0">
                <a:solidFill>
                  <a:schemeClr val="tx1"/>
                </a:solidFill>
              </a:rPr>
              <a:t>5/ Stimulace tvorby červených krvinek díky produkci </a:t>
            </a:r>
            <a:r>
              <a:rPr lang="cs-CZ" sz="2000" dirty="0" err="1" smtClean="0">
                <a:solidFill>
                  <a:schemeClr val="tx1"/>
                </a:solidFill>
              </a:rPr>
              <a:t>arythropoetinu</a:t>
            </a:r>
            <a:r>
              <a:rPr lang="cs-CZ" sz="2000" dirty="0" smtClean="0">
                <a:solidFill>
                  <a:schemeClr val="tx1"/>
                </a:solidFill>
              </a:rPr>
              <a:t> (EPO)</a:t>
            </a:r>
            <a:endParaRPr lang="cs-CZ" sz="2000" dirty="0">
              <a:solidFill>
                <a:schemeClr val="tx1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476673"/>
            <a:ext cx="8208912" cy="576064"/>
          </a:xfrm>
        </p:spPr>
        <p:txBody>
          <a:bodyPr>
            <a:noAutofit/>
          </a:bodyPr>
          <a:lstStyle/>
          <a:p>
            <a:r>
              <a:rPr lang="cs-CZ" sz="4000" b="1" dirty="0" smtClean="0">
                <a:solidFill>
                  <a:srgbClr val="7030A0"/>
                </a:solidFill>
              </a:rPr>
              <a:t>Funkce ledvin</a:t>
            </a:r>
            <a:endParaRPr lang="cs-CZ" sz="4000" b="1" dirty="0">
              <a:solidFill>
                <a:srgbClr val="7030A0"/>
              </a:solidFill>
            </a:endParaRPr>
          </a:p>
        </p:txBody>
      </p:sp>
      <p:cxnSp>
        <p:nvCxnSpPr>
          <p:cNvPr id="5" name="Přímá spojnice se šipkou 4"/>
          <p:cNvCxnSpPr/>
          <p:nvPr/>
        </p:nvCxnSpPr>
        <p:spPr>
          <a:xfrm>
            <a:off x="8460432" y="1894326"/>
            <a:ext cx="144016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6389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196752"/>
            <a:ext cx="8496944" cy="5328592"/>
          </a:xfrm>
        </p:spPr>
        <p:txBody>
          <a:bodyPr>
            <a:normAutofit fontScale="90000"/>
          </a:bodyPr>
          <a:lstStyle/>
          <a:p>
            <a:pPr algn="l"/>
            <a:r>
              <a:rPr lang="cs-CZ" sz="2000" b="1" dirty="0" smtClean="0">
                <a:solidFill>
                  <a:schemeClr val="tx1"/>
                </a:solidFill>
              </a:rPr>
              <a:t>Voda je nezbytná pro všechny životní pochody v lidském těle, stálý obsah vody v těle je součástí homeostázy.</a:t>
            </a:r>
            <a:br>
              <a:rPr lang="cs-CZ" sz="2000" b="1" dirty="0" smtClean="0">
                <a:solidFill>
                  <a:schemeClr val="tx1"/>
                </a:solidFill>
              </a:rPr>
            </a:br>
            <a:r>
              <a:rPr lang="cs-CZ" sz="2000" dirty="0" smtClean="0">
                <a:solidFill>
                  <a:schemeClr val="tx1"/>
                </a:solidFill>
              </a:rPr>
              <a:t>Ztráta tekutin- např. pocením limituje sportovní výkon. Již při ztrátě 3 l tekutin dochází ke snížení výkonu !!!</a:t>
            </a:r>
            <a:br>
              <a:rPr lang="cs-CZ" sz="2000" dirty="0" smtClean="0">
                <a:solidFill>
                  <a:schemeClr val="tx1"/>
                </a:solidFill>
              </a:rPr>
            </a:br>
            <a:r>
              <a:rPr lang="cs-CZ" sz="2000" dirty="0">
                <a:solidFill>
                  <a:schemeClr val="tx1"/>
                </a:solidFill>
              </a:rPr>
              <a:t/>
            </a:r>
            <a:br>
              <a:rPr lang="cs-CZ" sz="2000" dirty="0">
                <a:solidFill>
                  <a:schemeClr val="tx1"/>
                </a:solidFill>
              </a:rPr>
            </a:br>
            <a:r>
              <a:rPr lang="cs-CZ" sz="2000" dirty="0" smtClean="0">
                <a:solidFill>
                  <a:schemeClr val="tx1"/>
                </a:solidFill>
              </a:rPr>
              <a:t>Voda tvoří v lidském těle až 70% hmotnosti, denní příjem (strava, pitný režim) a výdej </a:t>
            </a:r>
            <a:r>
              <a:rPr lang="cs-CZ" sz="2000" dirty="0" smtClean="0">
                <a:solidFill>
                  <a:schemeClr val="tx1"/>
                </a:solidFill>
              </a:rPr>
              <a:t/>
            </a:r>
            <a:br>
              <a:rPr lang="cs-CZ" sz="2000" dirty="0" smtClean="0">
                <a:solidFill>
                  <a:schemeClr val="tx1"/>
                </a:solidFill>
              </a:rPr>
            </a:br>
            <a:r>
              <a:rPr lang="cs-CZ" sz="2000" dirty="0" smtClean="0">
                <a:solidFill>
                  <a:schemeClr val="tx1"/>
                </a:solidFill>
              </a:rPr>
              <a:t>( </a:t>
            </a:r>
            <a:r>
              <a:rPr lang="cs-CZ" sz="2000" dirty="0" smtClean="0">
                <a:solidFill>
                  <a:schemeClr val="tx1"/>
                </a:solidFill>
              </a:rPr>
              <a:t>pocení, moč, stolice, dýchání) je okol 2,5 l.</a:t>
            </a:r>
            <a:br>
              <a:rPr lang="cs-CZ" sz="2000" dirty="0" smtClean="0">
                <a:solidFill>
                  <a:schemeClr val="tx1"/>
                </a:solidFill>
              </a:rPr>
            </a:br>
            <a:r>
              <a:rPr lang="cs-CZ" sz="2000" b="1" dirty="0" smtClean="0">
                <a:solidFill>
                  <a:schemeClr val="tx1"/>
                </a:solidFill>
              </a:rPr>
              <a:t>Při výkonu může vlivem pocení dojít ke ztrátě až 3 l vody/hodinu !!!</a:t>
            </a:r>
            <a:br>
              <a:rPr lang="cs-CZ" sz="2000" b="1" dirty="0" smtClean="0">
                <a:solidFill>
                  <a:schemeClr val="tx1"/>
                </a:solidFill>
              </a:rPr>
            </a:br>
            <a:r>
              <a:rPr lang="cs-CZ" sz="2000" dirty="0" smtClean="0">
                <a:solidFill>
                  <a:schemeClr val="tx1"/>
                </a:solidFill>
              </a:rPr>
              <a:t>Spolu s vodou obsahuje pot i minerály- pokud není jejich ztráta kompenzována (iontové nápoje nebo alespoň slaná voda), může dojít k poruchám srdečního rytmu a křečím.</a:t>
            </a:r>
            <a:br>
              <a:rPr lang="cs-CZ" sz="2000" dirty="0" smtClean="0">
                <a:solidFill>
                  <a:schemeClr val="tx1"/>
                </a:solidFill>
              </a:rPr>
            </a:br>
            <a:r>
              <a:rPr lang="cs-CZ" sz="2000" b="1" dirty="0" smtClean="0">
                <a:solidFill>
                  <a:schemeClr val="tx1"/>
                </a:solidFill>
              </a:rPr>
              <a:t>Druhy nápojů pro sportovce:</a:t>
            </a:r>
            <a:br>
              <a:rPr lang="cs-CZ" sz="2000" b="1" dirty="0" smtClean="0">
                <a:solidFill>
                  <a:schemeClr val="tx1"/>
                </a:solidFill>
              </a:rPr>
            </a:br>
            <a:r>
              <a:rPr lang="cs-CZ" sz="2000" dirty="0" smtClean="0">
                <a:solidFill>
                  <a:schemeClr val="tx1"/>
                </a:solidFill>
              </a:rPr>
              <a:t>- </a:t>
            </a:r>
            <a:r>
              <a:rPr lang="cs-CZ" sz="2000" i="1" dirty="0" smtClean="0">
                <a:solidFill>
                  <a:schemeClr val="tx1"/>
                </a:solidFill>
              </a:rPr>
              <a:t>hypotonické</a:t>
            </a:r>
            <a:r>
              <a:rPr lang="cs-CZ" sz="2000" dirty="0" smtClean="0">
                <a:solidFill>
                  <a:schemeClr val="tx1"/>
                </a:solidFill>
              </a:rPr>
              <a:t>- řidší než krevní plazma- rychle se do ní vstřebávají</a:t>
            </a:r>
            <a:br>
              <a:rPr lang="cs-CZ" sz="2000" dirty="0" smtClean="0">
                <a:solidFill>
                  <a:schemeClr val="tx1"/>
                </a:solidFill>
              </a:rPr>
            </a:br>
            <a:r>
              <a:rPr lang="cs-CZ" sz="2000" i="1" dirty="0" smtClean="0">
                <a:solidFill>
                  <a:schemeClr val="tx1"/>
                </a:solidFill>
              </a:rPr>
              <a:t>- izotonické- </a:t>
            </a:r>
            <a:r>
              <a:rPr lang="cs-CZ" sz="2000" dirty="0" smtClean="0">
                <a:solidFill>
                  <a:schemeClr val="tx1"/>
                </a:solidFill>
              </a:rPr>
              <a:t>stejně husté jako plazma, pomalejší vstřebávání ale více minerálů</a:t>
            </a:r>
            <a:br>
              <a:rPr lang="cs-CZ" sz="2000" dirty="0" smtClean="0">
                <a:solidFill>
                  <a:schemeClr val="tx1"/>
                </a:solidFill>
              </a:rPr>
            </a:br>
            <a:r>
              <a:rPr lang="cs-CZ" sz="2000" i="1" dirty="0" smtClean="0">
                <a:solidFill>
                  <a:schemeClr val="tx1"/>
                </a:solidFill>
              </a:rPr>
              <a:t>- hypertonické- </a:t>
            </a:r>
            <a:r>
              <a:rPr lang="cs-CZ" sz="2000" dirty="0" smtClean="0">
                <a:solidFill>
                  <a:schemeClr val="tx1"/>
                </a:solidFill>
              </a:rPr>
              <a:t>hustší než plazma- pomalé vstřebání, ale hodně výživné</a:t>
            </a:r>
            <a:br>
              <a:rPr lang="cs-CZ" sz="2000" dirty="0" smtClean="0">
                <a:solidFill>
                  <a:schemeClr val="tx1"/>
                </a:solidFill>
              </a:rPr>
            </a:br>
            <a:r>
              <a:rPr lang="cs-CZ" sz="2000" b="1" dirty="0" smtClean="0">
                <a:solidFill>
                  <a:schemeClr val="tx1"/>
                </a:solidFill>
              </a:rPr>
              <a:t>Pro rehydrataci při výkonu jsou ideální hypotonické nápoje- nezahušťují krev, ale mají současně potřebné </a:t>
            </a:r>
            <a:r>
              <a:rPr lang="cs-CZ" sz="2000" b="1" dirty="0" smtClean="0">
                <a:solidFill>
                  <a:schemeClr val="tx1"/>
                </a:solidFill>
              </a:rPr>
              <a:t>minerály</a:t>
            </a:r>
            <a:r>
              <a:rPr lang="cs-CZ" sz="2000" b="1" dirty="0" smtClean="0">
                <a:solidFill>
                  <a:schemeClr val="tx1"/>
                </a:solidFill>
              </a:rPr>
              <a:t>. Nápoje </a:t>
            </a:r>
            <a:r>
              <a:rPr lang="cs-CZ" sz="2000" b="1" dirty="0" err="1" smtClean="0">
                <a:solidFill>
                  <a:schemeClr val="tx1"/>
                </a:solidFill>
              </a:rPr>
              <a:t>izo</a:t>
            </a:r>
            <a:r>
              <a:rPr lang="cs-CZ" sz="2000" b="1" dirty="0" smtClean="0">
                <a:solidFill>
                  <a:schemeClr val="tx1"/>
                </a:solidFill>
              </a:rPr>
              <a:t> a hypertonické jsou vhodné pro </a:t>
            </a:r>
            <a:r>
              <a:rPr lang="cs-CZ" sz="2000" b="1" dirty="0" err="1" smtClean="0">
                <a:solidFill>
                  <a:schemeClr val="tx1"/>
                </a:solidFill>
              </a:rPr>
              <a:t>remineralizaci</a:t>
            </a:r>
            <a:r>
              <a:rPr lang="cs-CZ" sz="2000" b="1" dirty="0" smtClean="0">
                <a:solidFill>
                  <a:schemeClr val="tx1"/>
                </a:solidFill>
              </a:rPr>
              <a:t> po výkonu a obnovu energetických </a:t>
            </a:r>
            <a:r>
              <a:rPr lang="cs-CZ" sz="2000" b="1" dirty="0" smtClean="0">
                <a:solidFill>
                  <a:schemeClr val="tx1"/>
                </a:solidFill>
              </a:rPr>
              <a:t>ztrát.</a:t>
            </a:r>
            <a:endParaRPr lang="cs-CZ" sz="2000" b="1" dirty="0">
              <a:solidFill>
                <a:schemeClr val="tx1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620689"/>
            <a:ext cx="8136904" cy="648072"/>
          </a:xfrm>
        </p:spPr>
        <p:txBody>
          <a:bodyPr>
            <a:noAutofit/>
          </a:bodyPr>
          <a:lstStyle/>
          <a:p>
            <a:r>
              <a:rPr lang="cs-CZ" sz="4000" b="1" dirty="0" smtClean="0">
                <a:solidFill>
                  <a:schemeClr val="tx1"/>
                </a:solidFill>
              </a:rPr>
              <a:t>Pitný režim</a:t>
            </a:r>
            <a:endParaRPr lang="cs-CZ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69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text 1"/>
          <p:cNvSpPr>
            <a:spLocks noGrp="1"/>
          </p:cNvSpPr>
          <p:nvPr>
            <p:ph type="body" sz="half" idx="2"/>
          </p:nvPr>
        </p:nvSpPr>
        <p:spPr>
          <a:xfrm>
            <a:off x="251520" y="1052736"/>
            <a:ext cx="4015680" cy="5328592"/>
          </a:xfrm>
        </p:spPr>
        <p:txBody>
          <a:bodyPr>
            <a:normAutofit fontScale="92500"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Při hydrataci dát pozor na obsah cukru</a:t>
            </a:r>
            <a:r>
              <a:rPr lang="cs-CZ" dirty="0" smtClean="0">
                <a:solidFill>
                  <a:schemeClr val="tx1"/>
                </a:solidFill>
              </a:rPr>
              <a:t>- obsah větší než 8% může způsobit průjmy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Do iontových nápojů se přidává:</a:t>
            </a:r>
          </a:p>
          <a:p>
            <a:pPr marL="285750" indent="-285750">
              <a:buFontTx/>
              <a:buChar char="-"/>
            </a:pPr>
            <a:r>
              <a:rPr lang="cs-CZ" b="1" dirty="0" err="1" smtClean="0">
                <a:solidFill>
                  <a:schemeClr val="tx1"/>
                </a:solidFill>
              </a:rPr>
              <a:t>taurin</a:t>
            </a:r>
            <a:r>
              <a:rPr lang="cs-CZ" dirty="0" smtClean="0">
                <a:solidFill>
                  <a:schemeClr val="tx1"/>
                </a:solidFill>
              </a:rPr>
              <a:t>- chrání proti volným radikálům</a:t>
            </a:r>
          </a:p>
          <a:p>
            <a:pPr marL="285750" indent="-285750">
              <a:buFontTx/>
              <a:buChar char="-"/>
            </a:pPr>
            <a:r>
              <a:rPr lang="cs-CZ" b="1" dirty="0" smtClean="0">
                <a:solidFill>
                  <a:schemeClr val="tx1"/>
                </a:solidFill>
              </a:rPr>
              <a:t>L- </a:t>
            </a:r>
            <a:r>
              <a:rPr lang="cs-CZ" b="1" dirty="0" err="1" smtClean="0">
                <a:solidFill>
                  <a:schemeClr val="tx1"/>
                </a:solidFill>
              </a:rPr>
              <a:t>carnitin</a:t>
            </a:r>
            <a:r>
              <a:rPr lang="cs-CZ" dirty="0" smtClean="0">
                <a:solidFill>
                  <a:schemeClr val="tx1"/>
                </a:solidFill>
              </a:rPr>
              <a:t>- zlepšuje využívání tukových zásob- šetří svalový glykogen</a:t>
            </a:r>
          </a:p>
          <a:p>
            <a:pPr marL="285750" indent="-285750">
              <a:buFontTx/>
              <a:buChar char="-"/>
            </a:pPr>
            <a:r>
              <a:rPr lang="cs-CZ" b="1" dirty="0" smtClean="0">
                <a:solidFill>
                  <a:schemeClr val="tx1"/>
                </a:solidFill>
              </a:rPr>
              <a:t>kofein</a:t>
            </a:r>
            <a:r>
              <a:rPr lang="cs-CZ" dirty="0" smtClean="0">
                <a:solidFill>
                  <a:schemeClr val="tx1"/>
                </a:solidFill>
              </a:rPr>
              <a:t>- </a:t>
            </a:r>
            <a:r>
              <a:rPr lang="cs-CZ" dirty="0" err="1" smtClean="0">
                <a:solidFill>
                  <a:schemeClr val="tx1"/>
                </a:solidFill>
              </a:rPr>
              <a:t>vybuzuje</a:t>
            </a:r>
            <a:r>
              <a:rPr lang="cs-CZ" dirty="0" smtClean="0">
                <a:solidFill>
                  <a:schemeClr val="tx1"/>
                </a:solidFill>
              </a:rPr>
              <a:t> k výkonu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Postup hydratace před a při výkonu</a:t>
            </a:r>
            <a:endParaRPr lang="cs-CZ" dirty="0" smtClean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tx1"/>
                </a:solidFill>
              </a:rPr>
              <a:t>0,5 l vypít 2 hodiny před výkonem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tx1"/>
                </a:solidFill>
              </a:rPr>
              <a:t>0,2 l vypít 10 min. před výkonem</a:t>
            </a:r>
          </a:p>
          <a:p>
            <a:pPr marL="285750" indent="-285750">
              <a:buFontTx/>
              <a:buChar char="-"/>
            </a:pPr>
            <a:r>
              <a:rPr lang="cs-CZ" dirty="0" smtClean="0">
                <a:solidFill>
                  <a:schemeClr val="tx1"/>
                </a:solidFill>
              </a:rPr>
              <a:t>0,1 l každých 10 min- je-li možné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Po výkonu</a:t>
            </a:r>
            <a:r>
              <a:rPr lang="cs-CZ" dirty="0" smtClean="0">
                <a:solidFill>
                  <a:schemeClr val="tx1"/>
                </a:solidFill>
              </a:rPr>
              <a:t> na každý kg ztráty hmotnosti vypít 1,5 l tekutiny- doplnit i vitamíny, minerály a cukr !!!</a:t>
            </a:r>
          </a:p>
          <a:p>
            <a:r>
              <a:rPr lang="cs-CZ" b="1" dirty="0" smtClean="0">
                <a:solidFill>
                  <a:schemeClr val="tx1"/>
                </a:solidFill>
              </a:rPr>
              <a:t>Pozor na tmavou moč- indikátor dehydratace !!!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899592" y="476672"/>
            <a:ext cx="3352800" cy="576064"/>
          </a:xfrm>
        </p:spPr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Pitný režim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>
          <a:xfrm>
            <a:off x="4355976" y="692696"/>
            <a:ext cx="4608512" cy="5760640"/>
          </a:xfrm>
        </p:spPr>
        <p:txBody>
          <a:bodyPr>
            <a:normAutofit fontScale="92500" lnSpcReduction="20000"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 smtClean="0">
                <a:solidFill>
                  <a:srgbClr val="FF0000"/>
                </a:solidFill>
              </a:rPr>
              <a:t>Pivo </a:t>
            </a:r>
            <a:r>
              <a:rPr lang="cs-CZ" b="1" dirty="0" smtClean="0">
                <a:solidFill>
                  <a:srgbClr val="FF0000"/>
                </a:solidFill>
              </a:rPr>
              <a:t>je pro svůj obsah vitamínů, minerálů a cukru ideální pro </a:t>
            </a:r>
            <a:r>
              <a:rPr lang="cs-CZ" b="1" dirty="0" smtClean="0">
                <a:solidFill>
                  <a:srgbClr val="FF0000"/>
                </a:solidFill>
              </a:rPr>
              <a:t>podporu regenerace </a:t>
            </a:r>
            <a:r>
              <a:rPr lang="cs-CZ" b="1" dirty="0" smtClean="0">
                <a:solidFill>
                  <a:srgbClr val="FF0000"/>
                </a:solidFill>
              </a:rPr>
              <a:t>po výkonu- samozřejmě v rozumném množství (do 1 l). Větší množství alkoholu prodlužuje regeneraci až o 48 hodin </a:t>
            </a:r>
            <a:r>
              <a:rPr lang="cs-CZ" b="1" dirty="0" smtClean="0">
                <a:solidFill>
                  <a:srgbClr val="FF0000"/>
                </a:solidFill>
              </a:rPr>
              <a:t>!!! Navíc alkohol odvodňuje organismus- pro hydrataci nevhodný. Tělem pouze proteče. Při močení odchází z těla minerály!!!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4664"/>
            <a:ext cx="273630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31116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" y="2171700"/>
            <a:ext cx="8334375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98663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lnění">
  <a:themeElements>
    <a:clrScheme name="Vlnění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lnění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lnění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1618</TotalTime>
  <Words>443</Words>
  <Application>Microsoft Office PowerPoint</Application>
  <PresentationFormat>Předvádění na obrazovce (4:3)</PresentationFormat>
  <Paragraphs>53</Paragraphs>
  <Slides>8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Vlnění</vt:lpstr>
      <vt:lpstr>Vylučovací soustava</vt:lpstr>
      <vt:lpstr>Prezentace aplikace PowerPoint</vt:lpstr>
      <vt:lpstr>Ledvina- stavba</vt:lpstr>
      <vt:lpstr>Funkce ledvin</vt:lpstr>
      <vt:lpstr> Vstřebávání látek (voda, minerály) zpět do krve je umožněno schopností tubulů měnit propustnost.  Ta je řízena  antidiuretickým hormonem ADH. Je- li ADH v krvi, tubuly se otevírají a většina vody se odvádí zpět do krve tvoří se málo moči (např. při zvýšeném pocení při sportovním výkonu- obrana proti dehydrataci)  Ledviny mají v těle tyto úkoly: 1/ Hlídají množství tekutin v těle- díky regulaci vstřebávání vody zpět do krve 2/ Hlídají vstřebávání minerálů zpět do krve 3/ Hlídají tlak krve TK- díky hormonům angiotenzin, aldosteron, renin 4/ Udržování pH krve  5/ Stimulace tvorby červených krvinek díky produkci arythropoetinu (EPO)</vt:lpstr>
      <vt:lpstr>Voda je nezbytná pro všechny životní pochody v lidském těle, stálý obsah vody v těle je součástí homeostázy. Ztráta tekutin- např. pocením limituje sportovní výkon. Již při ztrátě 3 l tekutin dochází ke snížení výkonu !!!  Voda tvoří v lidském těle až 70% hmotnosti, denní příjem (strava, pitný režim) a výdej  ( pocení, moč, stolice, dýchání) je okol 2,5 l. Při výkonu může vlivem pocení dojít ke ztrátě až 3 l vody/hodinu !!! Spolu s vodou obsahuje pot i minerály- pokud není jejich ztráta kompenzována (iontové nápoje nebo alespoň slaná voda), může dojít k poruchám srdečního rytmu a křečím. Druhy nápojů pro sportovce: - hypotonické- řidší než krevní plazma- rychle se do ní vstřebávají - izotonické- stejně husté jako plazma, pomalejší vstřebávání ale více minerálů - hypertonické- hustší než plazma- pomalé vstřebání, ale hodně výživné Pro rehydrataci při výkonu jsou ideální hypotonické nápoje- nezahušťují krev, ale mají současně potřebné minerály. Nápoje izo a hypertonické jsou vhodné pro remineralizaci po výkonu a obnovu energetických ztrát.</vt:lpstr>
      <vt:lpstr>Pitný režim</vt:lpstr>
      <vt:lpstr>Prezentace aplikace PowerPoint</vt:lpstr>
    </vt:vector>
  </TitlesOfParts>
  <Company>SaPSŠ Plzeň, s.r.o.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Vylučovací soustava- ledviny</dc:title>
  <dc:creator>Šlechta Marek</dc:creator>
  <cp:lastModifiedBy>jjonak@sapss-plzen.cz</cp:lastModifiedBy>
  <cp:revision>21</cp:revision>
  <dcterms:created xsi:type="dcterms:W3CDTF">2013-03-27T08:02:52Z</dcterms:created>
  <dcterms:modified xsi:type="dcterms:W3CDTF">2018-04-11T07:45:57Z</dcterms:modified>
</cp:coreProperties>
</file>