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3" r:id="rId20"/>
    <p:sldId id="275" r:id="rId21"/>
    <p:sldId id="276" r:id="rId22"/>
    <p:sldId id="278" r:id="rId23"/>
    <p:sldId id="283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8271A-4A94-4746-92CD-3B8542A576DF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86C00-CFBA-4558-BBD3-256A6F61E7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6C00-CFBA-4558-BBD3-256A6F61E76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7DB263-BBCD-429E-8197-E0D32E6E1027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160D87-BC42-4B71-8723-9020710B39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91472" y="3356992"/>
            <a:ext cx="4752528" cy="3501008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Prezentace SPASS</a:t>
            </a:r>
          </a:p>
          <a:p>
            <a:r>
              <a:rPr lang="cs-CZ" sz="3800" b="1" dirty="0" smtClean="0">
                <a:solidFill>
                  <a:schemeClr val="bg1"/>
                </a:solidFill>
              </a:rPr>
              <a:t>Sponzoring ve sportu</a:t>
            </a:r>
          </a:p>
          <a:p>
            <a:pPr>
              <a:spcBef>
                <a:spcPts val="0"/>
              </a:spcBef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cs-CZ" sz="280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cs-CZ" sz="28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cs-CZ" sz="2800" dirty="0" smtClean="0">
                <a:solidFill>
                  <a:schemeClr val="bg1"/>
                </a:solidFill>
              </a:rPr>
              <a:t>Prezentuje:</a:t>
            </a:r>
          </a:p>
          <a:p>
            <a:pPr algn="r">
              <a:spcBef>
                <a:spcPts val="0"/>
              </a:spcBef>
            </a:pPr>
            <a:r>
              <a:rPr lang="cs-CZ" sz="2800" dirty="0" smtClean="0">
                <a:solidFill>
                  <a:schemeClr val="bg1"/>
                </a:solidFill>
              </a:rPr>
              <a:t>Ing. Maxim Sládek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047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994379" cy="234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3672408" cy="25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3528" y="609329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https://www.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facebook.com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prosportplzen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Sponzorský dar / Altruismus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Reklama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Sponzoring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Sponzoring -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dirty="0" smtClean="0"/>
              <a:t>Sponzorství sportovních aktivit může být do jisté míry velice atraktivní pro firmy s vysokým podílem komunikačního rozpočtu, u nichž se většinou jedná o </a:t>
            </a:r>
            <a:r>
              <a:rPr lang="cs-CZ" b="1" dirty="0" smtClean="0"/>
              <a:t>sponzorování významných sportovních událostí či výjimečných sportovců </a:t>
            </a:r>
            <a:r>
              <a:rPr lang="cs-CZ" dirty="0" smtClean="0"/>
              <a:t>známých svým jménem široké veřejnosti.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Středním a malým podnikům může sponzorská aktivita především na regionální úrovni pomoci např. </a:t>
            </a:r>
            <a:r>
              <a:rPr lang="cs-CZ" b="1" dirty="0" smtClean="0"/>
              <a:t>k vybudování firemní image v dané oblasti.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Do partnerského vztahu tedy vstupuje firma s obchodním záměrem a sport či jiná společenská oblast, od kterých se očekává </a:t>
            </a:r>
            <a:r>
              <a:rPr lang="cs-CZ" b="1" dirty="0" smtClean="0"/>
              <a:t>naplnění obchodního záměru</a:t>
            </a:r>
            <a:r>
              <a:rPr lang="cs-CZ" b="1" i="1" dirty="0" smtClean="0"/>
              <a:t>.</a:t>
            </a:r>
            <a:r>
              <a:rPr lang="cs-CZ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Výše finanční angažovanosti podnikatelských subjektů se liší od úrovně sportovního podniku a finančních prostředků od sponzorů je především využíváno k zabezpečení a rozvoji sportovní činnosti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sponzoringu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600" dirty="0" smtClean="0"/>
              <a:t>Sponzorství je velmi flexibilní komunikační nástroj, který může být využit jak</a:t>
            </a:r>
            <a:r>
              <a:rPr lang="en-GB" sz="2600" dirty="0" smtClean="0"/>
              <a:t> </a:t>
            </a:r>
            <a:endParaRPr lang="cs-CZ" sz="2600" dirty="0" smtClean="0"/>
          </a:p>
          <a:p>
            <a:pPr lvl="1"/>
            <a:r>
              <a:rPr lang="en-GB" sz="2200" dirty="0" smtClean="0"/>
              <a:t>pro marketing (</a:t>
            </a:r>
            <a:r>
              <a:rPr lang="en-GB" sz="2200" dirty="0" err="1" smtClean="0"/>
              <a:t>produkt</a:t>
            </a:r>
            <a:r>
              <a:rPr lang="en-GB" sz="2200" dirty="0" smtClean="0"/>
              <a:t> a </a:t>
            </a:r>
            <a:r>
              <a:rPr lang="en-GB" sz="2200" dirty="0" err="1" smtClean="0"/>
              <a:t>značku</a:t>
            </a:r>
            <a:r>
              <a:rPr lang="en-GB" sz="2200" dirty="0" smtClean="0"/>
              <a:t>), </a:t>
            </a:r>
            <a:r>
              <a:rPr lang="cs-CZ" sz="2200" dirty="0" smtClean="0"/>
              <a:t>budování povědomí, image</a:t>
            </a:r>
          </a:p>
          <a:p>
            <a:pPr lvl="1"/>
            <a:r>
              <a:rPr lang="en-GB" sz="2200" dirty="0" err="1" smtClean="0"/>
              <a:t>tak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pro </a:t>
            </a:r>
            <a:r>
              <a:rPr lang="en-GB" sz="2200" dirty="0" err="1" smtClean="0"/>
              <a:t>komunikační</a:t>
            </a:r>
            <a:r>
              <a:rPr lang="en-GB" sz="2200" dirty="0" smtClean="0"/>
              <a:t> </a:t>
            </a:r>
            <a:r>
              <a:rPr lang="en-GB" sz="2200" dirty="0" err="1" smtClean="0"/>
              <a:t>cíle</a:t>
            </a:r>
            <a:r>
              <a:rPr lang="en-GB" sz="2200" dirty="0" smtClean="0"/>
              <a:t> </a:t>
            </a:r>
            <a:r>
              <a:rPr lang="en-GB" sz="2200" dirty="0" err="1" smtClean="0"/>
              <a:t>firmy</a:t>
            </a:r>
            <a:r>
              <a:rPr lang="en-GB" sz="2200" dirty="0" smtClean="0"/>
              <a:t> </a:t>
            </a:r>
            <a:endParaRPr lang="cs-CZ" sz="2200" dirty="0"/>
          </a:p>
          <a:p>
            <a:pPr lvl="1"/>
            <a:r>
              <a:rPr lang="en-GB" sz="2200" dirty="0" smtClean="0"/>
              <a:t>V </a:t>
            </a:r>
            <a:r>
              <a:rPr lang="en-GB" sz="2200" dirty="0" err="1" smtClean="0"/>
              <a:t>Americe</a:t>
            </a:r>
            <a:r>
              <a:rPr lang="en-GB" sz="2200" dirty="0" smtClean="0"/>
              <a:t> </a:t>
            </a:r>
            <a:r>
              <a:rPr lang="en-GB" sz="2200" dirty="0" err="1" smtClean="0"/>
              <a:t>firmy</a:t>
            </a:r>
            <a:r>
              <a:rPr lang="en-GB" sz="2200" dirty="0" smtClean="0"/>
              <a:t> </a:t>
            </a:r>
            <a:r>
              <a:rPr lang="en-GB" sz="2200" dirty="0" err="1" smtClean="0"/>
              <a:t>sledují</a:t>
            </a:r>
            <a:r>
              <a:rPr lang="en-GB" sz="2200" dirty="0" smtClean="0"/>
              <a:t> </a:t>
            </a:r>
            <a:r>
              <a:rPr lang="en-GB" sz="2200" dirty="0" err="1" smtClean="0"/>
              <a:t>obvykle</a:t>
            </a:r>
            <a:r>
              <a:rPr lang="en-GB" sz="2200" dirty="0" smtClean="0"/>
              <a:t> </a:t>
            </a:r>
            <a:r>
              <a:rPr lang="en-GB" sz="2200" dirty="0" err="1" smtClean="0"/>
              <a:t>budování</a:t>
            </a:r>
            <a:r>
              <a:rPr lang="en-GB" sz="2200" dirty="0" smtClean="0"/>
              <a:t> </a:t>
            </a:r>
            <a:r>
              <a:rPr lang="en-GB" sz="2200" dirty="0" err="1" smtClean="0"/>
              <a:t>povědomí</a:t>
            </a:r>
            <a:r>
              <a:rPr lang="en-GB" sz="2200" dirty="0" smtClean="0"/>
              <a:t> o </a:t>
            </a:r>
            <a:r>
              <a:rPr lang="en-GB" sz="2200" dirty="0" err="1" smtClean="0"/>
              <a:t>značce</a:t>
            </a:r>
            <a:r>
              <a:rPr lang="en-GB" sz="2200" dirty="0" smtClean="0"/>
              <a:t> </a:t>
            </a:r>
            <a:r>
              <a:rPr lang="en-GB" sz="2200" dirty="0" err="1" smtClean="0"/>
              <a:t>nebo</a:t>
            </a:r>
            <a:r>
              <a:rPr lang="en-GB" sz="2200" dirty="0" smtClean="0"/>
              <a:t> </a:t>
            </a:r>
            <a:r>
              <a:rPr lang="en-GB" sz="2200" dirty="0" err="1" smtClean="0"/>
              <a:t>posílení</a:t>
            </a:r>
            <a:r>
              <a:rPr lang="en-GB" sz="2200" dirty="0" smtClean="0"/>
              <a:t> </a:t>
            </a:r>
            <a:r>
              <a:rPr lang="en-GB" sz="2200" dirty="0" err="1" smtClean="0"/>
              <a:t>loajality</a:t>
            </a:r>
            <a:r>
              <a:rPr lang="en-GB" sz="2200" dirty="0" smtClean="0"/>
              <a:t>, ale </a:t>
            </a:r>
            <a:r>
              <a:rPr lang="en-GB" sz="2200" dirty="0" err="1" smtClean="0"/>
              <a:t>prvotním</a:t>
            </a:r>
            <a:r>
              <a:rPr lang="en-GB" sz="2200" dirty="0" smtClean="0"/>
              <a:t> </a:t>
            </a:r>
            <a:r>
              <a:rPr lang="en-GB" sz="2200" dirty="0" err="1" smtClean="0"/>
              <a:t>cílem</a:t>
            </a:r>
            <a:r>
              <a:rPr lang="en-GB" sz="2200" dirty="0" smtClean="0"/>
              <a:t> </a:t>
            </a:r>
            <a:r>
              <a:rPr lang="en-GB" sz="2200" dirty="0" err="1" smtClean="0"/>
              <a:t>není</a:t>
            </a:r>
            <a:r>
              <a:rPr lang="en-GB" sz="2200" dirty="0" smtClean="0"/>
              <a:t> </a:t>
            </a:r>
            <a:r>
              <a:rPr lang="en-GB" sz="2200" dirty="0" err="1" smtClean="0"/>
              <a:t>prodej</a:t>
            </a:r>
            <a:r>
              <a:rPr lang="en-GB" sz="2200" dirty="0" smtClean="0"/>
              <a:t>. </a:t>
            </a:r>
            <a:endParaRPr lang="cs-CZ" sz="2200" dirty="0" smtClean="0"/>
          </a:p>
          <a:p>
            <a:pPr lvl="1"/>
            <a:r>
              <a:rPr lang="en-GB" sz="2200" dirty="0" smtClean="0"/>
              <a:t>U </a:t>
            </a:r>
            <a:r>
              <a:rPr lang="en-GB" sz="2200" dirty="0" err="1" smtClean="0"/>
              <a:t>nás</a:t>
            </a:r>
            <a:r>
              <a:rPr lang="en-GB" sz="2200" dirty="0" smtClean="0"/>
              <a:t> je </a:t>
            </a:r>
            <a:r>
              <a:rPr lang="en-GB" sz="2200" dirty="0" err="1" smtClean="0"/>
              <a:t>sponzoring</a:t>
            </a:r>
            <a:r>
              <a:rPr lang="en-GB" sz="2200" dirty="0" smtClean="0"/>
              <a:t> </a:t>
            </a:r>
            <a:r>
              <a:rPr lang="en-GB" sz="2200" dirty="0" err="1" smtClean="0"/>
              <a:t>využíván</a:t>
            </a:r>
            <a:r>
              <a:rPr lang="en-GB" sz="2200" dirty="0" smtClean="0"/>
              <a:t> pro </a:t>
            </a:r>
            <a:r>
              <a:rPr lang="en-GB" sz="2200" dirty="0" err="1" smtClean="0"/>
              <a:t>zcela</a:t>
            </a:r>
            <a:r>
              <a:rPr lang="en-GB" sz="2200" dirty="0" smtClean="0"/>
              <a:t> </a:t>
            </a:r>
            <a:r>
              <a:rPr lang="en-GB" sz="2200" dirty="0" err="1" smtClean="0"/>
              <a:t>opačný</a:t>
            </a:r>
            <a:r>
              <a:rPr lang="en-GB" sz="2200" dirty="0" smtClean="0"/>
              <a:t> </a:t>
            </a:r>
            <a:r>
              <a:rPr lang="en-GB" sz="2200" dirty="0" err="1" smtClean="0"/>
              <a:t>výstup</a:t>
            </a:r>
            <a:r>
              <a:rPr lang="en-GB" sz="2200" dirty="0" smtClean="0"/>
              <a:t> – </a:t>
            </a:r>
            <a:r>
              <a:rPr lang="en-GB" sz="2200" dirty="0" err="1" smtClean="0"/>
              <a:t>nárůst</a:t>
            </a:r>
            <a:r>
              <a:rPr lang="en-GB" sz="2200" dirty="0" smtClean="0"/>
              <a:t> </a:t>
            </a:r>
            <a:r>
              <a:rPr lang="en-GB" sz="2200" dirty="0" err="1" smtClean="0"/>
              <a:t>prodeje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(úrovně) sponzorství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 smtClean="0"/>
              <a:t>Exkluzivní </a:t>
            </a:r>
            <a:r>
              <a:rPr lang="cs-CZ" sz="2600" dirty="0" smtClean="0"/>
              <a:t>sponzorství Indiáni Plzeň (Straka, Škoda)</a:t>
            </a:r>
            <a:endParaRPr lang="cs-CZ" sz="2600" dirty="0" smtClean="0"/>
          </a:p>
          <a:p>
            <a:pPr lvl="1">
              <a:lnSpc>
                <a:spcPct val="90000"/>
              </a:lnSpc>
            </a:pPr>
            <a:r>
              <a:rPr lang="cs-CZ" sz="2200" dirty="0" smtClean="0"/>
              <a:t>Sponzor přejímá </a:t>
            </a:r>
            <a:r>
              <a:rPr lang="cs-CZ" sz="2200" b="1" i="1" dirty="0" smtClean="0"/>
              <a:t>všechny</a:t>
            </a:r>
            <a:r>
              <a:rPr lang="cs-CZ" sz="2200" dirty="0" smtClean="0"/>
              <a:t> navržené </a:t>
            </a:r>
            <a:r>
              <a:rPr lang="cs-CZ" sz="2200" dirty="0" err="1" smtClean="0"/>
              <a:t>protivýkony</a:t>
            </a:r>
            <a:endParaRPr lang="cs-CZ" sz="2200" dirty="0" smtClean="0"/>
          </a:p>
          <a:p>
            <a:pPr>
              <a:lnSpc>
                <a:spcPct val="90000"/>
              </a:lnSpc>
            </a:pPr>
            <a:r>
              <a:rPr lang="cs-CZ" sz="2600" dirty="0" smtClean="0"/>
              <a:t>Hlavní </a:t>
            </a:r>
            <a:r>
              <a:rPr lang="cs-CZ" sz="2600" dirty="0" smtClean="0"/>
              <a:t>sponzor</a:t>
            </a:r>
            <a:endParaRPr lang="cs-CZ" sz="2600" dirty="0" smtClean="0"/>
          </a:p>
          <a:p>
            <a:pPr lvl="1">
              <a:lnSpc>
                <a:spcPct val="90000"/>
              </a:lnSpc>
            </a:pPr>
            <a:r>
              <a:rPr lang="cs-CZ" sz="2200" dirty="0" smtClean="0"/>
              <a:t>Přejímá nejdražší a nejatraktivnější </a:t>
            </a:r>
            <a:r>
              <a:rPr lang="cs-CZ" sz="2200" dirty="0" err="1" smtClean="0"/>
              <a:t>protivýkony</a:t>
            </a:r>
            <a:endParaRPr lang="cs-CZ" sz="2200" dirty="0" smtClean="0"/>
          </a:p>
          <a:p>
            <a:pPr lvl="1">
              <a:lnSpc>
                <a:spcPct val="90000"/>
              </a:lnSpc>
            </a:pPr>
            <a:r>
              <a:rPr lang="cs-CZ" sz="2200" dirty="0" smtClean="0"/>
              <a:t>VEDLEJŠÍ sponzor – rozdělují si méně atraktivní reklamní možnosti</a:t>
            </a:r>
          </a:p>
          <a:p>
            <a:pPr>
              <a:lnSpc>
                <a:spcPct val="90000"/>
              </a:lnSpc>
            </a:pPr>
            <a:r>
              <a:rPr lang="cs-CZ" sz="2600" dirty="0" smtClean="0"/>
              <a:t>Kooperační sponzorování</a:t>
            </a:r>
          </a:p>
          <a:p>
            <a:pPr lvl="1">
              <a:lnSpc>
                <a:spcPct val="90000"/>
              </a:lnSpc>
            </a:pPr>
            <a:r>
              <a:rPr lang="cs-CZ" sz="2200" dirty="0" err="1" smtClean="0"/>
              <a:t>Protivýkony</a:t>
            </a:r>
            <a:r>
              <a:rPr lang="cs-CZ" sz="2200" dirty="0" smtClean="0"/>
              <a:t> jsou rozděleny na velký počet různých firem .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/>
              <a:t>Můžeme se setkat s pojmem „dodavatel“, což je firma podílející se na sponzorství dodáním produktů, které může sponzorovaný využít lépe než hotové peníze (sportovní vybavení, oblečení, nářadí).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Sponzorský balíček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100" dirty="0" smtClean="0"/>
              <a:t>Co by měl sponzorský balíček obsahovat?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Souhrn nabídky/</a:t>
            </a:r>
            <a:r>
              <a:rPr lang="cs-CZ" sz="1600" dirty="0" err="1" smtClean="0"/>
              <a:t>protivýkonů</a:t>
            </a:r>
            <a:r>
              <a:rPr lang="cs-CZ" sz="1600" dirty="0" smtClean="0"/>
              <a:t> pro sponzora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Je písemně dokumentován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Doložen cenou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Alternativy smluvního vztahu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Jak budou využity prostředky, čím nám sponzor pomůže – apelace na jeho význam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Jaké komunikační dopady by sponzorovi přineslo takové partnerství</a:t>
            </a:r>
            <a:r>
              <a:rPr lang="cs-CZ" sz="19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sz="2100" dirty="0" smtClean="0"/>
              <a:t>Sponzorský balíček slouží jako podkladový dokument pro jednání s potenciálním sponzorem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Cena odráží především druh/typ sponzoringu, velikost  sportovní události, klubu, kvalita závodníka a jeho dosažené výkony.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Při tvorbě ceny také záleží na taktickém umění manažerů.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Je třeba si uvědomit, že úspěšnost sponzorského projektu zaleží nejen na integraci do komunikačního mixu, ale i na vhodně zvoleném cíli a strategií k němu vedoucí.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Identifikace klíčových sdělení je základem úspěchu</a:t>
            </a:r>
            <a:r>
              <a:rPr lang="cs-CZ" sz="20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Odpovědnost značky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reputace tvoří 80% tržní hodnoty firmy, </a:t>
            </a:r>
          </a:p>
          <a:p>
            <a:r>
              <a:rPr lang="cs-CZ" dirty="0" smtClean="0"/>
              <a:t>reputace má vliv na spotřebitelské rozhodování  </a:t>
            </a:r>
          </a:p>
          <a:p>
            <a:r>
              <a:rPr lang="cs-CZ" dirty="0" smtClean="0"/>
              <a:t>zákazníci očekávají od firem v 21. století úctu a závazky k hodnotám společnosti...</a:t>
            </a:r>
          </a:p>
          <a:p>
            <a:r>
              <a:rPr lang="cs-CZ" dirty="0" smtClean="0"/>
              <a:t>8 z 10 lidí v ČR chce, aby firmy přispívaly.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b="1" dirty="0" smtClean="0"/>
              <a:t>59 % lidí</a:t>
            </a:r>
            <a:r>
              <a:rPr lang="cs-CZ" dirty="0" smtClean="0"/>
              <a:t> - pokud budou o firmě vědět, že je společensky odpovědná, zvýší se jejich celková důvěra k ní. </a:t>
            </a:r>
            <a:r>
              <a:rPr lang="cs-CZ" i="1" dirty="0" smtClean="0"/>
              <a:t> </a:t>
            </a:r>
          </a:p>
          <a:p>
            <a:pPr>
              <a:lnSpc>
                <a:spcPct val="90000"/>
              </a:lnSpc>
            </a:pPr>
            <a:endParaRPr lang="cs-CZ" i="1" dirty="0" smtClean="0"/>
          </a:p>
          <a:p>
            <a:pPr>
              <a:lnSpc>
                <a:spcPct val="90000"/>
              </a:lnSpc>
            </a:pPr>
            <a:r>
              <a:rPr lang="cs-CZ" b="1" dirty="0" smtClean="0"/>
              <a:t>43 % lidí</a:t>
            </a:r>
            <a:r>
              <a:rPr lang="cs-CZ" dirty="0" smtClean="0"/>
              <a:t> - by si na základě povědomí o společenské odpovědnosti zakoupily výrobky a služby od dané firmy. </a:t>
            </a:r>
            <a:r>
              <a:rPr lang="cs-CZ" i="1" dirty="0" smtClean="0"/>
              <a:t> </a:t>
            </a:r>
          </a:p>
          <a:p>
            <a:pPr>
              <a:lnSpc>
                <a:spcPct val="90000"/>
              </a:lnSpc>
            </a:pPr>
            <a:endParaRPr lang="cs-CZ" i="1" dirty="0" smtClean="0"/>
          </a:p>
          <a:p>
            <a:pPr>
              <a:lnSpc>
                <a:spcPct val="90000"/>
              </a:lnSpc>
            </a:pPr>
            <a:r>
              <a:rPr lang="cs-CZ" b="1" dirty="0" smtClean="0"/>
              <a:t>26% občanů </a:t>
            </a:r>
            <a:r>
              <a:rPr lang="cs-CZ" dirty="0" smtClean="0"/>
              <a:t>by výrobky či služby firmy začala aktivně doporučovat. 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  <a:buNone/>
            </a:pPr>
            <a:r>
              <a:rPr lang="cs-CZ" b="1" dirty="0" smtClean="0"/>
              <a:t>Posilování </a:t>
            </a:r>
            <a:r>
              <a:rPr lang="cs-CZ" b="1" dirty="0" err="1" smtClean="0"/>
              <a:t>customer</a:t>
            </a:r>
            <a:r>
              <a:rPr lang="cs-CZ" b="1" dirty="0" smtClean="0"/>
              <a:t> relations, nové marketingové příležitosti, obchodní potenciál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800" dirty="0" smtClean="0"/>
              <a:t>Kolo pro život</a:t>
            </a:r>
            <a:br>
              <a:rPr lang="cs-CZ" sz="3800" dirty="0" smtClean="0"/>
            </a:br>
            <a:r>
              <a:rPr lang="cs-CZ" sz="3800" dirty="0" smtClean="0"/>
              <a:t> </a:t>
            </a:r>
            <a:r>
              <a:rPr lang="cs-CZ" sz="1900" dirty="0" smtClean="0"/>
              <a:t>(zdroj: Kalousová, Konference Sponzoring, Praha, 2008)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492375"/>
            <a:ext cx="3810000" cy="2667000"/>
          </a:xfrm>
          <a:noFill/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557338"/>
            <a:ext cx="4527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84313"/>
            <a:ext cx="14033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700213"/>
            <a:ext cx="1323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Specifika sponzoringu pro jeho úspěšnost </a:t>
            </a:r>
            <a:br>
              <a:rPr lang="cs-CZ" sz="3600" dirty="0" smtClean="0"/>
            </a:br>
            <a:r>
              <a:rPr lang="cs-CZ" sz="3600" dirty="0" smtClean="0"/>
              <a:t>Sponzoring jako partnerství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 smtClean="0"/>
              <a:t>Předpoklad pro úspěšný sponzoring: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Zaměření na oboustranné dosažení cílů sponzora a sponzorovaného.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Prospěch a spokojenost cílových skupin obou partnerů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Dlouhodobá spolupráce - nárůst efektivity</a:t>
            </a:r>
          </a:p>
          <a:p>
            <a:pPr>
              <a:lnSpc>
                <a:spcPct val="80000"/>
              </a:lnSpc>
            </a:pPr>
            <a:r>
              <a:rPr lang="cs-CZ" sz="2600" dirty="0" smtClean="0"/>
              <a:t>Sponzoring jako partnerství. </a:t>
            </a:r>
          </a:p>
          <a:p>
            <a:pPr>
              <a:lnSpc>
                <a:spcPct val="80000"/>
              </a:lnSpc>
            </a:pPr>
            <a:r>
              <a:rPr lang="cs-CZ" sz="2600" dirty="0" err="1" smtClean="0"/>
              <a:t>Mtg</a:t>
            </a:r>
            <a:r>
              <a:rPr lang="cs-CZ" sz="2600" dirty="0" smtClean="0"/>
              <a:t>. nástroj, který dobře a trvale zasahuje vybrané cílové skupiny a podniku přináší měřitelnou trvalou hodnotu.</a:t>
            </a:r>
          </a:p>
          <a:p>
            <a:pPr>
              <a:lnSpc>
                <a:spcPct val="80000"/>
              </a:lnSpc>
            </a:pPr>
            <a:r>
              <a:rPr lang="cs-CZ" sz="2600" dirty="0" smtClean="0"/>
              <a:t>Důležitý aspekt – oboustranný respekt mezi sponzorem a sponzorovaným.</a:t>
            </a:r>
          </a:p>
          <a:p>
            <a:pPr>
              <a:lnSpc>
                <a:spcPct val="80000"/>
              </a:lnSpc>
            </a:pPr>
            <a:r>
              <a:rPr lang="cs-CZ" sz="2600" dirty="0" smtClean="0"/>
              <a:t>Proces plánování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Členění konceptu sponzoringu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Úvod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Analýza výchozí situace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500" dirty="0"/>
              <a:t>Analýza podniku</a:t>
            </a:r>
          </a:p>
          <a:p>
            <a:pPr marL="1090613" lvl="2" indent="-4191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400" dirty="0"/>
              <a:t>Fakta a čísla</a:t>
            </a:r>
          </a:p>
          <a:p>
            <a:pPr marL="1090613" lvl="2" indent="-4191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400" dirty="0"/>
              <a:t>Organizace sponzoringu</a:t>
            </a:r>
          </a:p>
          <a:p>
            <a:pPr marL="1090613" lvl="2" indent="-4191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400" dirty="0"/>
              <a:t>Analýza silných a slabých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500" dirty="0"/>
              <a:t>Analýza okolí</a:t>
            </a:r>
          </a:p>
          <a:p>
            <a:pPr marL="1090613" lvl="2" indent="-4191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400" dirty="0"/>
              <a:t>Trendy</a:t>
            </a:r>
          </a:p>
          <a:p>
            <a:pPr marL="1090613" lvl="2" indent="-4191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400" dirty="0"/>
              <a:t>Analýza příležitostí a hrozeb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 err="1"/>
              <a:t>Sponzoringová</a:t>
            </a:r>
            <a:r>
              <a:rPr lang="cs-CZ" sz="1700" dirty="0"/>
              <a:t> vize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Cílové skupiny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Cíle sponzoringu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 err="1"/>
              <a:t>Sponzoringová</a:t>
            </a:r>
            <a:r>
              <a:rPr lang="cs-CZ" sz="1700" dirty="0"/>
              <a:t> strategie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Poselství sponzoringu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Opatření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Rozpočet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700" dirty="0"/>
              <a:t>Kontrola úspěšnosti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endParaRPr lang="cs-CZ" sz="17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Respektování zákonů a legislativy týkající se sponzoringu v dané zemi.</a:t>
            </a:r>
          </a:p>
          <a:p>
            <a:r>
              <a:rPr lang="cs-CZ" sz="2600" dirty="0"/>
              <a:t>V každém kroku plánování by se mělo dbát na možnost ověření a měřitelnost stanovených cílů.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0"/>
            <a:ext cx="4854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/>
              <a:t>Kritéria hodnocení návrhů na sponzorování</a:t>
            </a: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ph sz="quarter" idx="1"/>
          </p:nvPr>
        </p:nvGraphicFramePr>
        <p:xfrm>
          <a:off x="468313" y="908720"/>
          <a:ext cx="8229600" cy="588714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77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Sponzorovaná 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událost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Potenciální podpůrný růst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Rozpočet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 události nebo účelu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kvalita nebo úroveň události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cílové skupiny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soulad mezi sponzorovanou událostí a firemní podpůrnou strategií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strategický soulad mezi událostí nebo účelem a jménem značky nebo firmy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výlučnost sponzorství nebo místo na seznamu sponzorů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délka dopadu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geografický rozměr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úloha firmy při rozhodování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Ochrana proti ambush marketingu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komunikační plán události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odhad pokrytí médií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kvalita a kvantita expozice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soulad mezi komunikační strategií firmy a události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ohled na zaměstnance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potenciální pohostinnost firmy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růstový potenciál podpory prodeje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růstový potenciál kampaní PR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rozsah nezbytné podpory reklamou a PR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možnost negativního nebo žádného zájmu médií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měření a hodnocení efektivnosti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finanční a jiné náklady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alternativní možnosti investice do rozpočtu a očekávaný výnos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rozpočet na podpůrné marketingové aktivity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časové nároky na vlastní zaměstnance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Formy sponzorování ve sportu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1628800"/>
            <a:ext cx="8352928" cy="497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Sponzorování </a:t>
            </a:r>
            <a:r>
              <a:rPr lang="cs-CZ" b="1" dirty="0" smtClean="0"/>
              <a:t>tělovýchovných jednot, sportovních klubů, svazů, organizací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Tato forma přináší nejširší možnosti, z hlediska činnosti jde šířka nabízených </a:t>
            </a:r>
            <a:r>
              <a:rPr lang="cs-CZ" dirty="0" err="1" smtClean="0"/>
              <a:t>protivýkonů</a:t>
            </a:r>
            <a:r>
              <a:rPr lang="cs-CZ" dirty="0" smtClean="0"/>
              <a:t> do velkého rozmezí.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Nabídka vztahující se k TV - různé TV služby, sportovní akce, rozličné druhy činnosti (rehabilitace) a zvláštní akce (soustřední)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Nabídka vztahující se k ostatním, většinou obchodním, činnostem – zprostředkovatelské služby, provoz CK, ubytovací a stravovací služby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Sponzorování </a:t>
            </a:r>
            <a:r>
              <a:rPr lang="cs-CZ" b="1" dirty="0" smtClean="0"/>
              <a:t>sportovních </a:t>
            </a:r>
            <a:r>
              <a:rPr lang="cs-CZ" b="1" dirty="0" smtClean="0"/>
              <a:t>týmů (</a:t>
            </a:r>
            <a:r>
              <a:rPr lang="cs-CZ" b="1" dirty="0" err="1" smtClean="0"/>
              <a:t>Messi</a:t>
            </a:r>
            <a:r>
              <a:rPr lang="cs-CZ" b="1" dirty="0" smtClean="0"/>
              <a:t>/Cola, </a:t>
            </a:r>
            <a:r>
              <a:rPr lang="cs-CZ" b="1" dirty="0" err="1" smtClean="0"/>
              <a:t>Götse</a:t>
            </a:r>
            <a:r>
              <a:rPr lang="cs-CZ" b="1" dirty="0" smtClean="0"/>
              <a:t> / </a:t>
            </a:r>
            <a:r>
              <a:rPr lang="cs-CZ" b="1" dirty="0" err="1" smtClean="0"/>
              <a:t>Addidas</a:t>
            </a:r>
            <a:r>
              <a:rPr lang="cs-CZ" b="1" dirty="0" smtClean="0"/>
              <a:t>)</a:t>
            </a:r>
            <a:endParaRPr lang="cs-CZ" b="1" dirty="0" smtClean="0"/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Tato forma je rozšířená i ve výkonnostním a rekreačním sportu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Finance, služby, materiální vybavení X reklama, opatření na podporu prodeje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Sponzorování </a:t>
            </a:r>
            <a:r>
              <a:rPr lang="cs-CZ" b="1" dirty="0" smtClean="0"/>
              <a:t>sportovních akcí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Stoupají možnosti nabídky pro sponzora z hlediska reklamy + další manažerské náměty (akce V.I.P., speciální propagace dle priorit obchodní, resp. výrobní orientace sponzora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Sponzorování </a:t>
            </a:r>
            <a:r>
              <a:rPr lang="cs-CZ" b="1" dirty="0" smtClean="0"/>
              <a:t>jednotlivých sportovců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Nejčastěji se objevuje ve vrcholovém sportu, kde se záruka kvalit sportovce a jeho výkonů promítá do image sponzora, do kvality jeho výrobků a služeb.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Reklama ve formě vyobrazení sportovce na produktech firmy a poskytnutí jeho času při akcích na podporu prodeje (autogramiády, akce pro spotřebitele, hry o zisk, předvádění výrobků) X finance, oblečení, sportovní náčiní, automobil</a:t>
            </a:r>
          </a:p>
          <a:p>
            <a:pPr lvl="1"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cs-CZ" dirty="0" smtClean="0"/>
              <a:t>Riziko spojené s vazbou na jednu osobu, jejíž sportovní výsledky mohou být ovlivněny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sportovní reklamy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1600" dirty="0"/>
              <a:t>Reklama na dresech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Doba působení je dána délkou tréninku, závodu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Účinnost působení se zvyšuje TV přenosem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Efekt závislý na obsahu a velikosti nápisu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Reklama na startovních číslech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Text nebo motiv spadá do rozhodovací pravomoci pořadatele závodu.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Působení přímé při sportovní akci, TV přenosem se zvyšuje účinnost reklamy a vyobrazením soutěžícího v médiích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Efekt na velikosti samotné reklamy, rychlosti pohybu a frekvence výskytu v médiích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Reklama na mantinelu (pásu)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Stabilní reklama. Přímé působení na diváka / potenciálního zákazníka při utkání, závodu.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Při TV přenosu záleží na četnosti, účinnost se zvyšuje při </a:t>
            </a:r>
            <a:r>
              <a:rPr lang="cs-CZ" sz="1600" dirty="0" err="1"/>
              <a:t>interviewu</a:t>
            </a:r>
            <a:r>
              <a:rPr lang="cs-CZ" sz="1600" dirty="0"/>
              <a:t> před mantinelem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Konečný efekt závislý na velikosti, barevném znázornění, čitelnosti, dosavadní známosti loga, jména, značky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Reklama na sportovním náčiní a nářadí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Působení na zákazníka je vhodné podpořit nastavením na diváka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Reklama výrobce + reklama sponzora 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Reklama na výsledkových tabulích, propozicích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Efekt je dán frekvencí upozornění na výsledky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Frekvence upozornění velmi závisí na sportovním odvětví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Frekvence může být vyvolána záměrně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Sponzoring</a:t>
            </a:r>
          </a:p>
          <a:p>
            <a:endParaRPr lang="cs-CZ" dirty="0" smtClean="0"/>
          </a:p>
          <a:p>
            <a:r>
              <a:rPr lang="cs-CZ" dirty="0" smtClean="0"/>
              <a:t>Ochrana sportovce-ztráta sponzorů</a:t>
            </a:r>
          </a:p>
          <a:p>
            <a:endParaRPr lang="cs-CZ" dirty="0" smtClean="0"/>
          </a:p>
          <a:p>
            <a:r>
              <a:rPr lang="cs-CZ" dirty="0" smtClean="0"/>
              <a:t>Udržení sponzora - výsledky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Seminární práce</a:t>
            </a:r>
            <a:br>
              <a:rPr lang="cs-CZ" dirty="0" smtClean="0"/>
            </a:br>
            <a:r>
              <a:rPr lang="cs-CZ" dirty="0" smtClean="0"/>
              <a:t>téma: Sponzorský balíček pro můj klub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Obsah práce:</a:t>
            </a:r>
          </a:p>
          <a:p>
            <a:pPr lvl="1"/>
            <a:r>
              <a:rPr lang="cs-CZ" dirty="0" smtClean="0"/>
              <a:t>Specifikace mého klubu (rozpočet, dosah, komunikace, </a:t>
            </a:r>
            <a:r>
              <a:rPr lang="cs-CZ" dirty="0" err="1" smtClean="0"/>
              <a:t>fan</a:t>
            </a:r>
            <a:r>
              <a:rPr lang="cs-CZ" dirty="0" smtClean="0"/>
              <a:t> klub, reklama, počet členů, výsledky, </a:t>
            </a:r>
            <a:r>
              <a:rPr lang="cs-CZ" dirty="0" err="1" smtClean="0"/>
              <a:t>apod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Specifikace </a:t>
            </a:r>
            <a:r>
              <a:rPr lang="cs-CZ" dirty="0" err="1" smtClean="0"/>
              <a:t>prosportu</a:t>
            </a:r>
            <a:r>
              <a:rPr lang="cs-CZ" dirty="0" smtClean="0"/>
              <a:t> (společné </a:t>
            </a:r>
            <a:r>
              <a:rPr lang="cs-CZ" dirty="0" smtClean="0"/>
              <a:t>cílové skupiny, proč by prosport měl přispívat právě nám)</a:t>
            </a:r>
          </a:p>
          <a:p>
            <a:pPr lvl="1"/>
            <a:r>
              <a:rPr lang="cs-CZ" dirty="0" smtClean="0"/>
              <a:t>Návrh sponzorského balíčku</a:t>
            </a:r>
          </a:p>
          <a:p>
            <a:pPr lvl="1"/>
            <a:r>
              <a:rPr lang="cs-CZ" dirty="0" smtClean="0"/>
              <a:t>SWOT analýza zaměřená na sponzorský plán</a:t>
            </a:r>
          </a:p>
          <a:p>
            <a:pPr lvl="1"/>
            <a:r>
              <a:rPr lang="cs-CZ" dirty="0" smtClean="0"/>
              <a:t>Formy partnerství (má li klub sponzora, jaké místo by prosport zaujal)</a:t>
            </a:r>
          </a:p>
          <a:p>
            <a:pPr lvl="1"/>
            <a:r>
              <a:rPr lang="cs-CZ" dirty="0" smtClean="0"/>
              <a:t>Návrhy protiplnění (prostor na dresu, na mantinelech, v </a:t>
            </a:r>
            <a:r>
              <a:rPr lang="cs-CZ" dirty="0" err="1" smtClean="0"/>
              <a:t>oktagonu</a:t>
            </a:r>
            <a:r>
              <a:rPr lang="cs-CZ" dirty="0" smtClean="0"/>
              <a:t>, -finanční rozvaha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Výstup prezentace cca 5-10 min, text 3-5 stran </a:t>
            </a:r>
            <a:r>
              <a:rPr lang="cs-CZ" dirty="0" err="1" smtClean="0"/>
              <a:t>normotextu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za 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Oznámkování v rámci předmětu</a:t>
            </a:r>
          </a:p>
          <a:p>
            <a:r>
              <a:rPr lang="cs-CZ" dirty="0" smtClean="0"/>
              <a:t>Nejlepší projekty mohou být realizovány</a:t>
            </a:r>
          </a:p>
          <a:p>
            <a:r>
              <a:rPr lang="cs-CZ" dirty="0" smtClean="0"/>
              <a:t>5ti nejlepším studentům bude nabídnuta placená stáž s možností dlouhodobé spolupráce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3813"/>
            <a:ext cx="48006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23813"/>
            <a:ext cx="481012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33338"/>
            <a:ext cx="48101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14288"/>
            <a:ext cx="47815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33338"/>
            <a:ext cx="47815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33338"/>
            <a:ext cx="47815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 ke sponzoringu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Financování sportu MŠMT</a:t>
            </a:r>
          </a:p>
          <a:p>
            <a:endParaRPr lang="cs-CZ" dirty="0" smtClean="0"/>
          </a:p>
          <a:p>
            <a:r>
              <a:rPr lang="cs-CZ" dirty="0" smtClean="0"/>
              <a:t>Výdaje klubu</a:t>
            </a:r>
          </a:p>
          <a:p>
            <a:endParaRPr lang="cs-CZ" dirty="0" smtClean="0"/>
          </a:p>
          <a:p>
            <a:r>
              <a:rPr lang="cs-CZ" dirty="0" err="1" smtClean="0"/>
              <a:t>Barcelóna</a:t>
            </a:r>
            <a:r>
              <a:rPr lang="cs-CZ" dirty="0" smtClean="0"/>
              <a:t> -</a:t>
            </a:r>
            <a:r>
              <a:rPr lang="cs-CZ" dirty="0" err="1" smtClean="0"/>
              <a:t>Unicef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875</TotalTime>
  <Words>1183</Words>
  <Application>Microsoft Office PowerPoint</Application>
  <PresentationFormat>Předvádění na obrazovce (4:3)</PresentationFormat>
  <Paragraphs>177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Medián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Důvod ke sponzoringu</vt:lpstr>
      <vt:lpstr>Sponzorský dar / Altruismus</vt:lpstr>
      <vt:lpstr>Sponzoring - charakteristika</vt:lpstr>
      <vt:lpstr>Cíle sponzoringu</vt:lpstr>
      <vt:lpstr>Typy (úrovně) sponzorství</vt:lpstr>
      <vt:lpstr>Sponzorský balíček</vt:lpstr>
      <vt:lpstr>Odpovědnost značky </vt:lpstr>
      <vt:lpstr>Snímek 16</vt:lpstr>
      <vt:lpstr>Kolo pro život  (zdroj: Kalousová, Konference Sponzoring, Praha, 2008)</vt:lpstr>
      <vt:lpstr>Specifika sponzoringu pro jeho úspěšnost  Sponzoring jako partnerství</vt:lpstr>
      <vt:lpstr>Členění konceptu sponzoringu</vt:lpstr>
      <vt:lpstr>Kritéria hodnocení návrhů na sponzorování</vt:lpstr>
      <vt:lpstr>Formy sponzorování ve sportu</vt:lpstr>
      <vt:lpstr>Druhy sportovní reklamy</vt:lpstr>
      <vt:lpstr>ProSport</vt:lpstr>
      <vt:lpstr>Seminární práce téma: Sponzorský balíček pro můj klub</vt:lpstr>
      <vt:lpstr>Co za to?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6</cp:revision>
  <dcterms:created xsi:type="dcterms:W3CDTF">2013-11-05T13:23:50Z</dcterms:created>
  <dcterms:modified xsi:type="dcterms:W3CDTF">2013-11-07T06:20:50Z</dcterms:modified>
</cp:coreProperties>
</file>