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A366F-FCA7-4C87-8356-B6CC9835F1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431726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0D85BF-C72F-4421-90FB-D34B09454986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D400E0C-78C9-44AA-B539-BE934B78CF2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820688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Pohybová soustava- svaly 2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336704" cy="399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23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 descr="Hana Mašlíková se svlékla na kalendář pro firmu FV plast. 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700213"/>
            <a:ext cx="4032250" cy="44386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6" descr="Plátno"/>
          <p:cNvSpPr>
            <a:spLocks noGrp="1" noChangeArrowheads="1"/>
          </p:cNvSpPr>
          <p:nvPr>
            <p:ph type="title"/>
          </p:nvPr>
        </p:nvSpPr>
        <p:spPr>
          <a:xfrm>
            <a:off x="446088" y="332656"/>
            <a:ext cx="8229600" cy="1143000"/>
          </a:xfrm>
          <a:blipFill dpi="0" rotWithShape="1">
            <a:blip r:embed="rId4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Druhy svalů dle směru působení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Dělíme na</a:t>
            </a:r>
          </a:p>
          <a:p>
            <a:pPr eaLnBrk="1" hangingPunct="1">
              <a:buFontTx/>
              <a:buNone/>
            </a:pPr>
            <a:r>
              <a:rPr lang="cs-CZ" altLang="cs-CZ" sz="2800" b="1" dirty="0" smtClean="0">
                <a:solidFill>
                  <a:schemeClr val="tx1"/>
                </a:solidFill>
              </a:rPr>
              <a:t>-</a:t>
            </a:r>
            <a:r>
              <a:rPr lang="cs-CZ" altLang="cs-CZ" sz="2000" b="1" dirty="0" smtClean="0">
                <a:solidFill>
                  <a:schemeClr val="tx1"/>
                </a:solidFill>
              </a:rPr>
              <a:t>flexor (ohýbač)-</a:t>
            </a:r>
            <a:r>
              <a:rPr lang="cs-CZ" altLang="cs-CZ" sz="2000" b="1" dirty="0" err="1" smtClean="0">
                <a:solidFill>
                  <a:schemeClr val="tx1"/>
                </a:solidFill>
              </a:rPr>
              <a:t>př.biceps</a:t>
            </a:r>
            <a:endParaRPr lang="cs-CZ" altLang="cs-CZ" sz="20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</a:rPr>
              <a:t>-extenzor (natahovač)-</a:t>
            </a:r>
            <a:r>
              <a:rPr lang="cs-CZ" altLang="cs-CZ" sz="2000" b="1" dirty="0" err="1" smtClean="0">
                <a:solidFill>
                  <a:schemeClr val="tx1"/>
                </a:solidFill>
              </a:rPr>
              <a:t>př.triceps</a:t>
            </a:r>
            <a:endParaRPr lang="cs-CZ" altLang="cs-CZ" sz="20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cs-CZ" altLang="cs-CZ" sz="20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</a:rPr>
              <a:t>-adduktor (přitahovač)-</a:t>
            </a:r>
            <a:r>
              <a:rPr lang="cs-CZ" altLang="cs-CZ" sz="2000" b="1" dirty="0" err="1" smtClean="0">
                <a:solidFill>
                  <a:schemeClr val="tx1"/>
                </a:solidFill>
              </a:rPr>
              <a:t>šir.zádový</a:t>
            </a:r>
            <a:endParaRPr lang="cs-CZ" altLang="cs-CZ" sz="20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</a:rPr>
              <a:t>-abduktor (odtahovač)-deltový</a:t>
            </a:r>
          </a:p>
          <a:p>
            <a:pPr eaLnBrk="1" hangingPunct="1">
              <a:buFontTx/>
              <a:buNone/>
            </a:pPr>
            <a:endParaRPr lang="cs-CZ" altLang="cs-CZ" sz="20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</a:rPr>
              <a:t>-pronátor-vnitřní rotace ruky</a:t>
            </a:r>
          </a:p>
          <a:p>
            <a:pPr eaLnBrk="1" hangingPunct="1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</a:rPr>
              <a:t>-</a:t>
            </a:r>
            <a:r>
              <a:rPr lang="cs-CZ" altLang="cs-CZ" sz="2000" b="1" dirty="0" err="1" smtClean="0">
                <a:solidFill>
                  <a:schemeClr val="tx1"/>
                </a:solidFill>
              </a:rPr>
              <a:t>supinátor</a:t>
            </a:r>
            <a:r>
              <a:rPr lang="cs-CZ" altLang="cs-CZ" sz="2000" b="1" dirty="0" smtClean="0">
                <a:solidFill>
                  <a:schemeClr val="tx1"/>
                </a:solidFill>
              </a:rPr>
              <a:t>-vnější rotace ruky</a:t>
            </a:r>
          </a:p>
          <a:p>
            <a:pPr eaLnBrk="1" hangingPunct="1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</a:rPr>
              <a:t>-rotátor (šikmé břišní svaly)</a:t>
            </a:r>
          </a:p>
          <a:p>
            <a:pPr eaLnBrk="1" hangingPunct="1"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</a:rPr>
              <a:t>-</a:t>
            </a:r>
            <a:r>
              <a:rPr lang="cs-CZ" altLang="cs-CZ" sz="2000" b="1" dirty="0" err="1" smtClean="0">
                <a:solidFill>
                  <a:schemeClr val="tx1"/>
                </a:solidFill>
              </a:rPr>
              <a:t>lateroflektor-ukláněč</a:t>
            </a:r>
            <a:r>
              <a:rPr lang="cs-CZ" altLang="cs-CZ" sz="2000" b="1" dirty="0" smtClean="0">
                <a:solidFill>
                  <a:schemeClr val="tx1"/>
                </a:solidFill>
              </a:rPr>
              <a:t>-(dtto) </a:t>
            </a:r>
            <a:endParaRPr lang="cs-CZ" altLang="cs-CZ" sz="2800" b="1" dirty="0" smtClean="0">
              <a:solidFill>
                <a:schemeClr val="tx1"/>
              </a:solidFill>
            </a:endParaRPr>
          </a:p>
        </p:txBody>
      </p:sp>
      <p:sp>
        <p:nvSpPr>
          <p:cNvPr id="6149" name="Line 14"/>
          <p:cNvSpPr>
            <a:spLocks noChangeShapeType="1"/>
          </p:cNvSpPr>
          <p:nvPr/>
        </p:nvSpPr>
        <p:spPr bwMode="auto">
          <a:xfrm flipH="1" flipV="1">
            <a:off x="7308850" y="3789363"/>
            <a:ext cx="71438" cy="360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" name="Line 15"/>
          <p:cNvSpPr>
            <a:spLocks noChangeShapeType="1"/>
          </p:cNvSpPr>
          <p:nvPr/>
        </p:nvSpPr>
        <p:spPr bwMode="auto">
          <a:xfrm>
            <a:off x="7451725" y="4437063"/>
            <a:ext cx="360363" cy="360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 flipV="1">
            <a:off x="7667625" y="2781300"/>
            <a:ext cx="288925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 flipH="1">
            <a:off x="7164388" y="3500438"/>
            <a:ext cx="215900" cy="2159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3" name="Line 19"/>
          <p:cNvSpPr>
            <a:spLocks noChangeShapeType="1"/>
          </p:cNvSpPr>
          <p:nvPr/>
        </p:nvSpPr>
        <p:spPr bwMode="auto">
          <a:xfrm flipH="1">
            <a:off x="4932363" y="3213100"/>
            <a:ext cx="647700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4" name="AutoShape 20"/>
          <p:cNvSpPr>
            <a:spLocks noChangeArrowheads="1"/>
          </p:cNvSpPr>
          <p:nvPr/>
        </p:nvSpPr>
        <p:spPr bwMode="auto">
          <a:xfrm>
            <a:off x="6372225" y="4149725"/>
            <a:ext cx="360363" cy="647700"/>
          </a:xfrm>
          <a:prstGeom prst="curvedRightArrow">
            <a:avLst>
              <a:gd name="adj1" fmla="val 35947"/>
              <a:gd name="adj2" fmla="val 71894"/>
              <a:gd name="adj3" fmla="val 33333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155" name="AutoShape 22"/>
          <p:cNvSpPr>
            <a:spLocks noChangeArrowheads="1"/>
          </p:cNvSpPr>
          <p:nvPr/>
        </p:nvSpPr>
        <p:spPr bwMode="auto">
          <a:xfrm>
            <a:off x="7235825" y="4149725"/>
            <a:ext cx="288925" cy="574675"/>
          </a:xfrm>
          <a:prstGeom prst="curvedLeftArrow">
            <a:avLst>
              <a:gd name="adj1" fmla="val 39780"/>
              <a:gd name="adj2" fmla="val 79560"/>
              <a:gd name="adj3" fmla="val 33333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156" name="Line 23"/>
          <p:cNvSpPr>
            <a:spLocks noChangeShapeType="1"/>
          </p:cNvSpPr>
          <p:nvPr/>
        </p:nvSpPr>
        <p:spPr bwMode="auto">
          <a:xfrm flipH="1">
            <a:off x="5076825" y="1989138"/>
            <a:ext cx="863600" cy="2873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7" name="Line 24"/>
          <p:cNvSpPr>
            <a:spLocks noChangeShapeType="1"/>
          </p:cNvSpPr>
          <p:nvPr/>
        </p:nvSpPr>
        <p:spPr bwMode="auto">
          <a:xfrm>
            <a:off x="6877050" y="1916113"/>
            <a:ext cx="935038" cy="360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8" name="AutoShape 25"/>
          <p:cNvSpPr>
            <a:spLocks noChangeArrowheads="1"/>
          </p:cNvSpPr>
          <p:nvPr/>
        </p:nvSpPr>
        <p:spPr bwMode="auto">
          <a:xfrm>
            <a:off x="6011863" y="1773238"/>
            <a:ext cx="792162" cy="287337"/>
          </a:xfrm>
          <a:prstGeom prst="curvedLeftArrow">
            <a:avLst>
              <a:gd name="adj1" fmla="val 20000"/>
              <a:gd name="adj2" fmla="val 40000"/>
              <a:gd name="adj3" fmla="val 918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159" name="Line 26"/>
          <p:cNvSpPr>
            <a:spLocks noChangeShapeType="1"/>
          </p:cNvSpPr>
          <p:nvPr/>
        </p:nvSpPr>
        <p:spPr bwMode="auto">
          <a:xfrm flipH="1">
            <a:off x="6227763" y="2133600"/>
            <a:ext cx="144462" cy="5746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0" name="Line 27"/>
          <p:cNvSpPr>
            <a:spLocks noChangeShapeType="1"/>
          </p:cNvSpPr>
          <p:nvPr/>
        </p:nvSpPr>
        <p:spPr bwMode="auto">
          <a:xfrm>
            <a:off x="6877050" y="2060575"/>
            <a:ext cx="215900" cy="43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30625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Bílý mramor"/>
          <p:cNvSpPr>
            <a:spLocks noGrp="1" noChangeArrowheads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Svaly spolu spolupracují</a:t>
            </a:r>
          </a:p>
        </p:txBody>
      </p:sp>
      <p:sp>
        <p:nvSpPr>
          <p:cNvPr id="7171" name="Rectangle 3" descr="Pergamen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Na každém pohybu se účastní svaly 3 typů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331913" y="26368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55650" y="3284538"/>
            <a:ext cx="2087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0000"/>
                </a:solidFill>
              </a:rPr>
              <a:t>agonista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331913" y="2636838"/>
            <a:ext cx="26638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132138" y="3284538"/>
            <a:ext cx="1871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0000"/>
                </a:solidFill>
              </a:rPr>
              <a:t>antagonista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331913" y="2636838"/>
            <a:ext cx="518477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508625" y="3284538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0000"/>
                </a:solidFill>
              </a:rPr>
              <a:t>synergista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68313" y="3789363"/>
            <a:ext cx="20875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Provádí hlavní pohyb- např. biceps při flexi v lokti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987675" y="3789363"/>
            <a:ext cx="18002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Provádí brzdivý pohyb- např. triceps při flexi v lokti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364163" y="3789363"/>
            <a:ext cx="2376487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Zpřesňuje, stbilizuje pohyb, ruší jeho nevhodný směr- např. fixace rotátorů ruky</a:t>
            </a:r>
          </a:p>
        </p:txBody>
      </p:sp>
    </p:spTree>
    <p:extLst>
      <p:ext uri="{BB962C8B-B14F-4D97-AF65-F5344CB8AC3E}">
        <p14:creationId xmlns:p14="http://schemas.microsoft.com/office/powerpoint/2010/main" val="295566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Dělení svalů podle tvaru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2675466"/>
            <a:ext cx="7408333" cy="3921885"/>
          </a:xfrm>
          <a:gradFill rotWithShape="1">
            <a:gsLst>
              <a:gs pos="0">
                <a:srgbClr val="A1FDFD"/>
              </a:gs>
              <a:gs pos="100000">
                <a:srgbClr val="4B7575"/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solidFill>
                  <a:schemeClr val="tx1"/>
                </a:solidFill>
              </a:rPr>
              <a:t>Svaly- protáhlé- konají nejrozsáhlejší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              pohyby(biceps,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triceps,kvadriceps</a:t>
            </a:r>
            <a:r>
              <a:rPr lang="cs-CZ" altLang="cs-CZ" sz="2800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            -ploché- konají pohyby a vyvíjí tlak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             na orgány (přímý břišní sval)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             - krátké svaly (souhyby-malé pohyby)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             -okrouhlé svaly (svěrače)</a:t>
            </a:r>
          </a:p>
        </p:txBody>
      </p:sp>
    </p:spTree>
    <p:extLst>
      <p:ext uri="{BB962C8B-B14F-4D97-AF65-F5344CB8AC3E}">
        <p14:creationId xmlns:p14="http://schemas.microsoft.com/office/powerpoint/2010/main" val="405092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75"/>
            <a:ext cx="410210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F7A7D1"/>
              </a:gs>
              <a:gs pos="100000">
                <a:srgbClr val="724D61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Typy svalových vláken</a:t>
            </a:r>
          </a:p>
        </p:txBody>
      </p:sp>
      <p:sp>
        <p:nvSpPr>
          <p:cNvPr id="9220" name="Rectangle 5" descr="Papyrus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cs-CZ" altLang="cs-CZ" sz="2400" b="1" dirty="0" smtClean="0"/>
              <a:t>Každý sval je složen z vláken 3 typů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>
                <a:solidFill>
                  <a:schemeClr val="tx1"/>
                </a:solidFill>
              </a:rPr>
              <a:t>Typ I A-Pomalá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červená</a:t>
            </a:r>
            <a:r>
              <a:rPr lang="cs-CZ" altLang="cs-CZ" sz="2000" dirty="0" err="1" smtClean="0"/>
              <a:t>-pomalá</a:t>
            </a:r>
            <a:r>
              <a:rPr lang="cs-CZ" altLang="cs-CZ" sz="2000" dirty="0" smtClean="0"/>
              <a:t> kontrakce, dlouhá výdrž- převažují u posturálních svalů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>
                <a:solidFill>
                  <a:schemeClr val="tx1"/>
                </a:solidFill>
              </a:rPr>
              <a:t>Typ II A-Rychlá červená</a:t>
            </a:r>
            <a:r>
              <a:rPr lang="cs-CZ" altLang="cs-CZ" sz="2400" dirty="0" smtClean="0"/>
              <a:t>- </a:t>
            </a:r>
            <a:r>
              <a:rPr lang="cs-CZ" altLang="cs-CZ" sz="2000" dirty="0" smtClean="0"/>
              <a:t>rychlá kontrakce, střední výdrž-u rychlostních vytrvalců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>
                <a:solidFill>
                  <a:schemeClr val="tx1"/>
                </a:solidFill>
              </a:rPr>
              <a:t>Typ II B-rychlá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bílá</a:t>
            </a:r>
            <a:r>
              <a:rPr lang="cs-CZ" altLang="cs-CZ" sz="2400" dirty="0" err="1" smtClean="0"/>
              <a:t>-</a:t>
            </a:r>
            <a:r>
              <a:rPr lang="cs-CZ" altLang="cs-CZ" sz="2000" dirty="0" err="1" smtClean="0"/>
              <a:t>maximální</a:t>
            </a:r>
            <a:r>
              <a:rPr lang="cs-CZ" altLang="cs-CZ" sz="2000" dirty="0" smtClean="0"/>
              <a:t> rychlost kontrakce, rychlá únava-sprinty, </a:t>
            </a:r>
            <a:r>
              <a:rPr lang="cs-CZ" altLang="cs-CZ" sz="2000" dirty="0" err="1" smtClean="0"/>
              <a:t>vrhy,skoky</a:t>
            </a:r>
            <a:endParaRPr lang="cs-CZ" altLang="cs-CZ" sz="2400" dirty="0" smtClean="0"/>
          </a:p>
        </p:txBody>
      </p:sp>
      <p:sp>
        <p:nvSpPr>
          <p:cNvPr id="922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altLang="cs-CZ" dirty="0" smtClean="0"/>
              <a:t>U sprinterů je ve svalu zastoupeno až 70 % vláken typu II B</a:t>
            </a:r>
          </a:p>
          <a:p>
            <a:pPr eaLnBrk="1" hangingPunct="1"/>
            <a:r>
              <a:rPr lang="cs-CZ" altLang="cs-CZ" dirty="0" smtClean="0"/>
              <a:t>Rychlost až z 80 % daná geneticky, síla podobně</a:t>
            </a:r>
          </a:p>
          <a:p>
            <a:pPr eaLnBrk="1" hangingPunct="1"/>
            <a:r>
              <a:rPr lang="cs-CZ" altLang="cs-CZ" dirty="0" smtClean="0"/>
              <a:t>Nejlépe </a:t>
            </a:r>
            <a:r>
              <a:rPr lang="cs-CZ" altLang="cs-CZ" dirty="0" err="1" smtClean="0"/>
              <a:t>trénovatelná</a:t>
            </a:r>
            <a:r>
              <a:rPr lang="cs-CZ" altLang="cs-CZ" dirty="0" smtClean="0"/>
              <a:t> je vytrvalost</a:t>
            </a:r>
          </a:p>
        </p:txBody>
      </p:sp>
    </p:spTree>
    <p:extLst>
      <p:ext uri="{BB962C8B-B14F-4D97-AF65-F5344CB8AC3E}">
        <p14:creationId xmlns:p14="http://schemas.microsoft.com/office/powerpoint/2010/main" val="3168672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A734D"/>
              </a:gs>
              <a:gs pos="100000">
                <a:srgbClr val="E6F8A6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Dělení svalů podle tendencí</a:t>
            </a:r>
          </a:p>
        </p:txBody>
      </p:sp>
      <p:sp>
        <p:nvSpPr>
          <p:cNvPr id="10243" name="Rectangle 3" descr="Pergamen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cs-CZ" altLang="cs-CZ" b="1" dirty="0" smtClean="0"/>
              <a:t>Svaly dělíme podle toho, zda mají tendenci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692275" y="263683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42988" y="3357563"/>
            <a:ext cx="2233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Ochabovat</a:t>
            </a:r>
            <a:r>
              <a:rPr lang="cs-CZ" altLang="cs-CZ"/>
              <a:t>-tzv. </a:t>
            </a:r>
            <a:r>
              <a:rPr lang="cs-CZ" altLang="cs-CZ" b="1"/>
              <a:t>svaly fázické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555875" y="2492375"/>
            <a:ext cx="237648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348038" y="3357563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Zkracovat</a:t>
            </a:r>
            <a:r>
              <a:rPr lang="cs-CZ" altLang="cs-CZ" dirty="0"/>
              <a:t> </a:t>
            </a:r>
            <a:r>
              <a:rPr lang="cs-CZ" altLang="cs-CZ" b="1" dirty="0"/>
              <a:t>se</a:t>
            </a:r>
            <a:r>
              <a:rPr lang="cs-CZ" altLang="cs-CZ" dirty="0"/>
              <a:t>-tzv. </a:t>
            </a:r>
            <a:r>
              <a:rPr lang="cs-CZ" altLang="cs-CZ" b="1" dirty="0"/>
              <a:t>svaly tonické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71550" y="4437063"/>
            <a:ext cx="2376488" cy="915987"/>
          </a:xfrm>
          <a:prstGeom prst="rect">
            <a:avLst/>
          </a:prstGeom>
          <a:solidFill>
            <a:srgbClr val="E6F8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-svaly břišní, hýžďové, mezilopatkové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276600" y="4437063"/>
            <a:ext cx="3240088" cy="641350"/>
          </a:xfrm>
          <a:prstGeom prst="rect">
            <a:avLst/>
          </a:prstGeom>
          <a:solidFill>
            <a:srgbClr val="F7A7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-svaly prsní, hamstringy, kvadriceps, přitahovače…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55650" y="5516563"/>
            <a:ext cx="7704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FF0000"/>
                </a:solidFill>
              </a:rPr>
              <a:t>Při jednostranném zatěžování některých svalových skupin bez protahování vznikají svalové dysbalance (bolesti zad, častá zranění)</a:t>
            </a:r>
          </a:p>
        </p:txBody>
      </p:sp>
    </p:spTree>
    <p:extLst>
      <p:ext uri="{BB962C8B-B14F-4D97-AF65-F5344CB8AC3E}">
        <p14:creationId xmlns:p14="http://schemas.microsoft.com/office/powerpoint/2010/main" val="283486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2171700"/>
            <a:ext cx="83343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813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277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Vlnění</vt:lpstr>
      <vt:lpstr>Pohybová soustava- svaly 2</vt:lpstr>
      <vt:lpstr>Druhy svalů dle směru působení</vt:lpstr>
      <vt:lpstr>Svaly spolu spolupracují</vt:lpstr>
      <vt:lpstr>Dělení svalů podle tvaru</vt:lpstr>
      <vt:lpstr>Typy svalových vláken</vt:lpstr>
      <vt:lpstr>Dělení svalů podle tendencí</vt:lpstr>
      <vt:lpstr>Prezentace aplikace PowerPoint</vt:lpstr>
    </vt:vector>
  </TitlesOfParts>
  <Company>SaPSŠ Plzeň,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Pohybová soustava- svaly 2</dc:title>
  <dc:creator>Šlechta Marek</dc:creator>
  <cp:lastModifiedBy>Šlechta Marek</cp:lastModifiedBy>
  <cp:revision>2</cp:revision>
  <dcterms:created xsi:type="dcterms:W3CDTF">2013-12-13T08:47:39Z</dcterms:created>
  <dcterms:modified xsi:type="dcterms:W3CDTF">2013-12-13T08:58:51Z</dcterms:modified>
</cp:coreProperties>
</file>