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5" r:id="rId8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46A366F-FCA7-4C87-8356-B6CC9835F1D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9431726"/>
      </p:ext>
    </p:extLst>
  </p:cSld>
  <p:clrMapOvr>
    <a:masterClrMapping/>
  </p:clrMapOvr>
  <p:transition>
    <p:checker dir="vert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740D85BF-C72F-4421-90FB-D34B09454986}" type="datetimeFigureOut">
              <a:rPr lang="cs-CZ" smtClean="0"/>
              <a:t>13.12.2013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DD400E0C-78C9-44AA-B539-BE934B78CF2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820688"/>
          </a:xfrm>
        </p:spPr>
        <p:txBody>
          <a:bodyPr/>
          <a:lstStyle/>
          <a:p>
            <a:r>
              <a:rPr lang="cs-CZ" b="1" dirty="0" smtClean="0">
                <a:solidFill>
                  <a:schemeClr val="tx1"/>
                </a:solidFill>
              </a:rPr>
              <a:t>Pohybová soustava- svaly 2</a:t>
            </a:r>
            <a:endParaRPr lang="cs-CZ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5656" y="1772816"/>
            <a:ext cx="6336704" cy="39945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722342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12" descr="Hana Mašlíková se svlékla na kalendář pro firmu FV plast. "/>
          <p:cNvPicPr>
            <a:picLocks noChangeAspect="1" noChangeArrowheads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3438" y="1700213"/>
            <a:ext cx="4032250" cy="4438650"/>
          </a:xfrm>
          <a:prstGeom prst="rect">
            <a:avLst/>
          </a:prstGeom>
          <a:noFill/>
          <a:ln w="57150">
            <a:solidFill>
              <a:srgbClr val="FF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147" name="Rectangle 6" descr="Plátno"/>
          <p:cNvSpPr>
            <a:spLocks noGrp="1" noChangeArrowheads="1"/>
          </p:cNvSpPr>
          <p:nvPr>
            <p:ph type="title"/>
          </p:nvPr>
        </p:nvSpPr>
        <p:spPr>
          <a:xfrm>
            <a:off x="446088" y="332656"/>
            <a:ext cx="8229600" cy="1143000"/>
          </a:xfrm>
          <a:blipFill dpi="0" rotWithShape="1">
            <a:blip r:embed="rId4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cs-CZ" altLang="cs-CZ" dirty="0" smtClean="0">
                <a:solidFill>
                  <a:schemeClr val="tx1"/>
                </a:solidFill>
              </a:rPr>
              <a:t>Druhy svalů dle směru působení</a:t>
            </a:r>
          </a:p>
        </p:txBody>
      </p:sp>
      <p:sp>
        <p:nvSpPr>
          <p:cNvPr id="6148" name="Rectangle 7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cs-CZ" altLang="cs-CZ" sz="2800" b="1" dirty="0" smtClean="0">
                <a:solidFill>
                  <a:schemeClr val="tx1"/>
                </a:solidFill>
              </a:rPr>
              <a:t>Dělíme na</a:t>
            </a:r>
          </a:p>
          <a:p>
            <a:pPr eaLnBrk="1" hangingPunct="1">
              <a:buFontTx/>
              <a:buNone/>
            </a:pPr>
            <a:r>
              <a:rPr lang="cs-CZ" altLang="cs-CZ" sz="2800" b="1" dirty="0" smtClean="0">
                <a:solidFill>
                  <a:schemeClr val="tx1"/>
                </a:solidFill>
              </a:rPr>
              <a:t>-</a:t>
            </a:r>
            <a:r>
              <a:rPr lang="cs-CZ" altLang="cs-CZ" sz="2000" b="1" dirty="0" smtClean="0">
                <a:solidFill>
                  <a:schemeClr val="tx1"/>
                </a:solidFill>
              </a:rPr>
              <a:t>flexor (ohýbač)-</a:t>
            </a:r>
            <a:r>
              <a:rPr lang="cs-CZ" altLang="cs-CZ" sz="2000" b="1" dirty="0" err="1" smtClean="0">
                <a:solidFill>
                  <a:schemeClr val="tx1"/>
                </a:solidFill>
              </a:rPr>
              <a:t>př.biceps</a:t>
            </a:r>
            <a:endParaRPr lang="cs-CZ" altLang="cs-CZ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-extenzor (natahovač)-</a:t>
            </a:r>
            <a:r>
              <a:rPr lang="cs-CZ" altLang="cs-CZ" sz="2000" b="1" dirty="0" err="1" smtClean="0">
                <a:solidFill>
                  <a:schemeClr val="tx1"/>
                </a:solidFill>
              </a:rPr>
              <a:t>př.triceps</a:t>
            </a:r>
            <a:endParaRPr lang="cs-CZ" altLang="cs-CZ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-adduktor (přitahovač)-</a:t>
            </a:r>
            <a:r>
              <a:rPr lang="cs-CZ" altLang="cs-CZ" sz="2000" b="1" dirty="0" err="1" smtClean="0">
                <a:solidFill>
                  <a:schemeClr val="tx1"/>
                </a:solidFill>
              </a:rPr>
              <a:t>šir.zádový</a:t>
            </a:r>
            <a:endParaRPr lang="cs-CZ" altLang="cs-CZ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-abduktor (odtahovač)-deltový</a:t>
            </a:r>
          </a:p>
          <a:p>
            <a:pPr eaLnBrk="1" hangingPunct="1">
              <a:buFontTx/>
              <a:buNone/>
            </a:pPr>
            <a:endParaRPr lang="cs-CZ" altLang="cs-CZ" sz="2000" b="1" dirty="0" smtClean="0">
              <a:solidFill>
                <a:schemeClr val="tx1"/>
              </a:solidFill>
            </a:endParaRP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-pronátor-vnitřní rotace ruky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</a:t>
            </a:r>
            <a:r>
              <a:rPr lang="cs-CZ" altLang="cs-CZ" sz="2000" b="1" dirty="0" err="1" smtClean="0">
                <a:solidFill>
                  <a:schemeClr val="tx1"/>
                </a:solidFill>
              </a:rPr>
              <a:t>supinátor</a:t>
            </a:r>
            <a:r>
              <a:rPr lang="cs-CZ" altLang="cs-CZ" sz="2000" b="1" dirty="0" smtClean="0">
                <a:solidFill>
                  <a:schemeClr val="tx1"/>
                </a:solidFill>
              </a:rPr>
              <a:t>-vnější rotace ruky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-rotátor (šikmé břišní svaly)</a:t>
            </a:r>
          </a:p>
          <a:p>
            <a:pPr eaLnBrk="1" hangingPunct="1">
              <a:buFontTx/>
              <a:buNone/>
            </a:pPr>
            <a:r>
              <a:rPr lang="cs-CZ" altLang="cs-CZ" sz="2000" b="1" dirty="0" smtClean="0">
                <a:solidFill>
                  <a:schemeClr val="tx1"/>
                </a:solidFill>
              </a:rPr>
              <a:t>-</a:t>
            </a:r>
            <a:r>
              <a:rPr lang="cs-CZ" altLang="cs-CZ" sz="2000" b="1" dirty="0" err="1" smtClean="0">
                <a:solidFill>
                  <a:schemeClr val="tx1"/>
                </a:solidFill>
              </a:rPr>
              <a:t>lateroflektor-ukláněč</a:t>
            </a:r>
            <a:r>
              <a:rPr lang="cs-CZ" altLang="cs-CZ" sz="2000" b="1" dirty="0" smtClean="0">
                <a:solidFill>
                  <a:schemeClr val="tx1"/>
                </a:solidFill>
              </a:rPr>
              <a:t>-(dtto) </a:t>
            </a:r>
            <a:endParaRPr lang="cs-CZ" altLang="cs-CZ" sz="2800" b="1" dirty="0" smtClean="0">
              <a:solidFill>
                <a:schemeClr val="tx1"/>
              </a:solidFill>
            </a:endParaRPr>
          </a:p>
        </p:txBody>
      </p:sp>
      <p:sp>
        <p:nvSpPr>
          <p:cNvPr id="6149" name="Line 14"/>
          <p:cNvSpPr>
            <a:spLocks noChangeShapeType="1"/>
          </p:cNvSpPr>
          <p:nvPr/>
        </p:nvSpPr>
        <p:spPr bwMode="auto">
          <a:xfrm flipH="1" flipV="1">
            <a:off x="7308850" y="3789363"/>
            <a:ext cx="71438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0" name="Line 15"/>
          <p:cNvSpPr>
            <a:spLocks noChangeShapeType="1"/>
          </p:cNvSpPr>
          <p:nvPr/>
        </p:nvSpPr>
        <p:spPr bwMode="auto">
          <a:xfrm>
            <a:off x="7451725" y="4437063"/>
            <a:ext cx="360363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1" name="Line 16"/>
          <p:cNvSpPr>
            <a:spLocks noChangeShapeType="1"/>
          </p:cNvSpPr>
          <p:nvPr/>
        </p:nvSpPr>
        <p:spPr bwMode="auto">
          <a:xfrm flipV="1">
            <a:off x="7667625" y="2781300"/>
            <a:ext cx="288925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2" name="Line 17"/>
          <p:cNvSpPr>
            <a:spLocks noChangeShapeType="1"/>
          </p:cNvSpPr>
          <p:nvPr/>
        </p:nvSpPr>
        <p:spPr bwMode="auto">
          <a:xfrm flipH="1">
            <a:off x="7164388" y="3500438"/>
            <a:ext cx="215900" cy="2159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3" name="Line 19"/>
          <p:cNvSpPr>
            <a:spLocks noChangeShapeType="1"/>
          </p:cNvSpPr>
          <p:nvPr/>
        </p:nvSpPr>
        <p:spPr bwMode="auto">
          <a:xfrm flipH="1">
            <a:off x="4932363" y="3213100"/>
            <a:ext cx="647700" cy="6477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4" name="AutoShape 20"/>
          <p:cNvSpPr>
            <a:spLocks noChangeArrowheads="1"/>
          </p:cNvSpPr>
          <p:nvPr/>
        </p:nvSpPr>
        <p:spPr bwMode="auto">
          <a:xfrm>
            <a:off x="6372225" y="4149725"/>
            <a:ext cx="360363" cy="647700"/>
          </a:xfrm>
          <a:prstGeom prst="curvedRightArrow">
            <a:avLst>
              <a:gd name="adj1" fmla="val 35947"/>
              <a:gd name="adj2" fmla="val 71894"/>
              <a:gd name="adj3" fmla="val 33333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5" name="AutoShape 22"/>
          <p:cNvSpPr>
            <a:spLocks noChangeArrowheads="1"/>
          </p:cNvSpPr>
          <p:nvPr/>
        </p:nvSpPr>
        <p:spPr bwMode="auto">
          <a:xfrm>
            <a:off x="7235825" y="4149725"/>
            <a:ext cx="288925" cy="574675"/>
          </a:xfrm>
          <a:prstGeom prst="curvedLeftArrow">
            <a:avLst>
              <a:gd name="adj1" fmla="val 39780"/>
              <a:gd name="adj2" fmla="val 79560"/>
              <a:gd name="adj3" fmla="val 33333"/>
            </a:avLst>
          </a:prstGeom>
          <a:solidFill>
            <a:schemeClr val="accent1"/>
          </a:solidFill>
          <a:ln w="9525">
            <a:solidFill>
              <a:srgbClr val="FF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6" name="Line 23"/>
          <p:cNvSpPr>
            <a:spLocks noChangeShapeType="1"/>
          </p:cNvSpPr>
          <p:nvPr/>
        </p:nvSpPr>
        <p:spPr bwMode="auto">
          <a:xfrm flipH="1">
            <a:off x="5076825" y="1989138"/>
            <a:ext cx="863600" cy="287337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7" name="Line 24"/>
          <p:cNvSpPr>
            <a:spLocks noChangeShapeType="1"/>
          </p:cNvSpPr>
          <p:nvPr/>
        </p:nvSpPr>
        <p:spPr bwMode="auto">
          <a:xfrm>
            <a:off x="6877050" y="1916113"/>
            <a:ext cx="935038" cy="360362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58" name="AutoShape 25"/>
          <p:cNvSpPr>
            <a:spLocks noChangeArrowheads="1"/>
          </p:cNvSpPr>
          <p:nvPr/>
        </p:nvSpPr>
        <p:spPr bwMode="auto">
          <a:xfrm>
            <a:off x="6011863" y="1773238"/>
            <a:ext cx="792162" cy="287337"/>
          </a:xfrm>
          <a:prstGeom prst="curvedLeftArrow">
            <a:avLst>
              <a:gd name="adj1" fmla="val 20000"/>
              <a:gd name="adj2" fmla="val 40000"/>
              <a:gd name="adj3" fmla="val 91897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cs-CZ" altLang="cs-CZ"/>
          </a:p>
        </p:txBody>
      </p:sp>
      <p:sp>
        <p:nvSpPr>
          <p:cNvPr id="6159" name="Line 26"/>
          <p:cNvSpPr>
            <a:spLocks noChangeShapeType="1"/>
          </p:cNvSpPr>
          <p:nvPr/>
        </p:nvSpPr>
        <p:spPr bwMode="auto">
          <a:xfrm flipH="1">
            <a:off x="6227763" y="2133600"/>
            <a:ext cx="144462" cy="574675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6160" name="Line 27"/>
          <p:cNvSpPr>
            <a:spLocks noChangeShapeType="1"/>
          </p:cNvSpPr>
          <p:nvPr/>
        </p:nvSpPr>
        <p:spPr bwMode="auto">
          <a:xfrm>
            <a:off x="6877050" y="2060575"/>
            <a:ext cx="215900" cy="431800"/>
          </a:xfrm>
          <a:prstGeom prst="line">
            <a:avLst/>
          </a:prstGeom>
          <a:noFill/>
          <a:ln w="5715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13306259"/>
      </p:ext>
    </p:extLst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 descr="Bílý mramor"/>
          <p:cNvSpPr>
            <a:spLocks noGrp="1" noChangeArrowheads="1"/>
          </p:cNvSpPr>
          <p:nvPr>
            <p:ph type="title"/>
          </p:nvPr>
        </p:nvSpPr>
        <p:spPr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Svaly spolu spolupracují</a:t>
            </a:r>
          </a:p>
        </p:txBody>
      </p:sp>
      <p:sp>
        <p:nvSpPr>
          <p:cNvPr id="7171" name="Rectangle 3" descr="Pergamen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Na každém pohybu se účastní svaly 3 typů</a:t>
            </a:r>
          </a:p>
        </p:txBody>
      </p:sp>
      <p:sp>
        <p:nvSpPr>
          <p:cNvPr id="7172" name="Line 4"/>
          <p:cNvSpPr>
            <a:spLocks noChangeShapeType="1"/>
          </p:cNvSpPr>
          <p:nvPr/>
        </p:nvSpPr>
        <p:spPr bwMode="auto">
          <a:xfrm>
            <a:off x="1331913" y="2636838"/>
            <a:ext cx="0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755650" y="3284538"/>
            <a:ext cx="20875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agonista</a:t>
            </a:r>
          </a:p>
        </p:txBody>
      </p:sp>
      <p:sp>
        <p:nvSpPr>
          <p:cNvPr id="7174" name="Line 6"/>
          <p:cNvSpPr>
            <a:spLocks noChangeShapeType="1"/>
          </p:cNvSpPr>
          <p:nvPr/>
        </p:nvSpPr>
        <p:spPr bwMode="auto">
          <a:xfrm>
            <a:off x="1331913" y="2636838"/>
            <a:ext cx="266382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3132138" y="3284538"/>
            <a:ext cx="187166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antagonista</a:t>
            </a:r>
          </a:p>
        </p:txBody>
      </p:sp>
      <p:sp>
        <p:nvSpPr>
          <p:cNvPr id="7176" name="Line 8"/>
          <p:cNvSpPr>
            <a:spLocks noChangeShapeType="1"/>
          </p:cNvSpPr>
          <p:nvPr/>
        </p:nvSpPr>
        <p:spPr bwMode="auto">
          <a:xfrm>
            <a:off x="1331913" y="2636838"/>
            <a:ext cx="5184775" cy="576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5508625" y="3284538"/>
            <a:ext cx="2089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synergista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468313" y="3789363"/>
            <a:ext cx="2087562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Provádí hlavní pohyb- např. biceps při flexi v lokti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2987675" y="3789363"/>
            <a:ext cx="1800225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Provádí brzdivý pohyb- např. triceps při flexi v lokti</a:t>
            </a:r>
          </a:p>
        </p:txBody>
      </p:sp>
      <p:sp>
        <p:nvSpPr>
          <p:cNvPr id="7180" name="Text Box 12"/>
          <p:cNvSpPr txBox="1">
            <a:spLocks noChangeArrowheads="1"/>
          </p:cNvSpPr>
          <p:nvPr/>
        </p:nvSpPr>
        <p:spPr bwMode="auto">
          <a:xfrm>
            <a:off x="5364163" y="3789363"/>
            <a:ext cx="2376487" cy="14652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Zpřesňuje, stbilizuje pohyb, ruší jeho nevhodný směr- např. fixace rotátorů ruky</a:t>
            </a:r>
          </a:p>
        </p:txBody>
      </p:sp>
    </p:spTree>
    <p:extLst>
      <p:ext uri="{BB962C8B-B14F-4D97-AF65-F5344CB8AC3E}">
        <p14:creationId xmlns:p14="http://schemas.microsoft.com/office/powerpoint/2010/main" val="295566561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chemeClr val="folHlink">
                  <a:gamma/>
                  <a:shade val="46275"/>
                  <a:invGamma/>
                </a:schemeClr>
              </a:gs>
              <a:gs pos="100000">
                <a:schemeClr val="folHlink"/>
              </a:gs>
            </a:gsLst>
            <a:lin ang="5400000" scaled="1"/>
          </a:gradFill>
        </p:spPr>
        <p:txBody>
          <a:bodyPr/>
          <a:lstStyle/>
          <a:p>
            <a:pPr eaLnBrk="1" hangingPunct="1">
              <a:defRPr/>
            </a:pPr>
            <a:r>
              <a:rPr lang="cs-CZ" dirty="0" smtClean="0">
                <a:solidFill>
                  <a:schemeClr val="tx1"/>
                </a:solidFill>
              </a:rPr>
              <a:t>Dělení svalů podle tvaru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72067" y="2675466"/>
            <a:ext cx="7408333" cy="3921885"/>
          </a:xfrm>
          <a:gradFill rotWithShape="1">
            <a:gsLst>
              <a:gs pos="0">
                <a:srgbClr val="A1FDFD"/>
              </a:gs>
              <a:gs pos="100000">
                <a:srgbClr val="4B7575"/>
              </a:gs>
            </a:gsLst>
            <a:lin ang="5400000" scaled="1"/>
          </a:gradFill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>
                <a:solidFill>
                  <a:schemeClr val="tx1"/>
                </a:solidFill>
              </a:rPr>
              <a:t>Svaly- protáhlé- konají nejrozsáhlejší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  pohyby(biceps, </a:t>
            </a:r>
            <a:r>
              <a:rPr lang="cs-CZ" altLang="cs-CZ" sz="2800" dirty="0" err="1" smtClean="0">
                <a:solidFill>
                  <a:schemeClr val="tx1"/>
                </a:solidFill>
              </a:rPr>
              <a:t>triceps,kvadriceps</a:t>
            </a:r>
            <a:r>
              <a:rPr lang="cs-CZ" altLang="cs-CZ" sz="2800" dirty="0" smtClean="0">
                <a:solidFill>
                  <a:schemeClr val="tx1"/>
                </a:solidFill>
              </a:rPr>
              <a:t>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-ploché- konají pohyby a vyvíjí tlak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 na orgány (přímý břišní sval)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 - krátké svaly (souhyby-malé pohyby)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endParaRPr lang="cs-CZ" altLang="cs-CZ" sz="2800" dirty="0" smtClean="0">
              <a:solidFill>
                <a:schemeClr val="tx1"/>
              </a:solidFill>
            </a:endParaRP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cs-CZ" altLang="cs-CZ" sz="2800" dirty="0" smtClean="0">
                <a:solidFill>
                  <a:schemeClr val="tx1"/>
                </a:solidFill>
              </a:rPr>
              <a:t>             -okrouhlé svaly (svěrače)</a:t>
            </a:r>
          </a:p>
        </p:txBody>
      </p:sp>
    </p:spTree>
    <p:extLst>
      <p:ext uri="{BB962C8B-B14F-4D97-AF65-F5344CB8AC3E}">
        <p14:creationId xmlns:p14="http://schemas.microsoft.com/office/powerpoint/2010/main" val="40509242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7" descr="01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628775"/>
            <a:ext cx="4102100" cy="4602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19" name="Rectangle 4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F7A7D1"/>
              </a:gs>
              <a:gs pos="100000">
                <a:srgbClr val="724D61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Typy svalových vláken</a:t>
            </a:r>
          </a:p>
        </p:txBody>
      </p:sp>
      <p:sp>
        <p:nvSpPr>
          <p:cNvPr id="9220" name="Rectangle 5" descr="Papyrus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blipFill dpi="0" rotWithShape="1">
            <a:blip r:embed="rId3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cs-CZ" altLang="cs-CZ" sz="2400" b="1" dirty="0" smtClean="0"/>
              <a:t>Každý sval je složen z vláken 3 typů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</a:rPr>
              <a:t>Typ I A-Pomalá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červená</a:t>
            </a:r>
            <a:r>
              <a:rPr lang="cs-CZ" altLang="cs-CZ" sz="2000" dirty="0" err="1" smtClean="0"/>
              <a:t>-pomalá</a:t>
            </a:r>
            <a:r>
              <a:rPr lang="cs-CZ" altLang="cs-CZ" sz="2000" dirty="0" smtClean="0"/>
              <a:t> kontrakce, dlouhá výdrž- převažují u posturálních svalů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</a:rPr>
              <a:t>Typ II A-Rychlá červená</a:t>
            </a:r>
            <a:r>
              <a:rPr lang="cs-CZ" altLang="cs-CZ" sz="2400" dirty="0" smtClean="0"/>
              <a:t>- </a:t>
            </a:r>
            <a:r>
              <a:rPr lang="cs-CZ" altLang="cs-CZ" sz="2000" dirty="0" smtClean="0"/>
              <a:t>rychlá kontrakce, střední výdrž-u rychlostních vytrvalců</a:t>
            </a:r>
          </a:p>
          <a:p>
            <a:pPr eaLnBrk="1" hangingPunct="1">
              <a:buFontTx/>
              <a:buNone/>
            </a:pPr>
            <a:r>
              <a:rPr lang="cs-CZ" altLang="cs-CZ" sz="2400" dirty="0" smtClean="0">
                <a:solidFill>
                  <a:schemeClr val="tx1"/>
                </a:solidFill>
              </a:rPr>
              <a:t>Typ II B-rychlá </a:t>
            </a:r>
            <a:r>
              <a:rPr lang="cs-CZ" altLang="cs-CZ" sz="2400" dirty="0" err="1" smtClean="0">
                <a:solidFill>
                  <a:schemeClr val="tx1"/>
                </a:solidFill>
              </a:rPr>
              <a:t>bílá</a:t>
            </a:r>
            <a:r>
              <a:rPr lang="cs-CZ" altLang="cs-CZ" sz="2400" dirty="0" err="1" smtClean="0"/>
              <a:t>-</a:t>
            </a:r>
            <a:r>
              <a:rPr lang="cs-CZ" altLang="cs-CZ" sz="2000" dirty="0" err="1" smtClean="0"/>
              <a:t>maximální</a:t>
            </a:r>
            <a:r>
              <a:rPr lang="cs-CZ" altLang="cs-CZ" sz="2000" dirty="0" smtClean="0"/>
              <a:t> rychlost kontrakce, rychlá únava-sprinty, </a:t>
            </a:r>
            <a:r>
              <a:rPr lang="cs-CZ" altLang="cs-CZ" sz="2000" dirty="0" err="1" smtClean="0"/>
              <a:t>vrhy,skoky</a:t>
            </a:r>
            <a:endParaRPr lang="cs-CZ" altLang="cs-CZ" sz="2400" dirty="0" smtClean="0"/>
          </a:p>
        </p:txBody>
      </p:sp>
      <p:sp>
        <p:nvSpPr>
          <p:cNvPr id="9221" name="Rectangle 6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/>
          <a:p>
            <a:pPr eaLnBrk="1" hangingPunct="1"/>
            <a:r>
              <a:rPr lang="cs-CZ" altLang="cs-CZ" dirty="0" smtClean="0"/>
              <a:t>U sprinterů je ve svalu zastoupeno až 70 % vláken typu II B</a:t>
            </a:r>
          </a:p>
          <a:p>
            <a:pPr eaLnBrk="1" hangingPunct="1"/>
            <a:r>
              <a:rPr lang="cs-CZ" altLang="cs-CZ" dirty="0" smtClean="0"/>
              <a:t>Rychlost až z 80 % daná geneticky, síla podobně</a:t>
            </a:r>
          </a:p>
          <a:p>
            <a:pPr eaLnBrk="1" hangingPunct="1"/>
            <a:r>
              <a:rPr lang="cs-CZ" altLang="cs-CZ" dirty="0" smtClean="0"/>
              <a:t>Nejlépe </a:t>
            </a:r>
            <a:r>
              <a:rPr lang="cs-CZ" altLang="cs-CZ" dirty="0" err="1" smtClean="0"/>
              <a:t>trénovatelná</a:t>
            </a:r>
            <a:r>
              <a:rPr lang="cs-CZ" altLang="cs-CZ" dirty="0" smtClean="0"/>
              <a:t> je vytrvalost</a:t>
            </a:r>
          </a:p>
        </p:txBody>
      </p:sp>
    </p:spTree>
    <p:extLst>
      <p:ext uri="{BB962C8B-B14F-4D97-AF65-F5344CB8AC3E}">
        <p14:creationId xmlns:p14="http://schemas.microsoft.com/office/powerpoint/2010/main" val="316867263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gradFill rotWithShape="1">
            <a:gsLst>
              <a:gs pos="0">
                <a:srgbClr val="6A734D"/>
              </a:gs>
              <a:gs pos="100000">
                <a:srgbClr val="E6F8A6"/>
              </a:gs>
            </a:gsLst>
            <a:lin ang="5400000" scaled="1"/>
          </a:gradFill>
        </p:spPr>
        <p:txBody>
          <a:bodyPr/>
          <a:lstStyle/>
          <a:p>
            <a:pPr eaLnBrk="1" hangingPunct="1"/>
            <a:r>
              <a:rPr lang="cs-CZ" altLang="cs-CZ" b="1" dirty="0" smtClean="0">
                <a:solidFill>
                  <a:schemeClr val="tx1"/>
                </a:solidFill>
              </a:rPr>
              <a:t>Dělení svalů podle tendencí</a:t>
            </a:r>
          </a:p>
        </p:txBody>
      </p:sp>
      <p:sp>
        <p:nvSpPr>
          <p:cNvPr id="10243" name="Rectangle 3" descr="Pergamen"/>
          <p:cNvSpPr>
            <a:spLocks noGrp="1" noChangeArrowheads="1"/>
          </p:cNvSpPr>
          <p:nvPr>
            <p:ph type="body" idx="1"/>
          </p:nvPr>
        </p:nvSpPr>
        <p:spPr>
          <a:xfrm>
            <a:off x="468313" y="1628775"/>
            <a:ext cx="8229600" cy="4525963"/>
          </a:xfrm>
          <a:blipFill dpi="0" rotWithShape="1">
            <a:blip r:embed="rId2"/>
            <a:srcRect/>
            <a:tile tx="0" ty="0" sx="100000" sy="100000" flip="none" algn="tl"/>
          </a:blipFill>
        </p:spPr>
        <p:txBody>
          <a:bodyPr/>
          <a:lstStyle/>
          <a:p>
            <a:pPr eaLnBrk="1" hangingPunct="1"/>
            <a:r>
              <a:rPr lang="cs-CZ" altLang="cs-CZ" b="1" dirty="0" smtClean="0"/>
              <a:t>Svaly dělíme podle toho, zda mají tendenci</a:t>
            </a:r>
          </a:p>
        </p:txBody>
      </p:sp>
      <p:sp>
        <p:nvSpPr>
          <p:cNvPr id="10244" name="Line 4"/>
          <p:cNvSpPr>
            <a:spLocks noChangeShapeType="1"/>
          </p:cNvSpPr>
          <p:nvPr/>
        </p:nvSpPr>
        <p:spPr bwMode="auto">
          <a:xfrm>
            <a:off x="1692275" y="2636838"/>
            <a:ext cx="0" cy="5762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5" name="Text Box 5"/>
          <p:cNvSpPr txBox="1">
            <a:spLocks noChangeArrowheads="1"/>
          </p:cNvSpPr>
          <p:nvPr/>
        </p:nvSpPr>
        <p:spPr bwMode="auto">
          <a:xfrm>
            <a:off x="1042988" y="3357563"/>
            <a:ext cx="2233612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/>
              <a:t>Ochabovat</a:t>
            </a:r>
            <a:r>
              <a:rPr lang="cs-CZ" altLang="cs-CZ"/>
              <a:t>-tzv. </a:t>
            </a:r>
            <a:r>
              <a:rPr lang="cs-CZ" altLang="cs-CZ" b="1"/>
              <a:t>svaly fázické</a:t>
            </a:r>
          </a:p>
        </p:txBody>
      </p:sp>
      <p:sp>
        <p:nvSpPr>
          <p:cNvPr id="10246" name="Line 6"/>
          <p:cNvSpPr>
            <a:spLocks noChangeShapeType="1"/>
          </p:cNvSpPr>
          <p:nvPr/>
        </p:nvSpPr>
        <p:spPr bwMode="auto">
          <a:xfrm>
            <a:off x="2555875" y="2492375"/>
            <a:ext cx="2376488" cy="576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0247" name="Text Box 7"/>
          <p:cNvSpPr txBox="1">
            <a:spLocks noChangeArrowheads="1"/>
          </p:cNvSpPr>
          <p:nvPr/>
        </p:nvSpPr>
        <p:spPr bwMode="auto">
          <a:xfrm>
            <a:off x="3348038" y="3357563"/>
            <a:ext cx="2808287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 b="1" dirty="0"/>
              <a:t>Zkracovat</a:t>
            </a:r>
            <a:r>
              <a:rPr lang="cs-CZ" altLang="cs-CZ" dirty="0"/>
              <a:t> </a:t>
            </a:r>
            <a:r>
              <a:rPr lang="cs-CZ" altLang="cs-CZ" b="1" dirty="0"/>
              <a:t>se</a:t>
            </a:r>
            <a:r>
              <a:rPr lang="cs-CZ" altLang="cs-CZ" dirty="0"/>
              <a:t>-tzv. </a:t>
            </a:r>
            <a:r>
              <a:rPr lang="cs-CZ" altLang="cs-CZ" b="1" dirty="0"/>
              <a:t>svaly tonické</a:t>
            </a:r>
          </a:p>
        </p:txBody>
      </p:sp>
      <p:sp>
        <p:nvSpPr>
          <p:cNvPr id="10248" name="Text Box 8"/>
          <p:cNvSpPr txBox="1">
            <a:spLocks noChangeArrowheads="1"/>
          </p:cNvSpPr>
          <p:nvPr/>
        </p:nvSpPr>
        <p:spPr bwMode="auto">
          <a:xfrm>
            <a:off x="971550" y="4437063"/>
            <a:ext cx="2376488" cy="915987"/>
          </a:xfrm>
          <a:prstGeom prst="rect">
            <a:avLst/>
          </a:prstGeom>
          <a:solidFill>
            <a:srgbClr val="E6F8A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-svaly břišní, hýžďové, mezilopatkové</a:t>
            </a:r>
          </a:p>
        </p:txBody>
      </p:sp>
      <p:sp>
        <p:nvSpPr>
          <p:cNvPr id="10249" name="Text Box 9"/>
          <p:cNvSpPr txBox="1">
            <a:spLocks noChangeArrowheads="1"/>
          </p:cNvSpPr>
          <p:nvPr/>
        </p:nvSpPr>
        <p:spPr bwMode="auto">
          <a:xfrm>
            <a:off x="3276600" y="4437063"/>
            <a:ext cx="3240088" cy="641350"/>
          </a:xfrm>
          <a:prstGeom prst="rect">
            <a:avLst/>
          </a:prstGeom>
          <a:solidFill>
            <a:srgbClr val="F7A7D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/>
              <a:t>-svaly prsní, hamstringy, kvadriceps, přitahovače…</a:t>
            </a:r>
          </a:p>
        </p:txBody>
      </p:sp>
      <p:sp>
        <p:nvSpPr>
          <p:cNvPr id="10250" name="Text Box 10"/>
          <p:cNvSpPr txBox="1">
            <a:spLocks noChangeArrowheads="1"/>
          </p:cNvSpPr>
          <p:nvPr/>
        </p:nvSpPr>
        <p:spPr bwMode="auto">
          <a:xfrm>
            <a:off x="755650" y="5516563"/>
            <a:ext cx="7704138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cs-CZ" altLang="cs-CZ">
                <a:solidFill>
                  <a:srgbClr val="FF0000"/>
                </a:solidFill>
              </a:rPr>
              <a:t>Při jednostranném zatěžování některých svalových skupin bez protahování vznikají svalové dysbalance (bolesti zad, častá zranění)</a:t>
            </a:r>
          </a:p>
        </p:txBody>
      </p:sp>
    </p:spTree>
    <p:extLst>
      <p:ext uri="{BB962C8B-B14F-4D97-AF65-F5344CB8AC3E}">
        <p14:creationId xmlns:p14="http://schemas.microsoft.com/office/powerpoint/2010/main" val="283486642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2" y="2171700"/>
            <a:ext cx="8334375" cy="2514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14813956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Vlnění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Vlnění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Vlnění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11</TotalTime>
  <Words>277</Words>
  <Application>Microsoft Office PowerPoint</Application>
  <PresentationFormat>Předvádění na obrazovce (4:3)</PresentationFormat>
  <Paragraphs>46</Paragraphs>
  <Slides>7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7</vt:i4>
      </vt:variant>
    </vt:vector>
  </HeadingPairs>
  <TitlesOfParts>
    <vt:vector size="8" baseType="lpstr">
      <vt:lpstr>Vlnění</vt:lpstr>
      <vt:lpstr>Pohybová soustava- svaly 2</vt:lpstr>
      <vt:lpstr>Druhy svalů dle směru působení</vt:lpstr>
      <vt:lpstr>Svaly spolu spolupracují</vt:lpstr>
      <vt:lpstr>Dělení svalů podle tvaru</vt:lpstr>
      <vt:lpstr>Typy svalových vláken</vt:lpstr>
      <vt:lpstr>Dělení svalů podle tendencí</vt:lpstr>
      <vt:lpstr>Prezentace aplikace PowerPoint</vt:lpstr>
    </vt:vector>
  </TitlesOfParts>
  <Company>SaPSŠ Plzeň, s.r.o.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Pohybová soustava- svaly 2</dc:title>
  <dc:creator>Šlechta Marek</dc:creator>
  <cp:lastModifiedBy>Šlechta Marek</cp:lastModifiedBy>
  <cp:revision>2</cp:revision>
  <dcterms:created xsi:type="dcterms:W3CDTF">2013-12-13T08:47:39Z</dcterms:created>
  <dcterms:modified xsi:type="dcterms:W3CDTF">2013-12-13T08:58:51Z</dcterms:modified>
</cp:coreProperties>
</file>