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0E2CE-6A21-428A-B4AF-F15A7A904157}" type="datetimeFigureOut">
              <a:rPr lang="cs-CZ" smtClean="0"/>
              <a:t>26. 1. 2017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79DDC-BAAE-41E5-B78D-4AD4FF6D0D2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0E2CE-6A21-428A-B4AF-F15A7A904157}" type="datetimeFigureOut">
              <a:rPr lang="cs-CZ" smtClean="0"/>
              <a:t>26. 1. 2017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79DDC-BAAE-41E5-B78D-4AD4FF6D0D2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0E2CE-6A21-428A-B4AF-F15A7A904157}" type="datetimeFigureOut">
              <a:rPr lang="cs-CZ" smtClean="0"/>
              <a:t>26. 1. 2017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79DDC-BAAE-41E5-B78D-4AD4FF6D0D26}" type="slidenum">
              <a:rPr lang="cs-CZ" smtClean="0"/>
              <a:t>‹#›</a:t>
            </a:fld>
            <a:endParaRPr lang="cs-CZ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0E2CE-6A21-428A-B4AF-F15A7A904157}" type="datetimeFigureOut">
              <a:rPr lang="cs-CZ" smtClean="0"/>
              <a:t>26. 1. 2017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79DDC-BAAE-41E5-B78D-4AD4FF6D0D26}" type="slidenum">
              <a:rPr lang="cs-CZ" smtClean="0"/>
              <a:t>‹#›</a:t>
            </a:fld>
            <a:endParaRPr lang="cs-CZ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0E2CE-6A21-428A-B4AF-F15A7A904157}" type="datetimeFigureOut">
              <a:rPr lang="cs-CZ" smtClean="0"/>
              <a:t>26. 1. 2017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79DDC-BAAE-41E5-B78D-4AD4FF6D0D2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0E2CE-6A21-428A-B4AF-F15A7A904157}" type="datetimeFigureOut">
              <a:rPr lang="cs-CZ" smtClean="0"/>
              <a:t>26. 1. 2017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79DDC-BAAE-41E5-B78D-4AD4FF6D0D26}" type="slidenum">
              <a:rPr lang="cs-CZ" smtClean="0"/>
              <a:t>‹#›</a:t>
            </a:fld>
            <a:endParaRPr lang="cs-CZ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0E2CE-6A21-428A-B4AF-F15A7A904157}" type="datetimeFigureOut">
              <a:rPr lang="cs-CZ" smtClean="0"/>
              <a:t>26. 1. 2017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79DDC-BAAE-41E5-B78D-4AD4FF6D0D2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0E2CE-6A21-428A-B4AF-F15A7A904157}" type="datetimeFigureOut">
              <a:rPr lang="cs-CZ" smtClean="0"/>
              <a:t>26. 1. 2017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79DDC-BAAE-41E5-B78D-4AD4FF6D0D2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0E2CE-6A21-428A-B4AF-F15A7A904157}" type="datetimeFigureOut">
              <a:rPr lang="cs-CZ" smtClean="0"/>
              <a:t>26. 1. 2017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79DDC-BAAE-41E5-B78D-4AD4FF6D0D2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0E2CE-6A21-428A-B4AF-F15A7A904157}" type="datetimeFigureOut">
              <a:rPr lang="cs-CZ" smtClean="0"/>
              <a:t>26. 1. 2017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79DDC-BAAE-41E5-B78D-4AD4FF6D0D26}" type="slidenum">
              <a:rPr lang="cs-CZ" smtClean="0"/>
              <a:t>‹#›</a:t>
            </a:fld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0E2CE-6A21-428A-B4AF-F15A7A904157}" type="datetimeFigureOut">
              <a:rPr lang="cs-CZ" smtClean="0"/>
              <a:t>26. 1. 2017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79DDC-BAAE-41E5-B78D-4AD4FF6D0D26}" type="slidenum">
              <a:rPr lang="cs-CZ" smtClean="0"/>
              <a:t>‹#›</a:t>
            </a:fld>
            <a:endParaRPr lang="cs-C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6D70E2CE-6A21-428A-B4AF-F15A7A904157}" type="datetimeFigureOut">
              <a:rPr lang="cs-CZ" smtClean="0"/>
              <a:t>26. 1. 2017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A1079DDC-BAAE-41E5-B78D-4AD4FF6D0D26}" type="slidenum">
              <a:rPr lang="cs-CZ" smtClean="0"/>
              <a:t>‹#›</a:t>
            </a:fld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3568" y="476672"/>
            <a:ext cx="7772400" cy="748680"/>
          </a:xfrm>
        </p:spPr>
        <p:txBody>
          <a:bodyPr>
            <a:normAutofit fontScale="90000"/>
          </a:bodyPr>
          <a:lstStyle/>
          <a:p>
            <a:r>
              <a:rPr lang="cs-CZ" b="1" dirty="0" smtClean="0">
                <a:solidFill>
                  <a:schemeClr val="tx1"/>
                </a:solidFill>
              </a:rPr>
              <a:t>Funkční testy sportovců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83568" y="1340768"/>
            <a:ext cx="7992888" cy="5184576"/>
          </a:xfrm>
        </p:spPr>
        <p:txBody>
          <a:bodyPr>
            <a:normAutofit fontScale="92500"/>
          </a:bodyPr>
          <a:lstStyle/>
          <a:p>
            <a:pPr marL="342900" indent="-342900" algn="l">
              <a:buFontTx/>
              <a:buChar char="-"/>
            </a:pPr>
            <a:r>
              <a:rPr lang="cs-CZ" sz="2200" b="1" dirty="0" smtClean="0">
                <a:solidFill>
                  <a:schemeClr val="tx1"/>
                </a:solidFill>
              </a:rPr>
              <a:t>Diagnostika a monitorování  výkonnosti a trénovanosti sportovce patří  k základním předpokladům úspěšného plánování tréninkového procesu</a:t>
            </a:r>
          </a:p>
          <a:p>
            <a:pPr marL="342900" indent="-342900" algn="l">
              <a:buFontTx/>
              <a:buChar char="-"/>
            </a:pPr>
            <a:r>
              <a:rPr lang="cs-CZ" sz="2200" dirty="0" smtClean="0">
                <a:solidFill>
                  <a:schemeClr val="tx1"/>
                </a:solidFill>
              </a:rPr>
              <a:t>Trenér i sportovec pomocí těchto testů získají z</a:t>
            </a:r>
            <a:r>
              <a:rPr lang="cs-CZ" sz="2200" b="1" dirty="0" smtClean="0">
                <a:solidFill>
                  <a:schemeClr val="tx1"/>
                </a:solidFill>
              </a:rPr>
              <a:t>ákladní informace o  stavu organismu před, během a po skončení tréninkového cyklu</a:t>
            </a:r>
          </a:p>
          <a:p>
            <a:pPr marL="342900" indent="-342900" algn="l">
              <a:buFontTx/>
              <a:buChar char="-"/>
            </a:pPr>
            <a:r>
              <a:rPr lang="cs-CZ" sz="2200" dirty="0" smtClean="0">
                <a:solidFill>
                  <a:schemeClr val="tx1"/>
                </a:solidFill>
              </a:rPr>
              <a:t>Testy pomáhají </a:t>
            </a:r>
            <a:r>
              <a:rPr lang="cs-CZ" sz="2200" b="1" dirty="0" smtClean="0">
                <a:solidFill>
                  <a:schemeClr val="tx1"/>
                </a:solidFill>
              </a:rPr>
              <a:t>odhalit slabé a silné stránky  výkonnosti sportovce</a:t>
            </a:r>
          </a:p>
          <a:p>
            <a:pPr marL="342900" indent="-342900" algn="l">
              <a:buFontTx/>
              <a:buChar char="-"/>
            </a:pPr>
            <a:r>
              <a:rPr lang="cs-CZ" sz="2200" dirty="0" smtClean="0">
                <a:solidFill>
                  <a:schemeClr val="tx1"/>
                </a:solidFill>
              </a:rPr>
              <a:t>Funkční testy se provádějí v laboratoři nebo v terénu, velice často se kombinují s lékařským vyšetřením včetně zátěžového měření EKG (sledování srdeční křivky během zátěže- např. na rotopedu).</a:t>
            </a:r>
          </a:p>
          <a:p>
            <a:pPr algn="l"/>
            <a:r>
              <a:rPr lang="cs-CZ" sz="2200" b="1" dirty="0" smtClean="0">
                <a:solidFill>
                  <a:schemeClr val="tx1"/>
                </a:solidFill>
              </a:rPr>
              <a:t>Nejčastějšími testy jsou:</a:t>
            </a:r>
          </a:p>
          <a:p>
            <a:pPr marL="342900" indent="-342900" algn="l">
              <a:buFontTx/>
              <a:buChar char="-"/>
            </a:pPr>
            <a:r>
              <a:rPr lang="cs-CZ" sz="2200" b="1" dirty="0" smtClean="0">
                <a:solidFill>
                  <a:schemeClr val="tx1"/>
                </a:solidFill>
              </a:rPr>
              <a:t>VO2max test</a:t>
            </a:r>
            <a:r>
              <a:rPr lang="cs-CZ" sz="2200" dirty="0" smtClean="0">
                <a:solidFill>
                  <a:schemeClr val="tx1"/>
                </a:solidFill>
              </a:rPr>
              <a:t>- zjištění maximální spotřeby kyslíku</a:t>
            </a:r>
          </a:p>
          <a:p>
            <a:pPr marL="342900" indent="-342900" algn="l">
              <a:buFontTx/>
              <a:buChar char="-"/>
            </a:pPr>
            <a:r>
              <a:rPr lang="cs-CZ" sz="2200" b="1" dirty="0" smtClean="0">
                <a:solidFill>
                  <a:schemeClr val="tx1"/>
                </a:solidFill>
              </a:rPr>
              <a:t>testy pro zjištění </a:t>
            </a:r>
            <a:r>
              <a:rPr lang="cs-CZ" sz="2200" b="1" smtClean="0">
                <a:solidFill>
                  <a:schemeClr val="tx1"/>
                </a:solidFill>
              </a:rPr>
              <a:t>laktátové křivky</a:t>
            </a:r>
            <a:endParaRPr lang="cs-CZ" sz="2200" b="1" dirty="0" smtClean="0">
              <a:solidFill>
                <a:schemeClr val="tx1"/>
              </a:solidFill>
            </a:endParaRPr>
          </a:p>
          <a:p>
            <a:pPr marL="342900" indent="-342900" algn="l">
              <a:buFontTx/>
              <a:buChar char="-"/>
            </a:pPr>
            <a:r>
              <a:rPr lang="cs-CZ" sz="2200" b="1" dirty="0" err="1" smtClean="0">
                <a:solidFill>
                  <a:schemeClr val="tx1"/>
                </a:solidFill>
              </a:rPr>
              <a:t>Wingate</a:t>
            </a:r>
            <a:r>
              <a:rPr lang="cs-CZ" sz="2200" b="1" dirty="0" smtClean="0">
                <a:solidFill>
                  <a:schemeClr val="tx1"/>
                </a:solidFill>
              </a:rPr>
              <a:t> test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77648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half" idx="2"/>
          </p:nvPr>
        </p:nvSpPr>
        <p:spPr>
          <a:xfrm>
            <a:off x="179512" y="620688"/>
            <a:ext cx="8784976" cy="6120680"/>
          </a:xfrm>
        </p:spPr>
        <p:txBody>
          <a:bodyPr>
            <a:normAutofit/>
          </a:bodyPr>
          <a:lstStyle/>
          <a:p>
            <a:r>
              <a:rPr lang="cs-CZ" sz="1600" b="1" u="sng" dirty="0" smtClean="0">
                <a:solidFill>
                  <a:schemeClr val="tx1"/>
                </a:solidFill>
              </a:rPr>
              <a:t>Laktát</a:t>
            </a:r>
          </a:p>
          <a:p>
            <a:pPr marL="285750" indent="-285750">
              <a:buFontTx/>
              <a:buChar char="-"/>
            </a:pPr>
            <a:r>
              <a:rPr lang="cs-CZ" sz="1600" dirty="0" smtClean="0">
                <a:solidFill>
                  <a:schemeClr val="tx1"/>
                </a:solidFill>
              </a:rPr>
              <a:t>Sůl kyseliny mléčné, která  </a:t>
            </a:r>
            <a:r>
              <a:rPr lang="cs-CZ" sz="1600" b="1" dirty="0" smtClean="0">
                <a:solidFill>
                  <a:schemeClr val="tx1"/>
                </a:solidFill>
              </a:rPr>
              <a:t>vzniká při výkonu </a:t>
            </a:r>
            <a:r>
              <a:rPr lang="cs-CZ" sz="1600" dirty="0" smtClean="0">
                <a:solidFill>
                  <a:schemeClr val="tx1"/>
                </a:solidFill>
              </a:rPr>
              <a:t>přeměnou svalového glykogenu nebo krevního cukru (</a:t>
            </a:r>
            <a:r>
              <a:rPr lang="cs-CZ" sz="1600" dirty="0" err="1" smtClean="0">
                <a:solidFill>
                  <a:schemeClr val="tx1"/>
                </a:solidFill>
              </a:rPr>
              <a:t>glukoza</a:t>
            </a:r>
            <a:r>
              <a:rPr lang="cs-CZ" sz="1600" dirty="0" smtClean="0">
                <a:solidFill>
                  <a:schemeClr val="tx1"/>
                </a:solidFill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cs-CZ" sz="1600" dirty="0" smtClean="0">
                <a:solidFill>
                  <a:schemeClr val="tx1"/>
                </a:solidFill>
              </a:rPr>
              <a:t>Podle délky a intenzity zatížení se ve svalech tvoří různé množství laktátu- </a:t>
            </a:r>
            <a:r>
              <a:rPr lang="cs-CZ" sz="1600" b="1" dirty="0" smtClean="0">
                <a:solidFill>
                  <a:schemeClr val="tx1"/>
                </a:solidFill>
              </a:rPr>
              <a:t>největší množství laktátu vzniká při činnosti </a:t>
            </a:r>
            <a:r>
              <a:rPr lang="cs-CZ" sz="1600" b="1" dirty="0" err="1" smtClean="0">
                <a:solidFill>
                  <a:schemeClr val="tx1"/>
                </a:solidFill>
              </a:rPr>
              <a:t>submaximální</a:t>
            </a:r>
            <a:r>
              <a:rPr lang="cs-CZ" sz="1600" b="1" dirty="0" smtClean="0">
                <a:solidFill>
                  <a:schemeClr val="tx1"/>
                </a:solidFill>
              </a:rPr>
              <a:t> intenzity</a:t>
            </a:r>
            <a:r>
              <a:rPr lang="cs-CZ" sz="1600" dirty="0" smtClean="0">
                <a:solidFill>
                  <a:schemeClr val="tx1"/>
                </a:solidFill>
              </a:rPr>
              <a:t>, </a:t>
            </a:r>
            <a:r>
              <a:rPr lang="cs-CZ" sz="1600" b="1" dirty="0" smtClean="0">
                <a:solidFill>
                  <a:schemeClr val="tx1"/>
                </a:solidFill>
              </a:rPr>
              <a:t>kdy tělo pracuje dostatečně dlouho v anaerobním pásmu </a:t>
            </a:r>
            <a:r>
              <a:rPr lang="cs-CZ" sz="1600" dirty="0" smtClean="0">
                <a:solidFill>
                  <a:schemeClr val="tx1"/>
                </a:solidFill>
              </a:rPr>
              <a:t>(v režimu kyslíkového deficitu)- typickou </a:t>
            </a:r>
            <a:r>
              <a:rPr lang="cs-CZ" sz="1600" dirty="0" err="1" smtClean="0">
                <a:solidFill>
                  <a:schemeClr val="tx1"/>
                </a:solidFill>
              </a:rPr>
              <a:t>disciplinou</a:t>
            </a:r>
            <a:r>
              <a:rPr lang="cs-CZ" sz="1600" dirty="0" smtClean="0">
                <a:solidFill>
                  <a:schemeClr val="tx1"/>
                </a:solidFill>
              </a:rPr>
              <a:t> s vysokého tvorbou laktátu je </a:t>
            </a:r>
            <a:r>
              <a:rPr lang="cs-CZ" sz="1600" u="sng" dirty="0" smtClean="0">
                <a:solidFill>
                  <a:schemeClr val="tx1"/>
                </a:solidFill>
              </a:rPr>
              <a:t>běh na 800 metrů</a:t>
            </a:r>
          </a:p>
          <a:p>
            <a:pPr marL="285750" indent="-285750">
              <a:buFontTx/>
              <a:buChar char="-"/>
            </a:pPr>
            <a:r>
              <a:rPr lang="cs-CZ" sz="1600" b="1" dirty="0" smtClean="0">
                <a:solidFill>
                  <a:schemeClr val="tx1"/>
                </a:solidFill>
              </a:rPr>
              <a:t>Laktát má kyselé pH- zakyselení svalů vede k jejich bolesti, ztrátě svalové síly, zhoršení koordinace pohybů a celkovému snížení výkonnosti</a:t>
            </a:r>
          </a:p>
          <a:p>
            <a:r>
              <a:rPr lang="cs-CZ" sz="1600" b="1" u="sng" dirty="0" smtClean="0">
                <a:solidFill>
                  <a:schemeClr val="tx1"/>
                </a:solidFill>
              </a:rPr>
              <a:t>Tepová frekvence</a:t>
            </a:r>
          </a:p>
          <a:p>
            <a:pPr marL="285750" indent="-285750">
              <a:buFontTx/>
              <a:buChar char="-"/>
            </a:pPr>
            <a:r>
              <a:rPr lang="cs-CZ" sz="1600" dirty="0" smtClean="0">
                <a:solidFill>
                  <a:schemeClr val="tx1"/>
                </a:solidFill>
              </a:rPr>
              <a:t>Důležitý ukazatel stavu organismu při zátěži- </a:t>
            </a:r>
            <a:r>
              <a:rPr lang="cs-CZ" sz="1600" b="1" dirty="0" smtClean="0">
                <a:solidFill>
                  <a:schemeClr val="tx1"/>
                </a:solidFill>
              </a:rPr>
              <a:t>krajními hodnotami jsou TF v klidu </a:t>
            </a:r>
            <a:r>
              <a:rPr lang="cs-CZ" sz="1600" dirty="0" smtClean="0">
                <a:solidFill>
                  <a:schemeClr val="tx1"/>
                </a:solidFill>
              </a:rPr>
              <a:t>(cca 70/min) a </a:t>
            </a:r>
            <a:r>
              <a:rPr lang="cs-CZ" sz="1600" b="1" dirty="0" smtClean="0">
                <a:solidFill>
                  <a:schemeClr val="tx1"/>
                </a:solidFill>
              </a:rPr>
              <a:t>TF </a:t>
            </a:r>
            <a:r>
              <a:rPr lang="cs-CZ" sz="1600" b="1" dirty="0" err="1" smtClean="0">
                <a:solidFill>
                  <a:schemeClr val="tx1"/>
                </a:solidFill>
              </a:rPr>
              <a:t>max</a:t>
            </a:r>
            <a:r>
              <a:rPr lang="cs-CZ" sz="1600" b="1" dirty="0" smtClean="0">
                <a:solidFill>
                  <a:schemeClr val="tx1"/>
                </a:solidFill>
              </a:rPr>
              <a:t> </a:t>
            </a:r>
            <a:r>
              <a:rPr lang="cs-CZ" sz="1600" dirty="0" smtClean="0">
                <a:solidFill>
                  <a:schemeClr val="tx1"/>
                </a:solidFill>
              </a:rPr>
              <a:t>(orientačně se vypočítá podle vzorce 220-věk)</a:t>
            </a:r>
          </a:p>
          <a:p>
            <a:pPr marL="285750" indent="-285750">
              <a:buFontTx/>
              <a:buChar char="-"/>
            </a:pPr>
            <a:r>
              <a:rPr lang="cs-CZ" sz="1600" b="1" dirty="0" smtClean="0">
                <a:solidFill>
                  <a:schemeClr val="tx1"/>
                </a:solidFill>
              </a:rPr>
              <a:t>Aerobní pásmo odpovídá hodnotám od klidové TF až po bod zlomu</a:t>
            </a:r>
          </a:p>
          <a:p>
            <a:r>
              <a:rPr lang="cs-CZ" sz="1600" b="1" dirty="0" smtClean="0">
                <a:solidFill>
                  <a:schemeClr val="tx1"/>
                </a:solidFill>
              </a:rPr>
              <a:t> </a:t>
            </a:r>
            <a:r>
              <a:rPr lang="cs-CZ" sz="1600" dirty="0" smtClean="0">
                <a:solidFill>
                  <a:schemeClr val="tx1"/>
                </a:solidFill>
              </a:rPr>
              <a:t>(ten se rovná  hodnotě anaerobního prahu- u sportovců má vyšší hodnotu- cca 170/min.)</a:t>
            </a:r>
          </a:p>
          <a:p>
            <a:pPr marL="285750" indent="-285750">
              <a:buFontTx/>
              <a:buChar char="-"/>
            </a:pPr>
            <a:r>
              <a:rPr lang="cs-CZ" sz="1600" b="1" dirty="0" smtClean="0">
                <a:solidFill>
                  <a:schemeClr val="tx1"/>
                </a:solidFill>
              </a:rPr>
              <a:t>Anaerobní pásmo odpovídá výkonu mezi bodem zlomu </a:t>
            </a:r>
          </a:p>
          <a:p>
            <a:pPr marL="285750" indent="-285750">
              <a:buFontTx/>
              <a:buChar char="-"/>
            </a:pPr>
            <a:r>
              <a:rPr lang="cs-CZ" sz="1600" b="1" dirty="0" smtClean="0">
                <a:solidFill>
                  <a:schemeClr val="tx1"/>
                </a:solidFill>
              </a:rPr>
              <a:t>a TF </a:t>
            </a:r>
            <a:r>
              <a:rPr lang="cs-CZ" sz="1600" b="1" dirty="0" err="1" smtClean="0">
                <a:solidFill>
                  <a:schemeClr val="tx1"/>
                </a:solidFill>
              </a:rPr>
              <a:t>max</a:t>
            </a:r>
            <a:r>
              <a:rPr lang="cs-CZ" sz="1600" dirty="0">
                <a:solidFill>
                  <a:schemeClr val="tx1"/>
                </a:solidFill>
              </a:rPr>
              <a:t> </a:t>
            </a:r>
            <a:r>
              <a:rPr lang="cs-CZ" sz="1600" dirty="0" smtClean="0">
                <a:solidFill>
                  <a:schemeClr val="tx1"/>
                </a:solidFill>
              </a:rPr>
              <a:t>a je charakteristické vysokou tvorbou laktátu</a:t>
            </a:r>
          </a:p>
          <a:p>
            <a:r>
              <a:rPr lang="cs-CZ" sz="1600" dirty="0" smtClean="0">
                <a:solidFill>
                  <a:schemeClr val="tx1"/>
                </a:solidFill>
              </a:rPr>
              <a:t>      Obrázek ukazuje aerobní zónu u nesportovce</a:t>
            </a:r>
          </a:p>
          <a:p>
            <a:r>
              <a:rPr lang="cs-CZ" sz="1600" dirty="0">
                <a:solidFill>
                  <a:schemeClr val="tx1"/>
                </a:solidFill>
              </a:rPr>
              <a:t> </a:t>
            </a:r>
            <a:r>
              <a:rPr lang="cs-CZ" sz="1600" dirty="0" smtClean="0">
                <a:solidFill>
                  <a:schemeClr val="tx1"/>
                </a:solidFill>
              </a:rPr>
              <a:t>      a sportovce</a:t>
            </a:r>
          </a:p>
          <a:p>
            <a:r>
              <a:rPr lang="cs-CZ" sz="1600" dirty="0">
                <a:solidFill>
                  <a:schemeClr val="tx1"/>
                </a:solidFill>
              </a:rPr>
              <a:t> </a:t>
            </a:r>
            <a:r>
              <a:rPr lang="cs-CZ" sz="1600" dirty="0" smtClean="0">
                <a:solidFill>
                  <a:schemeClr val="tx1"/>
                </a:solidFill>
              </a:rPr>
              <a:t>      Bod zlomu (anaerobní práh) je u nesportovců o mnoho nižší</a:t>
            </a:r>
          </a:p>
          <a:p>
            <a:r>
              <a:rPr lang="cs-CZ" sz="1600" dirty="0">
                <a:solidFill>
                  <a:schemeClr val="tx1"/>
                </a:solidFill>
              </a:rPr>
              <a:t> </a:t>
            </a:r>
            <a:r>
              <a:rPr lang="cs-CZ" sz="1600" dirty="0" smtClean="0">
                <a:solidFill>
                  <a:schemeClr val="tx1"/>
                </a:solidFill>
              </a:rPr>
              <a:t>                           rozdíl může být až 50 tepů/min.</a:t>
            </a:r>
            <a:endParaRPr lang="cs-CZ" sz="1600" dirty="0">
              <a:solidFill>
                <a:schemeClr val="tx1"/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00044" y="11219"/>
            <a:ext cx="7992888" cy="648072"/>
          </a:xfrm>
        </p:spPr>
        <p:txBody>
          <a:bodyPr/>
          <a:lstStyle/>
          <a:p>
            <a:r>
              <a:rPr lang="cs-CZ" b="1" dirty="0" smtClean="0"/>
              <a:t>Funkční testy sportovců- základní pojmy</a:t>
            </a:r>
            <a:endParaRPr lang="cs-CZ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013176"/>
            <a:ext cx="2619375" cy="169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Přímá spojnice se šipkou 5"/>
          <p:cNvCxnSpPr/>
          <p:nvPr/>
        </p:nvCxnSpPr>
        <p:spPr>
          <a:xfrm>
            <a:off x="1691680" y="5733256"/>
            <a:ext cx="5904656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/>
          <p:cNvCxnSpPr/>
          <p:nvPr/>
        </p:nvCxnSpPr>
        <p:spPr>
          <a:xfrm flipV="1">
            <a:off x="5724128" y="5445224"/>
            <a:ext cx="1224136" cy="68407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/>
          <p:cNvCxnSpPr/>
          <p:nvPr/>
        </p:nvCxnSpPr>
        <p:spPr>
          <a:xfrm>
            <a:off x="4427984" y="5445224"/>
            <a:ext cx="1872208" cy="21602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181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395536" y="1268760"/>
            <a:ext cx="7920880" cy="2592288"/>
          </a:xfrm>
        </p:spPr>
        <p:txBody>
          <a:bodyPr>
            <a:normAutofit/>
          </a:bodyPr>
          <a:lstStyle/>
          <a:p>
            <a:r>
              <a:rPr lang="cs-CZ" sz="2000" b="1" dirty="0" err="1" smtClean="0"/>
              <a:t>Spiroergometrie</a:t>
            </a:r>
            <a:r>
              <a:rPr lang="cs-CZ" sz="2000" b="1" dirty="0" smtClean="0"/>
              <a:t> (maximální test</a:t>
            </a:r>
            <a:r>
              <a:rPr lang="cs-CZ" sz="2000" b="1" dirty="0" smtClean="0"/>
              <a:t>)- VO2max test</a:t>
            </a:r>
            <a:endParaRPr lang="cs-CZ" sz="2000" b="1" dirty="0" smtClean="0"/>
          </a:p>
          <a:p>
            <a:r>
              <a:rPr lang="cs-CZ" sz="2000" b="1" dirty="0" smtClean="0"/>
              <a:t>Používá se pro zjištění vytrvalosti sportovce- tzn. stavu srdce a oběhového systému a schopnosti svalů zpracovávat kyslík</a:t>
            </a:r>
          </a:p>
          <a:p>
            <a:r>
              <a:rPr lang="cs-CZ" sz="2000" dirty="0" smtClean="0"/>
              <a:t>Výsledkem testu je </a:t>
            </a:r>
            <a:r>
              <a:rPr lang="cs-CZ" sz="2000" b="1" dirty="0" smtClean="0"/>
              <a:t>zjištění maximální spotřeby kyslíku- </a:t>
            </a:r>
            <a:r>
              <a:rPr lang="cs-CZ" sz="2000" b="1" u="sng" dirty="0" smtClean="0"/>
              <a:t>VO2max</a:t>
            </a:r>
            <a:r>
              <a:rPr lang="cs-CZ" sz="2000" b="1" dirty="0" smtClean="0"/>
              <a:t>-</a:t>
            </a:r>
            <a:r>
              <a:rPr lang="cs-CZ" sz="2000" dirty="0" smtClean="0"/>
              <a:t> </a:t>
            </a:r>
            <a:r>
              <a:rPr lang="cs-CZ" sz="2000" dirty="0"/>
              <a:t>hlavní ukazatel aerobní zdatnosti- měří se v mililitrech O₂/kg tělesné váhy/minutu </a:t>
            </a:r>
            <a:endParaRPr lang="cs-CZ" sz="2000" dirty="0" smtClean="0"/>
          </a:p>
          <a:p>
            <a:r>
              <a:rPr lang="cs-CZ" sz="2000" dirty="0" err="1" smtClean="0"/>
              <a:t>VO</a:t>
            </a:r>
            <a:r>
              <a:rPr lang="cs-CZ" sz="2000" dirty="0" err="1"/>
              <a:t>₂</a:t>
            </a:r>
            <a:r>
              <a:rPr lang="cs-CZ" sz="2000" dirty="0" err="1" smtClean="0"/>
              <a:t>max</a:t>
            </a:r>
            <a:r>
              <a:rPr lang="cs-CZ" sz="2000" dirty="0" smtClean="0"/>
              <a:t>- </a:t>
            </a:r>
            <a:r>
              <a:rPr lang="cs-CZ" sz="2000" dirty="0" err="1" smtClean="0"/>
              <a:t>nesportovci+ženy</a:t>
            </a:r>
            <a:r>
              <a:rPr lang="cs-CZ" sz="2000" dirty="0" smtClean="0"/>
              <a:t> </a:t>
            </a:r>
            <a:r>
              <a:rPr lang="cs-CZ" sz="2000" dirty="0"/>
              <a:t>-40, </a:t>
            </a:r>
            <a:r>
              <a:rPr lang="cs-CZ" sz="2000" dirty="0" smtClean="0"/>
              <a:t>sportovci+muži-60</a:t>
            </a:r>
            <a:r>
              <a:rPr lang="cs-CZ" sz="2000" dirty="0"/>
              <a:t>, vytrvalci-80</a:t>
            </a:r>
          </a:p>
          <a:p>
            <a:endParaRPr lang="cs-CZ" sz="2000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786416"/>
          </a:xfrm>
        </p:spPr>
        <p:txBody>
          <a:bodyPr>
            <a:normAutofit/>
          </a:bodyPr>
          <a:lstStyle/>
          <a:p>
            <a:r>
              <a:rPr lang="cs-CZ" sz="3600" b="1" dirty="0">
                <a:solidFill>
                  <a:schemeClr val="tx1"/>
                </a:solidFill>
              </a:rPr>
              <a:t>Funkční testy sportovců- </a:t>
            </a:r>
            <a:r>
              <a:rPr lang="cs-CZ" sz="3600" b="1" dirty="0" smtClean="0">
                <a:solidFill>
                  <a:schemeClr val="tx1"/>
                </a:solidFill>
              </a:rPr>
              <a:t>typy testů</a:t>
            </a:r>
            <a:endParaRPr lang="cs-CZ" sz="3600" dirty="0">
              <a:solidFill>
                <a:schemeClr val="tx1"/>
              </a:solidFill>
            </a:endParaRPr>
          </a:p>
        </p:txBody>
      </p:sp>
      <p:pic>
        <p:nvPicPr>
          <p:cNvPr id="4" name="Ergospirometri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37325" y="3789040"/>
            <a:ext cx="4326227" cy="2865551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395536" y="4365104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Průběh </a:t>
            </a:r>
            <a:r>
              <a:rPr lang="cs-CZ" dirty="0" err="1" smtClean="0"/>
              <a:t>spiroergometrie</a:t>
            </a:r>
            <a:endParaRPr lang="cs-CZ" dirty="0"/>
          </a:p>
        </p:txBody>
      </p:sp>
      <p:cxnSp>
        <p:nvCxnSpPr>
          <p:cNvPr id="7" name="Přímá spojnice se šipkou 6"/>
          <p:cNvCxnSpPr/>
          <p:nvPr/>
        </p:nvCxnSpPr>
        <p:spPr>
          <a:xfrm>
            <a:off x="2987824" y="4549770"/>
            <a:ext cx="432048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5"/>
          <p:cNvSpPr txBox="1"/>
          <p:nvPr/>
        </p:nvSpPr>
        <p:spPr>
          <a:xfrm>
            <a:off x="395536" y="5221815"/>
            <a:ext cx="30243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VO2max test lze simulovat i v podmínkách sportovního klubu pomocí tzv. </a:t>
            </a:r>
            <a:r>
              <a:rPr lang="cs-CZ" dirty="0" err="1" smtClean="0"/>
              <a:t>Balkeho</a:t>
            </a:r>
            <a:r>
              <a:rPr lang="cs-CZ" dirty="0" smtClean="0"/>
              <a:t> testu- </a:t>
            </a:r>
            <a:r>
              <a:rPr lang="cs-CZ" dirty="0" err="1" smtClean="0"/>
              <a:t>viz.dále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92651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714408"/>
          </a:xfrm>
        </p:spPr>
        <p:txBody>
          <a:bodyPr>
            <a:normAutofit fontScale="90000"/>
          </a:bodyPr>
          <a:lstStyle/>
          <a:p>
            <a:r>
              <a:rPr lang="cs-CZ" b="1" dirty="0">
                <a:solidFill>
                  <a:schemeClr val="tx1"/>
                </a:solidFill>
              </a:rPr>
              <a:t>Funkční testy sportovců- typy testů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179512" y="1211023"/>
            <a:ext cx="4752528" cy="52565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 smtClean="0"/>
              <a:t>Test pro zjištění laktátové křivky</a:t>
            </a:r>
          </a:p>
          <a:p>
            <a:r>
              <a:rPr lang="cs-CZ" sz="1800" dirty="0" smtClean="0"/>
              <a:t>Momentálně jeden z nejpoužívanějších testů</a:t>
            </a:r>
          </a:p>
          <a:p>
            <a:r>
              <a:rPr lang="cs-CZ" sz="1800" dirty="0" smtClean="0"/>
              <a:t>Na základě rozboru tvorby laktátu z krve (ušní lalůček) při jízdě na rotopedu je podle tepové frekvence stanoven anaerobní práh</a:t>
            </a:r>
          </a:p>
          <a:p>
            <a:r>
              <a:rPr lang="cs-CZ" sz="1800" dirty="0" smtClean="0"/>
              <a:t>Z opakovaných měření  při rostoucím zatížení je </a:t>
            </a:r>
            <a:r>
              <a:rPr lang="cs-CZ" sz="1800" dirty="0" err="1" smtClean="0"/>
              <a:t>setavena</a:t>
            </a:r>
            <a:r>
              <a:rPr lang="cs-CZ" sz="1800" dirty="0" smtClean="0"/>
              <a:t> tzv. laktátová křivka- viz. obr.</a:t>
            </a:r>
          </a:p>
          <a:p>
            <a:pPr marL="0" indent="0">
              <a:buNone/>
            </a:pPr>
            <a:r>
              <a:rPr lang="cs-CZ" sz="1400" dirty="0" smtClean="0"/>
              <a:t>Množství 4 </a:t>
            </a:r>
            <a:r>
              <a:rPr lang="cs-CZ" sz="1400" dirty="0" err="1" smtClean="0"/>
              <a:t>mmol</a:t>
            </a:r>
            <a:r>
              <a:rPr lang="cs-CZ" sz="1400" dirty="0" smtClean="0"/>
              <a:t>/l </a:t>
            </a:r>
          </a:p>
          <a:p>
            <a:pPr marL="0" indent="0">
              <a:buNone/>
            </a:pPr>
            <a:r>
              <a:rPr lang="cs-CZ" sz="1400" dirty="0" smtClean="0"/>
              <a:t>je hraniční- zde už není </a:t>
            </a:r>
          </a:p>
          <a:p>
            <a:pPr marL="0" indent="0">
              <a:buNone/>
            </a:pPr>
            <a:r>
              <a:rPr lang="cs-CZ" sz="1400" dirty="0" smtClean="0"/>
              <a:t>laktát přirozeně </a:t>
            </a:r>
            <a:r>
              <a:rPr lang="cs-CZ" sz="1400" dirty="0" err="1" smtClean="0"/>
              <a:t>odbou</a:t>
            </a:r>
            <a:r>
              <a:rPr lang="cs-CZ" sz="1400" dirty="0" smtClean="0"/>
              <a:t>-</a:t>
            </a:r>
          </a:p>
          <a:p>
            <a:pPr marL="0" indent="0">
              <a:buNone/>
            </a:pPr>
            <a:r>
              <a:rPr lang="cs-CZ" sz="1400" dirty="0" err="1" smtClean="0"/>
              <a:t>ráván</a:t>
            </a:r>
            <a:r>
              <a:rPr lang="cs-CZ" sz="1400" dirty="0" smtClean="0"/>
              <a:t> a hromadí se ve </a:t>
            </a:r>
          </a:p>
          <a:p>
            <a:pPr marL="0" indent="0">
              <a:buNone/>
            </a:pPr>
            <a:r>
              <a:rPr lang="cs-CZ" sz="1400" dirty="0" smtClean="0"/>
              <a:t>svalech- tzn. že zde je </a:t>
            </a:r>
          </a:p>
          <a:p>
            <a:pPr marL="0" indent="0">
              <a:buNone/>
            </a:pPr>
            <a:r>
              <a:rPr lang="cs-CZ" sz="1400" dirty="0" smtClean="0"/>
              <a:t>anaerobní práh. Posun </a:t>
            </a:r>
          </a:p>
          <a:p>
            <a:pPr marL="0" indent="0">
              <a:buNone/>
            </a:pPr>
            <a:r>
              <a:rPr lang="cs-CZ" sz="1400" dirty="0" smtClean="0"/>
              <a:t>Křivky opakovaného</a:t>
            </a:r>
          </a:p>
          <a:p>
            <a:pPr marL="0" indent="0">
              <a:buNone/>
            </a:pPr>
            <a:r>
              <a:rPr lang="cs-CZ" sz="1400" dirty="0"/>
              <a:t>m</a:t>
            </a:r>
            <a:r>
              <a:rPr lang="cs-CZ" sz="1400" dirty="0" smtClean="0"/>
              <a:t>ěření je dán kvalitním </a:t>
            </a:r>
          </a:p>
          <a:p>
            <a:pPr marL="0" indent="0">
              <a:buNone/>
            </a:pPr>
            <a:r>
              <a:rPr lang="cs-CZ" sz="1400" dirty="0" smtClean="0"/>
              <a:t>tréninkem- nižší práh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839315"/>
            <a:ext cx="2736304" cy="254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Přímá spojnice se šipkou 7"/>
          <p:cNvCxnSpPr/>
          <p:nvPr/>
        </p:nvCxnSpPr>
        <p:spPr>
          <a:xfrm>
            <a:off x="2051720" y="3839315"/>
            <a:ext cx="216024" cy="1029845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ZT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32040" y="2708920"/>
            <a:ext cx="4104456" cy="284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554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539552" y="1196752"/>
            <a:ext cx="8208911" cy="4929411"/>
          </a:xfrm>
        </p:spPr>
        <p:txBody>
          <a:bodyPr>
            <a:normAutofit lnSpcReduction="10000"/>
          </a:bodyPr>
          <a:lstStyle/>
          <a:p>
            <a:r>
              <a:rPr lang="cs-CZ" sz="1800" dirty="0" smtClean="0">
                <a:solidFill>
                  <a:schemeClr val="tx1"/>
                </a:solidFill>
              </a:rPr>
              <a:t>Všechny výše uvedené zátěžové testy, které mapují vytrvalostní, silové a rychlostní schopnosti jsou realizovatelné pouze na specializovaných pracovištích. </a:t>
            </a:r>
            <a:r>
              <a:rPr lang="cs-CZ" sz="1800" b="1" dirty="0" smtClean="0">
                <a:solidFill>
                  <a:schemeClr val="tx1"/>
                </a:solidFill>
              </a:rPr>
              <a:t>Pro potřeby výkonnostního sportu jsou použitelné různé testové baterie, které jsou realizovatelné v běžných podmínkách- hřiště tělocvičny.</a:t>
            </a:r>
          </a:p>
          <a:p>
            <a:pPr marL="0" indent="0">
              <a:buNone/>
            </a:pPr>
            <a:r>
              <a:rPr lang="cs-CZ" sz="1800" b="1" dirty="0" smtClean="0">
                <a:solidFill>
                  <a:schemeClr val="tx1"/>
                </a:solidFill>
              </a:rPr>
              <a:t>UNIFITTEST</a:t>
            </a:r>
            <a:r>
              <a:rPr lang="cs-CZ" sz="1800" dirty="0" smtClean="0">
                <a:solidFill>
                  <a:schemeClr val="tx1"/>
                </a:solidFill>
              </a:rPr>
              <a:t>- testová baterie </a:t>
            </a:r>
            <a:r>
              <a:rPr lang="cs-CZ" sz="1800" dirty="0" smtClean="0">
                <a:solidFill>
                  <a:schemeClr val="tx1"/>
                </a:solidFill>
              </a:rPr>
              <a:t>umožňující </a:t>
            </a:r>
            <a:r>
              <a:rPr lang="cs-CZ" sz="1800" dirty="0" smtClean="0">
                <a:solidFill>
                  <a:schemeClr val="tx1"/>
                </a:solidFill>
              </a:rPr>
              <a:t>otestovat vytrvalostní, rychlostní a silové schopnosti. Obsahuje člunkový běh, skok daleký z místa, sedy-lehy a shyby. K tomu obsahuje baterie měření výšky, váhy, výpočet BMI a měření 3 tukových řas pomocí měřidla (</a:t>
            </a:r>
            <a:r>
              <a:rPr lang="cs-CZ" sz="1800" dirty="0" err="1" smtClean="0">
                <a:solidFill>
                  <a:schemeClr val="tx1"/>
                </a:solidFill>
              </a:rPr>
              <a:t>kaliperu</a:t>
            </a:r>
            <a:r>
              <a:rPr lang="cs-CZ" sz="1800" dirty="0" smtClean="0">
                <a:solidFill>
                  <a:schemeClr val="tx1"/>
                </a:solidFill>
              </a:rPr>
              <a:t>) . Test obsahuje stupnici pro vyhodnocení naměřených hodnot</a:t>
            </a:r>
            <a:r>
              <a:rPr lang="cs-CZ" sz="1800" dirty="0" smtClean="0">
                <a:solidFill>
                  <a:schemeClr val="tx1"/>
                </a:solidFill>
              </a:rPr>
              <a:t>.</a:t>
            </a:r>
          </a:p>
          <a:p>
            <a:pPr marL="0" indent="0">
              <a:buNone/>
            </a:pPr>
            <a:r>
              <a:rPr lang="cs-CZ" sz="1800" b="1" dirty="0" err="1" smtClean="0">
                <a:solidFill>
                  <a:schemeClr val="tx1"/>
                </a:solidFill>
              </a:rPr>
              <a:t>Balkeho</a:t>
            </a:r>
            <a:r>
              <a:rPr lang="cs-CZ" sz="1800" b="1" dirty="0" smtClean="0">
                <a:solidFill>
                  <a:schemeClr val="tx1"/>
                </a:solidFill>
              </a:rPr>
              <a:t> test- </a:t>
            </a:r>
            <a:r>
              <a:rPr lang="cs-CZ" sz="1800" dirty="0" smtClean="0">
                <a:solidFill>
                  <a:schemeClr val="tx1"/>
                </a:solidFill>
              </a:rPr>
              <a:t>ke zjištění hodnoty VO2max.- běží se 15 min. a uběhnutá vzdálenost se dosadí do vzorce: </a:t>
            </a:r>
            <a:r>
              <a:rPr lang="cs-CZ" sz="1800" b="1" dirty="0" smtClean="0">
                <a:solidFill>
                  <a:schemeClr val="tx1"/>
                </a:solidFill>
              </a:rPr>
              <a:t>VO2max= (((</a:t>
            </a:r>
            <a:r>
              <a:rPr lang="cs-CZ" sz="1800" b="1" dirty="0" err="1" smtClean="0">
                <a:solidFill>
                  <a:schemeClr val="tx1"/>
                </a:solidFill>
              </a:rPr>
              <a:t>vzdál.v</a:t>
            </a:r>
            <a:r>
              <a:rPr lang="cs-CZ" sz="1800" b="1" dirty="0" smtClean="0">
                <a:solidFill>
                  <a:schemeClr val="tx1"/>
                </a:solidFill>
              </a:rPr>
              <a:t> metrech:15)- </a:t>
            </a:r>
            <a:r>
              <a:rPr lang="cs-CZ" sz="1800" b="1" smtClean="0">
                <a:solidFill>
                  <a:schemeClr val="tx1"/>
                </a:solidFill>
              </a:rPr>
              <a:t>133) x 0,172</a:t>
            </a:r>
            <a:r>
              <a:rPr lang="cs-CZ" sz="1800" b="1" dirty="0" smtClean="0">
                <a:solidFill>
                  <a:schemeClr val="tx1"/>
                </a:solidFill>
              </a:rPr>
              <a:t>)+ 33,3</a:t>
            </a:r>
            <a:endParaRPr lang="cs-CZ" sz="18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sz="1800" b="1" dirty="0" err="1" smtClean="0">
                <a:solidFill>
                  <a:schemeClr val="tx1"/>
                </a:solidFill>
              </a:rPr>
              <a:t>Cooperův</a:t>
            </a:r>
            <a:r>
              <a:rPr lang="cs-CZ" sz="1800" b="1" dirty="0" smtClean="0">
                <a:solidFill>
                  <a:schemeClr val="tx1"/>
                </a:solidFill>
              </a:rPr>
              <a:t> test</a:t>
            </a:r>
            <a:r>
              <a:rPr lang="cs-CZ" sz="1800" dirty="0" smtClean="0">
                <a:solidFill>
                  <a:schemeClr val="tx1"/>
                </a:solidFill>
              </a:rPr>
              <a:t>- test vytrvalostních schopností- měří se vzdálenost uběhnutá za 12 min.</a:t>
            </a:r>
          </a:p>
          <a:p>
            <a:pPr marL="0" indent="0">
              <a:buNone/>
            </a:pPr>
            <a:r>
              <a:rPr lang="cs-CZ" sz="1800" b="1" dirty="0" err="1" smtClean="0">
                <a:solidFill>
                  <a:schemeClr val="tx1"/>
                </a:solidFill>
              </a:rPr>
              <a:t>Jacíkův</a:t>
            </a:r>
            <a:r>
              <a:rPr lang="cs-CZ" sz="1800" b="1" dirty="0" smtClean="0">
                <a:solidFill>
                  <a:schemeClr val="tx1"/>
                </a:solidFill>
              </a:rPr>
              <a:t> test</a:t>
            </a:r>
            <a:r>
              <a:rPr lang="cs-CZ" sz="1800" dirty="0" smtClean="0">
                <a:solidFill>
                  <a:schemeClr val="tx1"/>
                </a:solidFill>
              </a:rPr>
              <a:t>- test silových , vytrvalostních a rychlostních schopností-  měří se počet cviků ( stoj-sed-leh na záda-sed-stoj-výskok) za 2 minuty</a:t>
            </a:r>
          </a:p>
          <a:p>
            <a:pPr marL="0" indent="0">
              <a:buNone/>
            </a:pPr>
            <a:r>
              <a:rPr lang="cs-CZ" sz="1800" b="1" dirty="0" smtClean="0">
                <a:solidFill>
                  <a:schemeClr val="tx1"/>
                </a:solidFill>
              </a:rPr>
              <a:t>Thomayerova zkouška</a:t>
            </a:r>
            <a:r>
              <a:rPr lang="cs-CZ" sz="1800" dirty="0" smtClean="0">
                <a:solidFill>
                  <a:schemeClr val="tx1"/>
                </a:solidFill>
              </a:rPr>
              <a:t>- ve stoje hluboký předklon, narovnané dolní končetiny, měří se vzdálenost špiček prsů od podložky (přesah, </a:t>
            </a:r>
            <a:r>
              <a:rPr lang="cs-CZ" sz="1800" dirty="0" err="1" smtClean="0">
                <a:solidFill>
                  <a:schemeClr val="tx1"/>
                </a:solidFill>
              </a:rPr>
              <a:t>nedosah</a:t>
            </a:r>
            <a:r>
              <a:rPr lang="cs-CZ" sz="1800" dirty="0" smtClean="0">
                <a:solidFill>
                  <a:schemeClr val="tx1"/>
                </a:solidFill>
              </a:rPr>
              <a:t>)</a:t>
            </a:r>
          </a:p>
          <a:p>
            <a:pPr marL="0" indent="0">
              <a:buNone/>
            </a:pPr>
            <a:r>
              <a:rPr lang="cs-CZ" sz="1800" b="1" dirty="0" smtClean="0">
                <a:solidFill>
                  <a:schemeClr val="tx1"/>
                </a:solidFill>
              </a:rPr>
              <a:t>Také tyto testy, pokud jsou provedeny před a po přípravném období, mohou sloužit trenérům a sportovcům jako zdroj cenných dat pro plánování tréninku.</a:t>
            </a:r>
            <a:endParaRPr lang="cs-CZ" sz="1800" b="1" dirty="0">
              <a:solidFill>
                <a:schemeClr val="tx1"/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714408"/>
          </a:xfrm>
        </p:spPr>
        <p:txBody>
          <a:bodyPr>
            <a:normAutofit/>
          </a:bodyPr>
          <a:lstStyle/>
          <a:p>
            <a:r>
              <a:rPr lang="cs-CZ" sz="3000" b="1" dirty="0" smtClean="0">
                <a:solidFill>
                  <a:schemeClr val="tx1"/>
                </a:solidFill>
              </a:rPr>
              <a:t>Další možnosti testování pohybových schopností</a:t>
            </a:r>
            <a:endParaRPr lang="cs-CZ" sz="3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830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3773752"/>
          </a:xfrm>
        </p:spPr>
        <p:txBody>
          <a:bodyPr>
            <a:normAutofit/>
          </a:bodyPr>
          <a:lstStyle/>
          <a:p>
            <a:pPr algn="l"/>
            <a:r>
              <a:rPr lang="cs-CZ" sz="2400" b="1" dirty="0" smtClean="0">
                <a:solidFill>
                  <a:schemeClr val="tx1"/>
                </a:solidFill>
              </a:rPr>
              <a:t>Použité </a:t>
            </a:r>
            <a:r>
              <a:rPr lang="cs-CZ" sz="2400" b="1" dirty="0">
                <a:solidFill>
                  <a:schemeClr val="tx1"/>
                </a:solidFill>
              </a:rPr>
              <a:t>zdroje:</a:t>
            </a:r>
            <a:br>
              <a:rPr lang="cs-CZ" sz="2400" b="1" dirty="0">
                <a:solidFill>
                  <a:schemeClr val="tx1"/>
                </a:solidFill>
              </a:rPr>
            </a:br>
            <a:r>
              <a:rPr lang="cs-CZ" sz="2400" b="1" dirty="0">
                <a:solidFill>
                  <a:schemeClr val="tx1"/>
                </a:solidFill>
              </a:rPr>
              <a:t>http://</a:t>
            </a:r>
            <a:r>
              <a:rPr lang="cs-CZ" sz="2400" b="1" dirty="0" smtClean="0">
                <a:solidFill>
                  <a:schemeClr val="tx1"/>
                </a:solidFill>
              </a:rPr>
              <a:t>casri.cz/web/index.php/produkty/79-1-uvod</a:t>
            </a:r>
            <a:r>
              <a:rPr lang="cs-CZ" sz="2400" b="1" dirty="0">
                <a:solidFill>
                  <a:schemeClr val="tx1"/>
                </a:solidFill>
              </a:rPr>
              <a:t/>
            </a:r>
            <a:br>
              <a:rPr lang="cs-CZ" sz="2400" b="1" dirty="0">
                <a:solidFill>
                  <a:schemeClr val="tx1"/>
                </a:solidFill>
              </a:rPr>
            </a:br>
            <a:r>
              <a:rPr lang="cs-CZ" sz="2400" b="1" dirty="0">
                <a:solidFill>
                  <a:schemeClr val="tx1"/>
                </a:solidFill>
              </a:rPr>
              <a:t>http://</a:t>
            </a:r>
            <a:r>
              <a:rPr lang="cs-CZ" sz="2400" b="1" dirty="0" smtClean="0">
                <a:solidFill>
                  <a:schemeClr val="tx1"/>
                </a:solidFill>
              </a:rPr>
              <a:t>www.youtube.com/watch?v=s0QwMpsPTz4</a:t>
            </a:r>
            <a:r>
              <a:rPr lang="cs-CZ" sz="2400" b="1" dirty="0">
                <a:solidFill>
                  <a:schemeClr val="tx1"/>
                </a:solidFill>
              </a:rPr>
              <a:t/>
            </a:r>
            <a:br>
              <a:rPr lang="cs-CZ" sz="2400" b="1" dirty="0">
                <a:solidFill>
                  <a:schemeClr val="tx1"/>
                </a:solidFill>
              </a:rPr>
            </a:br>
            <a:r>
              <a:rPr lang="cs-CZ" sz="2400" b="1" dirty="0">
                <a:solidFill>
                  <a:schemeClr val="tx1"/>
                </a:solidFill>
              </a:rPr>
              <a:t>http://www.youtube.com/watch?v=_v9US-pC6SE</a:t>
            </a:r>
          </a:p>
        </p:txBody>
      </p:sp>
    </p:spTree>
    <p:extLst>
      <p:ext uri="{BB962C8B-B14F-4D97-AF65-F5344CB8AC3E}">
        <p14:creationId xmlns:p14="http://schemas.microsoft.com/office/powerpoint/2010/main" val="3468069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lnění">
  <a:themeElements>
    <a:clrScheme name="Vlnění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Vlnění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Vlnění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181</TotalTime>
  <Words>675</Words>
  <Application>Microsoft Office PowerPoint</Application>
  <PresentationFormat>Předvádění na obrazovce (4:3)</PresentationFormat>
  <Paragraphs>54</Paragraphs>
  <Slides>6</Slides>
  <Notes>0</Notes>
  <HiddenSlides>0</HiddenSlides>
  <MMClips>2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6</vt:i4>
      </vt:variant>
    </vt:vector>
  </HeadingPairs>
  <TitlesOfParts>
    <vt:vector size="7" baseType="lpstr">
      <vt:lpstr>Vlnění</vt:lpstr>
      <vt:lpstr>Funkční testy sportovců</vt:lpstr>
      <vt:lpstr>Funkční testy sportovců- základní pojmy</vt:lpstr>
      <vt:lpstr>Funkční testy sportovců- typy testů</vt:lpstr>
      <vt:lpstr>Funkční testy sportovců- typy testů</vt:lpstr>
      <vt:lpstr>Další možnosti testování pohybových schopností</vt:lpstr>
      <vt:lpstr>Použité zdroje: http://casri.cz/web/index.php/produkty/79-1-uvod http://www.youtube.com/watch?v=s0QwMpsPTz4 http://www.youtube.com/watch?v=_v9US-pC6SE</vt:lpstr>
    </vt:vector>
  </TitlesOfParts>
  <Company>SaPSŠ Plzeň, s.r.o.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Funkční testy sportovců</dc:title>
  <dc:creator>Šlechta Marek</dc:creator>
  <cp:lastModifiedBy>jjonak@sapss-plzen.cz</cp:lastModifiedBy>
  <cp:revision>17</cp:revision>
  <dcterms:created xsi:type="dcterms:W3CDTF">2014-02-21T07:59:18Z</dcterms:created>
  <dcterms:modified xsi:type="dcterms:W3CDTF">2017-01-26T10:10:20Z</dcterms:modified>
</cp:coreProperties>
</file>