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  <p:sldMasterId id="2147484044" r:id="rId2"/>
  </p:sldMasterIdLst>
  <p:sldIdLst>
    <p:sldId id="263" r:id="rId3"/>
    <p:sldId id="256" r:id="rId4"/>
    <p:sldId id="268" r:id="rId5"/>
    <p:sldId id="269" r:id="rId6"/>
    <p:sldId id="271" r:id="rId7"/>
    <p:sldId id="270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160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76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150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50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3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14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23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50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94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30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70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84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5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423189"/>
              </p:ext>
            </p:extLst>
          </p:nvPr>
        </p:nvGraphicFramePr>
        <p:xfrm>
          <a:off x="457200" y="1916832"/>
          <a:ext cx="8229600" cy="365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12518"/>
                <a:gridCol w="1924021"/>
                <a:gridCol w="1885027"/>
                <a:gridCol w="3108034"/>
              </a:tblGrid>
              <a:tr h="1758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Šablona: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III/2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č. materiálu: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VY_32_INOVACE_146</a:t>
                      </a:r>
                      <a:endParaRPr lang="cs-CZ" sz="16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72746"/>
              </p:ext>
            </p:extLst>
          </p:nvPr>
        </p:nvGraphicFramePr>
        <p:xfrm>
          <a:off x="457200" y="2348880"/>
          <a:ext cx="8229600" cy="37312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075571"/>
                <a:gridCol w="6154029"/>
              </a:tblGrid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Jméno autora: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Mgr. Tomáš FULÍN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Třída/ročník: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PS2 / 2.ročník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Datum vytvoření: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19.9.2013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Vzdělávací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její aplikace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Tematická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i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Určování D(f) a H(f) z grafu</a:t>
                      </a:r>
                      <a:endParaRPr lang="pt-BR" sz="1400" i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Předmět: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Výstižný popis způsobu využití, případně metodické pokyny: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Prezentace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na určování definičního oboru funkce a oboru hodnot. 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Seznámí studenta s definicí funkce,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D(f) a H(f). Na několika příkladech ukáže studentovi postup při zjišťování D(f) a H(f) z grafu funkce.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08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Klíčová slova: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Funkce, definiční obor, obor hodnot</a:t>
                      </a:r>
                      <a:r>
                        <a:rPr lang="cs-CZ" sz="1400" i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graf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Druh učebního materiálu: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Studijní materiál, přehled látky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23593" y="1268760"/>
            <a:ext cx="7096815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Výukový materiál zpracován v rámci projektu EU peníze školám</a:t>
            </a:r>
            <a:endParaRPr lang="cs-CZ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Registrační číslo projektu: </a:t>
            </a:r>
            <a:r>
              <a:rPr lang="cs-CZ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CZ.1.07/1.5.00/34.1063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Skupina 13"/>
          <p:cNvGrpSpPr/>
          <p:nvPr/>
        </p:nvGrpSpPr>
        <p:grpSpPr>
          <a:xfrm>
            <a:off x="1512429" y="203939"/>
            <a:ext cx="6119143" cy="1064821"/>
            <a:chOff x="1512429" y="76200"/>
            <a:chExt cx="6119143" cy="1064821"/>
          </a:xfrm>
        </p:grpSpPr>
        <p:pic>
          <p:nvPicPr>
            <p:cNvPr id="2056" name="Picture 8" descr="MSMT_sloga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8975" y="988621"/>
              <a:ext cx="268605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" name="Skupina 12"/>
            <p:cNvGrpSpPr/>
            <p:nvPr/>
          </p:nvGrpSpPr>
          <p:grpSpPr>
            <a:xfrm>
              <a:off x="1512429" y="76200"/>
              <a:ext cx="6119143" cy="762000"/>
              <a:chOff x="1706562" y="76200"/>
              <a:chExt cx="6119143" cy="762000"/>
            </a:xfrm>
          </p:grpSpPr>
          <p:pic>
            <p:nvPicPr>
              <p:cNvPr id="2058" name="Picture 0" descr="MSMT_logolink_bez_vl_a_sloganu.ai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06562" y="76200"/>
                <a:ext cx="5191125" cy="76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" name="Obrázek 1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92280" y="90487"/>
                <a:ext cx="733425" cy="7334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611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D(f)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H(f)       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díl I.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170579"/>
          </a:xfrm>
        </p:spPr>
        <p:txBody>
          <a:bodyPr lIns="36000">
            <a:normAutofit fontScale="70000" lnSpcReduction="20000"/>
          </a:bodyPr>
          <a:lstStyle/>
          <a:p>
            <a:pPr marL="109728" indent="0">
              <a:buNone/>
            </a:pPr>
            <a:r>
              <a:rPr lang="cs-CZ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je funkce:</a:t>
            </a:r>
          </a:p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 f je nějaký předpis, podle kterého je číslům x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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 přiřazeno právě jedno číslo y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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H. </a:t>
            </a:r>
          </a:p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Symbolicky to zapisujeme: </a:t>
            </a:r>
            <a:r>
              <a:rPr lang="cs-CZ" sz="4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f(x) = y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9728" indent="0">
              <a:buNone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Množina D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se nazývá definiční obor funkce f a značí se </a:t>
            </a:r>
            <a:r>
              <a:rPr lang="cs-CZ" sz="4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D(f</a:t>
            </a:r>
            <a:r>
              <a:rPr lang="cs-CZ" sz="4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 to vlastně množina všech čísel (říká se jim proměnné), která mohu dosazovat do předpisu funkce. 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Množina H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se nazývá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obor hodnot funkce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f a značí se </a:t>
            </a:r>
            <a:r>
              <a:rPr lang="cs-CZ" sz="4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H(f</a:t>
            </a:r>
            <a:r>
              <a:rPr lang="cs-CZ" sz="4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9728" indent="0">
              <a:buNone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Je to vlastně množina všech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čísel,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která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 mohou z funkce vycházet po dosazení proměnných.</a:t>
            </a:r>
          </a:p>
          <a:p>
            <a:pPr marL="109728" indent="0">
              <a:buNone/>
            </a:pPr>
            <a:endParaRPr 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Definice trochu jinak: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 může být třeba takový </a:t>
            </a:r>
            <a:r>
              <a:rPr lang="cs-CZ" sz="2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mixér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Definičním oborem jsou všechny suroviny, které do něj mohu dát (třeba </a:t>
            </a:r>
            <a:r>
              <a:rPr lang="cs-CZ" sz="2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různé druhy ovoce, zeleninu, maso, vodu, …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 Určitě ne kameny, železo,… .</a:t>
            </a:r>
          </a:p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Oborem hodnot jsou pak jídla, která z mixéru vyndám (třeba </a:t>
            </a:r>
            <a:r>
              <a:rPr lang="cs-CZ" sz="26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smoothie</a:t>
            </a:r>
            <a:r>
              <a:rPr lang="cs-CZ" sz="2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, polévka, zmrzlina, omáčka, džus,…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</a:t>
            </a:r>
            <a:endParaRPr lang="cs-CZ" baseline="30000" dirty="0"/>
          </a:p>
        </p:txBody>
      </p:sp>
    </p:spTree>
    <p:extLst>
      <p:ext uri="{BB962C8B-B14F-4D97-AF65-F5344CB8AC3E}">
        <p14:creationId xmlns:p14="http://schemas.microsoft.com/office/powerpoint/2010/main" val="192699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Určování </a:t>
            </a:r>
            <a:r>
              <a:rPr lang="cs-CZ" dirty="0" smtClean="0">
                <a:solidFill>
                  <a:srgbClr val="FF0000"/>
                </a:solidFill>
              </a:rPr>
              <a:t>D(f)</a:t>
            </a:r>
            <a:r>
              <a:rPr lang="cs-CZ" dirty="0" smtClean="0"/>
              <a:t> z grafu</a:t>
            </a:r>
            <a:endParaRPr lang="cs-CZ" baseline="30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242715"/>
            <a:ext cx="2880000" cy="2169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185" y="1242715"/>
            <a:ext cx="2880000" cy="216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Skupina 6"/>
          <p:cNvGrpSpPr/>
          <p:nvPr/>
        </p:nvGrpSpPr>
        <p:grpSpPr>
          <a:xfrm>
            <a:off x="6109514" y="1242715"/>
            <a:ext cx="2880000" cy="2160000"/>
            <a:chOff x="6084168" y="1196752"/>
            <a:chExt cx="2710957" cy="2042269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4168" y="1196752"/>
              <a:ext cx="2710957" cy="2042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Ovál 5"/>
            <p:cNvSpPr/>
            <p:nvPr/>
          </p:nvSpPr>
          <p:spPr>
            <a:xfrm>
              <a:off x="8188310" y="1460930"/>
              <a:ext cx="54000" cy="54000"/>
            </a:xfrm>
            <a:prstGeom prst="ellipse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654500"/>
            <a:ext cx="2880000" cy="2169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185" y="3654499"/>
            <a:ext cx="2880000" cy="2169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838" y="3654501"/>
            <a:ext cx="2880000" cy="2164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Přímá spojnice 3"/>
          <p:cNvCxnSpPr/>
          <p:nvPr/>
        </p:nvCxnSpPr>
        <p:spPr>
          <a:xfrm>
            <a:off x="323528" y="2348879"/>
            <a:ext cx="2592288" cy="1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2051720" y="309044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</a:t>
            </a:r>
            <a:r>
              <a:rPr lang="cs-CZ" sz="1600" b="1" dirty="0" smtClean="0">
                <a:solidFill>
                  <a:srgbClr val="FF0000"/>
                </a:solidFill>
              </a:rPr>
              <a:t>) = R</a:t>
            </a:r>
            <a:endParaRPr lang="cs-CZ" sz="1600" b="1" dirty="0">
              <a:solidFill>
                <a:srgbClr val="FF0000"/>
              </a:solidFill>
            </a:endParaRPr>
          </a:p>
        </p:txBody>
      </p:sp>
      <p:cxnSp>
        <p:nvCxnSpPr>
          <p:cNvPr id="16" name="Přímá spojnice 15"/>
          <p:cNvCxnSpPr/>
          <p:nvPr/>
        </p:nvCxnSpPr>
        <p:spPr>
          <a:xfrm>
            <a:off x="3491880" y="2636911"/>
            <a:ext cx="2448272" cy="1"/>
          </a:xfrm>
          <a:prstGeom prst="line">
            <a:avLst/>
          </a:prstGeom>
          <a:ln w="19050">
            <a:solidFill>
              <a:srgbClr val="FF0000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 flipV="1">
            <a:off x="3491880" y="2636912"/>
            <a:ext cx="0" cy="50405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3347864" y="2382996"/>
            <a:ext cx="3600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-3</a:t>
            </a:r>
            <a:endParaRPr lang="cs-CZ" sz="9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499992" y="3121223"/>
            <a:ext cx="1537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</a:t>
            </a:r>
            <a:r>
              <a:rPr lang="en-US" sz="1400" b="1" dirty="0" smtClean="0">
                <a:solidFill>
                  <a:srgbClr val="FF0000"/>
                </a:solidFill>
              </a:rPr>
              <a:t>-3</a:t>
            </a:r>
            <a:r>
              <a:rPr lang="cs-CZ" sz="1400" b="1" dirty="0" smtClean="0">
                <a:solidFill>
                  <a:srgbClr val="FF0000"/>
                </a:solidFill>
              </a:rPr>
              <a:t>; +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)</a:t>
            </a:r>
            <a:endParaRPr lang="cs-CZ" sz="1400" b="1" dirty="0">
              <a:solidFill>
                <a:srgbClr val="FF0000"/>
              </a:solidFill>
            </a:endParaRPr>
          </a:p>
        </p:txBody>
      </p:sp>
      <p:cxnSp>
        <p:nvCxnSpPr>
          <p:cNvPr id="22" name="Přímá spojnice 21"/>
          <p:cNvCxnSpPr/>
          <p:nvPr/>
        </p:nvCxnSpPr>
        <p:spPr>
          <a:xfrm>
            <a:off x="6516216" y="2458389"/>
            <a:ext cx="1828645" cy="1"/>
          </a:xfrm>
          <a:prstGeom prst="line">
            <a:avLst/>
          </a:prstGeom>
          <a:ln w="19050">
            <a:solidFill>
              <a:srgbClr val="FF0000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ál 24"/>
          <p:cNvSpPr/>
          <p:nvPr/>
        </p:nvSpPr>
        <p:spPr>
          <a:xfrm>
            <a:off x="8332272" y="2430498"/>
            <a:ext cx="57367" cy="57113"/>
          </a:xfrm>
          <a:prstGeom prst="ellipse">
            <a:avLst/>
          </a:prstGeom>
          <a:noFill/>
          <a:ln w="190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Přímá spojnice 25"/>
          <p:cNvCxnSpPr/>
          <p:nvPr/>
        </p:nvCxnSpPr>
        <p:spPr>
          <a:xfrm flipV="1">
            <a:off x="6505644" y="2489494"/>
            <a:ext cx="867" cy="59003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 flipV="1">
            <a:off x="8355951" y="1579235"/>
            <a:ext cx="5004" cy="87915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6336196" y="2212107"/>
            <a:ext cx="3600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-3</a:t>
            </a:r>
            <a:endParaRPr lang="cs-CZ" sz="900" b="1" dirty="0">
              <a:solidFill>
                <a:srgbClr val="FF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8230604" y="2498412"/>
            <a:ext cx="22982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4</a:t>
            </a:r>
            <a:endParaRPr lang="cs-CZ" sz="900" b="1" dirty="0">
              <a:solidFill>
                <a:srgbClr val="FF000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7596337" y="3121223"/>
            <a:ext cx="1386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</a:t>
            </a:r>
            <a:r>
              <a:rPr lang="en-US" sz="1400" b="1" dirty="0" smtClean="0">
                <a:solidFill>
                  <a:srgbClr val="FF0000"/>
                </a:solidFill>
              </a:rPr>
              <a:t>-3</a:t>
            </a:r>
            <a:r>
              <a:rPr lang="cs-CZ" sz="1400" b="1" dirty="0" smtClean="0">
                <a:solidFill>
                  <a:srgbClr val="FF0000"/>
                </a:solidFill>
              </a:rPr>
              <a:t>; 4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)</a:t>
            </a:r>
            <a:endParaRPr lang="cs-CZ" sz="1400" b="1" dirty="0">
              <a:solidFill>
                <a:srgbClr val="FF0000"/>
              </a:solidFill>
            </a:endParaRPr>
          </a:p>
        </p:txBody>
      </p:sp>
      <p:cxnSp>
        <p:nvCxnSpPr>
          <p:cNvPr id="34" name="Přímá spojnice 33"/>
          <p:cNvCxnSpPr/>
          <p:nvPr/>
        </p:nvCxnSpPr>
        <p:spPr>
          <a:xfrm flipV="1">
            <a:off x="573206" y="4918363"/>
            <a:ext cx="328" cy="28143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ovéPole 35"/>
          <p:cNvSpPr txBox="1"/>
          <p:nvPr/>
        </p:nvSpPr>
        <p:spPr>
          <a:xfrm>
            <a:off x="395536" y="5214392"/>
            <a:ext cx="3600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-3</a:t>
            </a:r>
            <a:endParaRPr lang="cs-CZ" sz="900" b="1" dirty="0">
              <a:solidFill>
                <a:srgbClr val="FF0000"/>
              </a:solidFill>
            </a:endParaRPr>
          </a:p>
        </p:txBody>
      </p:sp>
      <p:cxnSp>
        <p:nvCxnSpPr>
          <p:cNvPr id="37" name="Přímá spojnice 36"/>
          <p:cNvCxnSpPr/>
          <p:nvPr/>
        </p:nvCxnSpPr>
        <p:spPr>
          <a:xfrm>
            <a:off x="575556" y="5188256"/>
            <a:ext cx="2340260" cy="0"/>
          </a:xfrm>
          <a:prstGeom prst="line">
            <a:avLst/>
          </a:prstGeom>
          <a:ln w="19050">
            <a:solidFill>
              <a:srgbClr val="FF0000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1475656" y="5497487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</a:t>
            </a:r>
            <a:r>
              <a:rPr lang="en-US" sz="1400" b="1" dirty="0" smtClean="0">
                <a:solidFill>
                  <a:srgbClr val="FF0000"/>
                </a:solidFill>
              </a:rPr>
              <a:t>-3</a:t>
            </a:r>
            <a:r>
              <a:rPr lang="cs-CZ" sz="1400" b="1" dirty="0" smtClean="0">
                <a:solidFill>
                  <a:srgbClr val="FF0000"/>
                </a:solidFill>
              </a:rPr>
              <a:t>; +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)</a:t>
            </a:r>
            <a:endParaRPr lang="cs-CZ" sz="1400" b="1" dirty="0">
              <a:solidFill>
                <a:srgbClr val="FF0000"/>
              </a:solidFill>
            </a:endParaRPr>
          </a:p>
        </p:txBody>
      </p:sp>
      <p:cxnSp>
        <p:nvCxnSpPr>
          <p:cNvPr id="41" name="Přímá spojnice 40"/>
          <p:cNvCxnSpPr/>
          <p:nvPr/>
        </p:nvCxnSpPr>
        <p:spPr>
          <a:xfrm>
            <a:off x="3347864" y="5624671"/>
            <a:ext cx="2520280" cy="1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5004048" y="3738518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R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44" name="Ovál 43"/>
          <p:cNvSpPr/>
          <p:nvPr/>
        </p:nvSpPr>
        <p:spPr>
          <a:xfrm>
            <a:off x="6719247" y="4375484"/>
            <a:ext cx="57367" cy="57113"/>
          </a:xfrm>
          <a:prstGeom prst="ellipse">
            <a:avLst/>
          </a:prstGeom>
          <a:noFill/>
          <a:ln w="190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5" name="Přímá spojnice 44"/>
          <p:cNvCxnSpPr/>
          <p:nvPr/>
        </p:nvCxnSpPr>
        <p:spPr>
          <a:xfrm>
            <a:off x="6776614" y="4404040"/>
            <a:ext cx="2043858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ovéPole 46"/>
          <p:cNvSpPr txBox="1"/>
          <p:nvPr/>
        </p:nvSpPr>
        <p:spPr>
          <a:xfrm>
            <a:off x="7524328" y="5497487"/>
            <a:ext cx="1458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</a:t>
            </a:r>
            <a:r>
              <a:rPr lang="cs-CZ" sz="1400" b="1" dirty="0">
                <a:solidFill>
                  <a:srgbClr val="FF0000"/>
                </a:solidFill>
                <a:sym typeface="Symbol"/>
              </a:rPr>
              <a:t>(</a:t>
            </a:r>
            <a:r>
              <a:rPr lang="cs-CZ" sz="1400" b="1" dirty="0" smtClean="0">
                <a:solidFill>
                  <a:srgbClr val="FF0000"/>
                </a:solidFill>
              </a:rPr>
              <a:t>0; +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)</a:t>
            </a:r>
            <a:endParaRPr lang="cs-CZ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8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21" grpId="0"/>
      <p:bldP spid="25" grpId="0" animBg="1"/>
      <p:bldP spid="31" grpId="0"/>
      <p:bldP spid="32" grpId="0" animBg="1"/>
      <p:bldP spid="33" grpId="0"/>
      <p:bldP spid="36" grpId="0"/>
      <p:bldP spid="40" grpId="0"/>
      <p:bldP spid="42" grpId="0"/>
      <p:bldP spid="44" grpId="0" animBg="1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Určování </a:t>
            </a:r>
            <a:r>
              <a:rPr lang="cs-CZ" dirty="0" smtClean="0">
                <a:solidFill>
                  <a:srgbClr val="FF0000"/>
                </a:solidFill>
              </a:rPr>
              <a:t>D(f)</a:t>
            </a:r>
            <a:r>
              <a:rPr lang="cs-CZ" dirty="0" smtClean="0"/>
              <a:t> z grafu</a:t>
            </a:r>
            <a:endParaRPr lang="cs-CZ" baseline="30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268760"/>
            <a:ext cx="2880000" cy="216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268759"/>
            <a:ext cx="2880000" cy="216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655747"/>
            <a:ext cx="2880000" cy="2149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Skupina 3"/>
          <p:cNvGrpSpPr/>
          <p:nvPr/>
        </p:nvGrpSpPr>
        <p:grpSpPr>
          <a:xfrm>
            <a:off x="6084168" y="1268759"/>
            <a:ext cx="2880000" cy="2149518"/>
            <a:chOff x="6084168" y="1268759"/>
            <a:chExt cx="2880000" cy="2149518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4168" y="1268759"/>
              <a:ext cx="2880000" cy="2149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Ovál 19"/>
            <p:cNvSpPr/>
            <p:nvPr/>
          </p:nvSpPr>
          <p:spPr>
            <a:xfrm>
              <a:off x="7707692" y="2691923"/>
              <a:ext cx="57367" cy="57113"/>
            </a:xfrm>
            <a:prstGeom prst="ellipse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ál 20"/>
            <p:cNvSpPr/>
            <p:nvPr/>
          </p:nvSpPr>
          <p:spPr>
            <a:xfrm>
              <a:off x="8043025" y="2276872"/>
              <a:ext cx="57367" cy="57113"/>
            </a:xfrm>
            <a:prstGeom prst="ellipse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" name="Skupina 1"/>
          <p:cNvGrpSpPr/>
          <p:nvPr/>
        </p:nvGrpSpPr>
        <p:grpSpPr>
          <a:xfrm>
            <a:off x="3131838" y="3655747"/>
            <a:ext cx="2880002" cy="2160000"/>
            <a:chOff x="3131838" y="3655747"/>
            <a:chExt cx="2880002" cy="2160000"/>
          </a:xfrm>
        </p:grpSpPr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38" y="3655747"/>
              <a:ext cx="2880002" cy="21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Ovál 21"/>
            <p:cNvSpPr/>
            <p:nvPr/>
          </p:nvSpPr>
          <p:spPr>
            <a:xfrm>
              <a:off x="5271218" y="4500854"/>
              <a:ext cx="57367" cy="57113"/>
            </a:xfrm>
            <a:prstGeom prst="ellipse">
              <a:avLst/>
            </a:prstGeom>
            <a:solidFill>
              <a:schemeClr val="tx1"/>
            </a:solidFill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Ovál 22"/>
            <p:cNvSpPr/>
            <p:nvPr/>
          </p:nvSpPr>
          <p:spPr>
            <a:xfrm>
              <a:off x="4853571" y="5063600"/>
              <a:ext cx="57367" cy="57113"/>
            </a:xfrm>
            <a:prstGeom prst="ellipse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14" name="Přímá spojnice 13"/>
          <p:cNvCxnSpPr/>
          <p:nvPr/>
        </p:nvCxnSpPr>
        <p:spPr>
          <a:xfrm>
            <a:off x="323528" y="2348879"/>
            <a:ext cx="2592288" cy="1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2051720" y="1268760"/>
            <a:ext cx="10077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R</a:t>
            </a:r>
            <a:endParaRPr lang="cs-CZ" sz="1400" b="1" dirty="0">
              <a:solidFill>
                <a:srgbClr val="FF0000"/>
              </a:solidFill>
            </a:endParaRPr>
          </a:p>
        </p:txBody>
      </p:sp>
      <p:cxnSp>
        <p:nvCxnSpPr>
          <p:cNvPr id="16" name="Přímá spojnice 15"/>
          <p:cNvCxnSpPr/>
          <p:nvPr/>
        </p:nvCxnSpPr>
        <p:spPr>
          <a:xfrm>
            <a:off x="3275856" y="3230227"/>
            <a:ext cx="2592288" cy="1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5076376" y="2874422"/>
            <a:ext cx="1007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R</a:t>
            </a:r>
            <a:endParaRPr lang="cs-CZ" sz="1400" b="1" dirty="0">
              <a:solidFill>
                <a:srgbClr val="FF0000"/>
              </a:solidFill>
            </a:endParaRPr>
          </a:p>
        </p:txBody>
      </p:sp>
      <p:cxnSp>
        <p:nvCxnSpPr>
          <p:cNvPr id="18" name="Přímá spojnice 17"/>
          <p:cNvCxnSpPr/>
          <p:nvPr/>
        </p:nvCxnSpPr>
        <p:spPr>
          <a:xfrm>
            <a:off x="323528" y="4149079"/>
            <a:ext cx="2592288" cy="1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2123728" y="3738518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R</a:t>
            </a:r>
            <a:endParaRPr lang="cs-CZ" sz="1400" b="1" dirty="0">
              <a:solidFill>
                <a:srgbClr val="FF0000"/>
              </a:solidFill>
            </a:endParaRPr>
          </a:p>
        </p:txBody>
      </p:sp>
      <p:cxnSp>
        <p:nvCxnSpPr>
          <p:cNvPr id="24" name="Přímá spojnice 23"/>
          <p:cNvCxnSpPr/>
          <p:nvPr/>
        </p:nvCxnSpPr>
        <p:spPr>
          <a:xfrm>
            <a:off x="6228184" y="3199158"/>
            <a:ext cx="1483484" cy="0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 flipV="1">
            <a:off x="7720249" y="2740672"/>
            <a:ext cx="8401" cy="47041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 flipV="1">
            <a:off x="8094845" y="2320004"/>
            <a:ext cx="5004" cy="87915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6876256" y="1340768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(-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; 2)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(</a:t>
            </a:r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r>
              <a:rPr lang="cs-CZ" sz="1400" b="1" dirty="0" smtClean="0">
                <a:solidFill>
                  <a:srgbClr val="FF0000"/>
                </a:solidFill>
              </a:rPr>
              <a:t>; +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cs-CZ" sz="1400" b="1" dirty="0">
                <a:solidFill>
                  <a:srgbClr val="FF0000"/>
                </a:solidFill>
                <a:sym typeface="Symbol"/>
              </a:rPr>
              <a:t>)</a:t>
            </a:r>
            <a:endParaRPr lang="cs-CZ" sz="1400" b="1" dirty="0">
              <a:solidFill>
                <a:srgbClr val="FF0000"/>
              </a:solidFill>
            </a:endParaRPr>
          </a:p>
        </p:txBody>
      </p:sp>
      <p:cxnSp>
        <p:nvCxnSpPr>
          <p:cNvPr id="28" name="Přímá spojnice 27"/>
          <p:cNvCxnSpPr/>
          <p:nvPr/>
        </p:nvCxnSpPr>
        <p:spPr>
          <a:xfrm flipH="1">
            <a:off x="8100392" y="3212976"/>
            <a:ext cx="720080" cy="0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ál 29"/>
          <p:cNvSpPr/>
          <p:nvPr/>
        </p:nvSpPr>
        <p:spPr>
          <a:xfrm>
            <a:off x="7686961" y="3171766"/>
            <a:ext cx="57367" cy="57113"/>
          </a:xfrm>
          <a:prstGeom prst="ellipse">
            <a:avLst/>
          </a:prstGeom>
          <a:noFill/>
          <a:ln w="190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vál 30"/>
          <p:cNvSpPr/>
          <p:nvPr/>
        </p:nvSpPr>
        <p:spPr>
          <a:xfrm>
            <a:off x="8061998" y="3179717"/>
            <a:ext cx="57367" cy="57113"/>
          </a:xfrm>
          <a:prstGeom prst="ellipse">
            <a:avLst/>
          </a:prstGeom>
          <a:noFill/>
          <a:ln w="190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/>
          <p:cNvSpPr txBox="1"/>
          <p:nvPr/>
        </p:nvSpPr>
        <p:spPr>
          <a:xfrm>
            <a:off x="7975997" y="3251125"/>
            <a:ext cx="288032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0" bIns="0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3</a:t>
            </a:r>
            <a:endParaRPr lang="cs-CZ" sz="900" b="1" dirty="0">
              <a:solidFill>
                <a:srgbClr val="FF000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7596336" y="3242306"/>
            <a:ext cx="288032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0" bIns="0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2</a:t>
            </a:r>
            <a:endParaRPr lang="cs-CZ" sz="900" b="1" dirty="0">
              <a:solidFill>
                <a:srgbClr val="FF0000"/>
              </a:solidFill>
            </a:endParaRPr>
          </a:p>
        </p:txBody>
      </p:sp>
      <p:cxnSp>
        <p:nvCxnSpPr>
          <p:cNvPr id="34" name="Přímá spojnice 33"/>
          <p:cNvCxnSpPr>
            <a:endCxn id="35" idx="2"/>
          </p:cNvCxnSpPr>
          <p:nvPr/>
        </p:nvCxnSpPr>
        <p:spPr>
          <a:xfrm>
            <a:off x="3275856" y="4244325"/>
            <a:ext cx="1584176" cy="1165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ál 34"/>
          <p:cNvSpPr/>
          <p:nvPr/>
        </p:nvSpPr>
        <p:spPr>
          <a:xfrm>
            <a:off x="4860032" y="4216933"/>
            <a:ext cx="57367" cy="57113"/>
          </a:xfrm>
          <a:prstGeom prst="ellipse">
            <a:avLst/>
          </a:prstGeom>
          <a:noFill/>
          <a:ln w="190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Přímá spojnice 36"/>
          <p:cNvCxnSpPr/>
          <p:nvPr/>
        </p:nvCxnSpPr>
        <p:spPr>
          <a:xfrm flipH="1">
            <a:off x="5292080" y="4248150"/>
            <a:ext cx="670570" cy="1513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/>
          <p:cNvSpPr txBox="1"/>
          <p:nvPr/>
        </p:nvSpPr>
        <p:spPr>
          <a:xfrm>
            <a:off x="4716016" y="4039156"/>
            <a:ext cx="432047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0" bIns="0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1,5</a:t>
            </a:r>
            <a:endParaRPr lang="cs-CZ" sz="900" b="1" dirty="0">
              <a:solidFill>
                <a:srgbClr val="FF00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5194094" y="4038973"/>
            <a:ext cx="228220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0" bIns="0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3</a:t>
            </a:r>
            <a:endParaRPr lang="cs-CZ" sz="900" b="1" dirty="0">
              <a:solidFill>
                <a:srgbClr val="FF0000"/>
              </a:solidFill>
            </a:endParaRPr>
          </a:p>
        </p:txBody>
      </p:sp>
      <p:cxnSp>
        <p:nvCxnSpPr>
          <p:cNvPr id="42" name="Přímá spojnice 41"/>
          <p:cNvCxnSpPr/>
          <p:nvPr/>
        </p:nvCxnSpPr>
        <p:spPr>
          <a:xfrm flipH="1" flipV="1">
            <a:off x="4886325" y="4267200"/>
            <a:ext cx="2282" cy="77874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 flipV="1">
            <a:off x="5292547" y="4275734"/>
            <a:ext cx="3658" cy="21945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/>
          <p:cNvSpPr txBox="1"/>
          <p:nvPr/>
        </p:nvSpPr>
        <p:spPr>
          <a:xfrm>
            <a:off x="3732659" y="5466710"/>
            <a:ext cx="2351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(-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; 1,5)</a:t>
            </a:r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r>
              <a:rPr lang="cs-CZ" sz="1400" b="1" dirty="0" smtClean="0">
                <a:solidFill>
                  <a:srgbClr val="FF0000"/>
                </a:solidFill>
              </a:rPr>
              <a:t>; +</a:t>
            </a:r>
            <a:r>
              <a:rPr lang="cs-CZ" sz="1400" b="1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cs-CZ" sz="1400" b="1" dirty="0">
                <a:solidFill>
                  <a:srgbClr val="FF0000"/>
                </a:solidFill>
                <a:sym typeface="Symbol"/>
              </a:rPr>
              <a:t>)</a:t>
            </a:r>
            <a:endParaRPr lang="cs-CZ" sz="14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655748"/>
            <a:ext cx="288000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Ovál 44"/>
          <p:cNvSpPr/>
          <p:nvPr/>
        </p:nvSpPr>
        <p:spPr>
          <a:xfrm>
            <a:off x="7615386" y="4715619"/>
            <a:ext cx="57367" cy="57113"/>
          </a:xfrm>
          <a:prstGeom prst="ellipse">
            <a:avLst/>
          </a:prstGeom>
          <a:noFill/>
          <a:ln w="190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TextovéPole 47"/>
          <p:cNvSpPr txBox="1"/>
          <p:nvPr/>
        </p:nvSpPr>
        <p:spPr>
          <a:xfrm>
            <a:off x="7596336" y="4793143"/>
            <a:ext cx="185249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0" bIns="0" rtlCol="0">
            <a:spAutoFit/>
          </a:bodyPr>
          <a:lstStyle/>
          <a:p>
            <a:r>
              <a:rPr lang="cs-CZ" sz="900" b="1" dirty="0" smtClean="0">
                <a:solidFill>
                  <a:srgbClr val="FF0000"/>
                </a:solidFill>
              </a:rPr>
              <a:t>2</a:t>
            </a:r>
            <a:endParaRPr lang="cs-CZ" sz="900" b="1" dirty="0">
              <a:solidFill>
                <a:srgbClr val="FF0000"/>
              </a:solidFill>
            </a:endParaRPr>
          </a:p>
        </p:txBody>
      </p:sp>
      <p:cxnSp>
        <p:nvCxnSpPr>
          <p:cNvPr id="46" name="Přímá spojnice 45"/>
          <p:cNvCxnSpPr/>
          <p:nvPr/>
        </p:nvCxnSpPr>
        <p:spPr>
          <a:xfrm flipV="1">
            <a:off x="7644069" y="3738518"/>
            <a:ext cx="0" cy="199473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48"/>
          <p:cNvCxnSpPr>
            <a:endCxn id="45" idx="6"/>
          </p:cNvCxnSpPr>
          <p:nvPr/>
        </p:nvCxnSpPr>
        <p:spPr>
          <a:xfrm flipH="1">
            <a:off x="7672753" y="4744176"/>
            <a:ext cx="859687" cy="0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52"/>
          <p:cNvCxnSpPr>
            <a:endCxn id="45" idx="2"/>
          </p:cNvCxnSpPr>
          <p:nvPr/>
        </p:nvCxnSpPr>
        <p:spPr>
          <a:xfrm>
            <a:off x="6453188" y="4733925"/>
            <a:ext cx="1162198" cy="10251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7740673" y="5497487"/>
            <a:ext cx="1367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D(f) = R-</a:t>
            </a:r>
            <a:r>
              <a:rPr lang="en-US" sz="1400" b="1" dirty="0" smtClean="0">
                <a:solidFill>
                  <a:srgbClr val="FF0000"/>
                </a:solidFill>
              </a:rPr>
              <a:t>{2}</a:t>
            </a:r>
            <a:endParaRPr lang="cs-CZ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58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5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  <p:bldP spid="27" grpId="0"/>
      <p:bldP spid="30" grpId="0" animBg="1"/>
      <p:bldP spid="31" grpId="0" animBg="1"/>
      <p:bldP spid="32" grpId="0" animBg="1"/>
      <p:bldP spid="33" grpId="0" animBg="1"/>
      <p:bldP spid="35" grpId="0" animBg="1"/>
      <p:bldP spid="39" grpId="0" animBg="1"/>
      <p:bldP spid="41" grpId="0" animBg="1"/>
      <p:bldP spid="50" grpId="0"/>
      <p:bldP spid="45" grpId="0" animBg="1"/>
      <p:bldP spid="48" grpId="0" animBg="1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Určování </a:t>
            </a:r>
            <a:r>
              <a:rPr lang="cs-CZ" dirty="0">
                <a:solidFill>
                  <a:srgbClr val="00B050"/>
                </a:solidFill>
              </a:rPr>
              <a:t>H</a:t>
            </a:r>
            <a:r>
              <a:rPr lang="cs-CZ" dirty="0" smtClean="0">
                <a:solidFill>
                  <a:srgbClr val="00B050"/>
                </a:solidFill>
              </a:rPr>
              <a:t>(f) </a:t>
            </a:r>
            <a:r>
              <a:rPr lang="cs-CZ" dirty="0" smtClean="0"/>
              <a:t>z grafu</a:t>
            </a:r>
            <a:endParaRPr lang="cs-CZ" baseline="30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42715"/>
            <a:ext cx="2710957" cy="2042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242715"/>
            <a:ext cx="2710958" cy="2042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Skupina 6"/>
          <p:cNvGrpSpPr/>
          <p:nvPr/>
        </p:nvGrpSpPr>
        <p:grpSpPr>
          <a:xfrm>
            <a:off x="6084168" y="1242715"/>
            <a:ext cx="2710957" cy="2042269"/>
            <a:chOff x="6084168" y="1196752"/>
            <a:chExt cx="2710957" cy="2042269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4168" y="1196752"/>
              <a:ext cx="2710957" cy="2042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Ovál 5"/>
            <p:cNvSpPr/>
            <p:nvPr/>
          </p:nvSpPr>
          <p:spPr>
            <a:xfrm>
              <a:off x="8188310" y="1460930"/>
              <a:ext cx="54000" cy="54000"/>
            </a:xfrm>
            <a:prstGeom prst="ellipse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45024"/>
            <a:ext cx="2710957" cy="2042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645024"/>
            <a:ext cx="2710958" cy="2042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829" y="3645024"/>
            <a:ext cx="2717296" cy="2042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Přímá spojnice 10"/>
          <p:cNvCxnSpPr/>
          <p:nvPr/>
        </p:nvCxnSpPr>
        <p:spPr>
          <a:xfrm flipV="1">
            <a:off x="1496921" y="1340768"/>
            <a:ext cx="0" cy="1882838"/>
          </a:xfrm>
          <a:prstGeom prst="line">
            <a:avLst/>
          </a:prstGeom>
          <a:ln w="19050">
            <a:solidFill>
              <a:srgbClr val="00B05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23728" y="2946430"/>
            <a:ext cx="91075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00B050"/>
                </a:solidFill>
              </a:rPr>
              <a:t>H(f) = R</a:t>
            </a:r>
            <a:endParaRPr lang="cs-CZ" sz="1400" b="1" dirty="0">
              <a:solidFill>
                <a:srgbClr val="00B050"/>
              </a:solidFill>
            </a:endParaRPr>
          </a:p>
        </p:txBody>
      </p:sp>
      <p:cxnSp>
        <p:nvCxnSpPr>
          <p:cNvPr id="18" name="Přímá spojnice 17"/>
          <p:cNvCxnSpPr/>
          <p:nvPr/>
        </p:nvCxnSpPr>
        <p:spPr>
          <a:xfrm flipV="1">
            <a:off x="4144488" y="1359726"/>
            <a:ext cx="0" cy="1698170"/>
          </a:xfrm>
          <a:prstGeom prst="line">
            <a:avLst/>
          </a:prstGeom>
          <a:ln w="19050">
            <a:solidFill>
              <a:srgbClr val="00B050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>
            <a:off x="3563888" y="3057896"/>
            <a:ext cx="580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4103948" y="2946430"/>
            <a:ext cx="3600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00B050"/>
                </a:solidFill>
              </a:rPr>
              <a:t>-6</a:t>
            </a:r>
            <a:endParaRPr lang="cs-CZ" sz="900" b="1" dirty="0">
              <a:solidFill>
                <a:srgbClr val="00B05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427985" y="2977207"/>
            <a:ext cx="148682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</a:t>
            </a:r>
            <a:r>
              <a:rPr lang="en-US" sz="1400" b="1" dirty="0" smtClean="0">
                <a:solidFill>
                  <a:srgbClr val="00B050"/>
                </a:solidFill>
              </a:rPr>
              <a:t>-</a:t>
            </a:r>
            <a:r>
              <a:rPr lang="cs-CZ" sz="1400" b="1" dirty="0" smtClean="0">
                <a:solidFill>
                  <a:srgbClr val="00B050"/>
                </a:solidFill>
              </a:rPr>
              <a:t>6; +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)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cxnSp>
        <p:nvCxnSpPr>
          <p:cNvPr id="28" name="Přímá spojnice 27"/>
          <p:cNvCxnSpPr>
            <a:endCxn id="32" idx="4"/>
          </p:cNvCxnSpPr>
          <p:nvPr/>
        </p:nvCxnSpPr>
        <p:spPr>
          <a:xfrm flipV="1">
            <a:off x="7199267" y="1587893"/>
            <a:ext cx="0" cy="1420934"/>
          </a:xfrm>
          <a:prstGeom prst="line">
            <a:avLst/>
          </a:prstGeom>
          <a:ln w="19050">
            <a:solidFill>
              <a:srgbClr val="00B050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477666" y="2946430"/>
            <a:ext cx="141481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</a:t>
            </a:r>
            <a:r>
              <a:rPr lang="en-US" sz="1400" b="1" dirty="0" smtClean="0">
                <a:solidFill>
                  <a:srgbClr val="00B050"/>
                </a:solidFill>
              </a:rPr>
              <a:t>-</a:t>
            </a:r>
            <a:r>
              <a:rPr lang="cs-CZ" sz="1400" b="1" dirty="0" smtClean="0">
                <a:solidFill>
                  <a:srgbClr val="00B050"/>
                </a:solidFill>
              </a:rPr>
              <a:t>6; 8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sp>
        <p:nvSpPr>
          <p:cNvPr id="32" name="Ovál 31"/>
          <p:cNvSpPr/>
          <p:nvPr/>
        </p:nvSpPr>
        <p:spPr>
          <a:xfrm>
            <a:off x="7172267" y="1533893"/>
            <a:ext cx="54000" cy="54000"/>
          </a:xfrm>
          <a:prstGeom prst="ellipse">
            <a:avLst/>
          </a:prstGeom>
          <a:noFill/>
          <a:ln w="190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cxnSp>
        <p:nvCxnSpPr>
          <p:cNvPr id="34" name="Přímá spojnice 33"/>
          <p:cNvCxnSpPr/>
          <p:nvPr/>
        </p:nvCxnSpPr>
        <p:spPr>
          <a:xfrm>
            <a:off x="6465960" y="3019430"/>
            <a:ext cx="70630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ovéPole 35"/>
          <p:cNvSpPr txBox="1"/>
          <p:nvPr/>
        </p:nvSpPr>
        <p:spPr>
          <a:xfrm>
            <a:off x="7164288" y="2910136"/>
            <a:ext cx="3600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00B050"/>
                </a:solidFill>
              </a:rPr>
              <a:t>-6</a:t>
            </a:r>
            <a:endParaRPr lang="cs-CZ" sz="900" b="1" dirty="0">
              <a:solidFill>
                <a:srgbClr val="00B050"/>
              </a:solidFill>
            </a:endParaRPr>
          </a:p>
        </p:txBody>
      </p:sp>
      <p:cxnSp>
        <p:nvCxnSpPr>
          <p:cNvPr id="37" name="Přímá spojnice 36"/>
          <p:cNvCxnSpPr/>
          <p:nvPr/>
        </p:nvCxnSpPr>
        <p:spPr>
          <a:xfrm flipV="1">
            <a:off x="7178061" y="1539240"/>
            <a:ext cx="1043919" cy="1755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6948264" y="1469976"/>
            <a:ext cx="185782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00B050"/>
                </a:solidFill>
              </a:rPr>
              <a:t>8</a:t>
            </a:r>
            <a:endParaRPr lang="cs-CZ" sz="900" b="1" dirty="0">
              <a:solidFill>
                <a:srgbClr val="00B050"/>
              </a:solidFill>
            </a:endParaRPr>
          </a:p>
        </p:txBody>
      </p:sp>
      <p:cxnSp>
        <p:nvCxnSpPr>
          <p:cNvPr id="24" name="Přímá spojnice 23"/>
          <p:cNvCxnSpPr/>
          <p:nvPr/>
        </p:nvCxnSpPr>
        <p:spPr>
          <a:xfrm flipV="1">
            <a:off x="1439601" y="3717032"/>
            <a:ext cx="0" cy="1645526"/>
          </a:xfrm>
          <a:prstGeom prst="line">
            <a:avLst/>
          </a:prstGeom>
          <a:ln w="19050">
            <a:solidFill>
              <a:srgbClr val="00B050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/>
          <p:nvPr/>
        </p:nvSpPr>
        <p:spPr>
          <a:xfrm>
            <a:off x="1178359" y="5342552"/>
            <a:ext cx="3600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00B050"/>
                </a:solidFill>
              </a:rPr>
              <a:t>-5</a:t>
            </a:r>
            <a:endParaRPr lang="cs-CZ" sz="900" b="1" dirty="0">
              <a:solidFill>
                <a:srgbClr val="00B050"/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589950" y="5373216"/>
            <a:ext cx="15418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</a:t>
            </a:r>
            <a:r>
              <a:rPr lang="en-US" sz="1400" b="1" dirty="0" smtClean="0">
                <a:solidFill>
                  <a:srgbClr val="00B050"/>
                </a:solidFill>
              </a:rPr>
              <a:t>-</a:t>
            </a:r>
            <a:r>
              <a:rPr lang="cs-CZ" sz="1400" b="1" dirty="0">
                <a:solidFill>
                  <a:srgbClr val="00B050"/>
                </a:solidFill>
              </a:rPr>
              <a:t>5</a:t>
            </a:r>
            <a:r>
              <a:rPr lang="cs-CZ" sz="1400" b="1" dirty="0" smtClean="0">
                <a:solidFill>
                  <a:srgbClr val="00B050"/>
                </a:solidFill>
              </a:rPr>
              <a:t>; +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)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cxnSp>
        <p:nvCxnSpPr>
          <p:cNvPr id="33" name="Přímá spojnice 32"/>
          <p:cNvCxnSpPr/>
          <p:nvPr/>
        </p:nvCxnSpPr>
        <p:spPr>
          <a:xfrm flipV="1">
            <a:off x="4565667" y="3717032"/>
            <a:ext cx="0" cy="1645526"/>
          </a:xfrm>
          <a:prstGeom prst="line">
            <a:avLst/>
          </a:prstGeom>
          <a:ln w="19050">
            <a:solidFill>
              <a:srgbClr val="00B050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4499992" y="5134527"/>
            <a:ext cx="3600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4571999" y="3697287"/>
            <a:ext cx="1368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</a:t>
            </a:r>
            <a:r>
              <a:rPr lang="cs-CZ" sz="1400" b="1" dirty="0">
                <a:solidFill>
                  <a:srgbClr val="00B050"/>
                </a:solidFill>
                <a:sym typeface="Symbol"/>
              </a:rPr>
              <a:t>1</a:t>
            </a:r>
            <a:r>
              <a:rPr lang="cs-CZ" sz="1400" b="1" dirty="0" smtClean="0">
                <a:solidFill>
                  <a:srgbClr val="00B050"/>
                </a:solidFill>
              </a:rPr>
              <a:t>; +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)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cxnSp>
        <p:nvCxnSpPr>
          <p:cNvPr id="39" name="Přímá spojnice 38"/>
          <p:cNvCxnSpPr/>
          <p:nvPr/>
        </p:nvCxnSpPr>
        <p:spPr>
          <a:xfrm flipV="1">
            <a:off x="6694718" y="3751198"/>
            <a:ext cx="0" cy="1882838"/>
          </a:xfrm>
          <a:prstGeom prst="line">
            <a:avLst/>
          </a:prstGeom>
          <a:ln w="19050">
            <a:solidFill>
              <a:srgbClr val="00B05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7909715" y="5356860"/>
            <a:ext cx="9107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rgbClr val="00B050"/>
                </a:solidFill>
              </a:rPr>
              <a:t>H(f) = R</a:t>
            </a:r>
            <a:endParaRPr lang="cs-CZ" sz="1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14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6" grpId="0"/>
      <p:bldP spid="27" grpId="0"/>
      <p:bldP spid="29" grpId="0"/>
      <p:bldP spid="32" grpId="0" animBg="1"/>
      <p:bldP spid="36" grpId="0"/>
      <p:bldP spid="41" grpId="0" animBg="1"/>
      <p:bldP spid="30" grpId="0"/>
      <p:bldP spid="31" grpId="0"/>
      <p:bldP spid="35" grpId="0"/>
      <p:bldP spid="38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Určování </a:t>
            </a:r>
            <a:r>
              <a:rPr lang="cs-CZ" dirty="0">
                <a:solidFill>
                  <a:srgbClr val="00B050"/>
                </a:solidFill>
              </a:rPr>
              <a:t>H</a:t>
            </a:r>
            <a:r>
              <a:rPr lang="cs-CZ" dirty="0" smtClean="0">
                <a:solidFill>
                  <a:srgbClr val="00B050"/>
                </a:solidFill>
              </a:rPr>
              <a:t>(f)</a:t>
            </a:r>
            <a:r>
              <a:rPr lang="cs-CZ" dirty="0" smtClean="0"/>
              <a:t> z grafu</a:t>
            </a:r>
            <a:endParaRPr lang="cs-CZ" baseline="30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268760"/>
            <a:ext cx="2880000" cy="216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268759"/>
            <a:ext cx="2880000" cy="216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655747"/>
            <a:ext cx="2880000" cy="2149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Skupina 3"/>
          <p:cNvGrpSpPr/>
          <p:nvPr/>
        </p:nvGrpSpPr>
        <p:grpSpPr>
          <a:xfrm>
            <a:off x="6084168" y="1268759"/>
            <a:ext cx="2880000" cy="2149518"/>
            <a:chOff x="6084168" y="1268759"/>
            <a:chExt cx="2880000" cy="2149518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4168" y="1268759"/>
              <a:ext cx="2880000" cy="2149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Ovál 19"/>
            <p:cNvSpPr/>
            <p:nvPr/>
          </p:nvSpPr>
          <p:spPr>
            <a:xfrm>
              <a:off x="7711668" y="2679996"/>
              <a:ext cx="57367" cy="57113"/>
            </a:xfrm>
            <a:prstGeom prst="ellipse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ál 20"/>
            <p:cNvSpPr/>
            <p:nvPr/>
          </p:nvSpPr>
          <p:spPr>
            <a:xfrm>
              <a:off x="8043025" y="2276872"/>
              <a:ext cx="57367" cy="57113"/>
            </a:xfrm>
            <a:prstGeom prst="ellipse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" name="Skupina 1"/>
          <p:cNvGrpSpPr/>
          <p:nvPr/>
        </p:nvGrpSpPr>
        <p:grpSpPr>
          <a:xfrm>
            <a:off x="3131838" y="3655747"/>
            <a:ext cx="2880002" cy="2160000"/>
            <a:chOff x="3131838" y="3655747"/>
            <a:chExt cx="2880002" cy="2160000"/>
          </a:xfrm>
        </p:grpSpPr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38" y="3655747"/>
              <a:ext cx="2880002" cy="21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Ovál 21"/>
            <p:cNvSpPr/>
            <p:nvPr/>
          </p:nvSpPr>
          <p:spPr>
            <a:xfrm>
              <a:off x="5271218" y="4500854"/>
              <a:ext cx="57367" cy="57113"/>
            </a:xfrm>
            <a:prstGeom prst="ellipse">
              <a:avLst/>
            </a:prstGeom>
            <a:solidFill>
              <a:schemeClr val="tx1"/>
            </a:solidFill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Ovál 22"/>
            <p:cNvSpPr/>
            <p:nvPr/>
          </p:nvSpPr>
          <p:spPr>
            <a:xfrm>
              <a:off x="4853571" y="5063600"/>
              <a:ext cx="57367" cy="57113"/>
            </a:xfrm>
            <a:prstGeom prst="ellipse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14" name="Přímá spojnice 13"/>
          <p:cNvCxnSpPr/>
          <p:nvPr/>
        </p:nvCxnSpPr>
        <p:spPr>
          <a:xfrm flipV="1">
            <a:off x="1434281" y="1552353"/>
            <a:ext cx="11747" cy="1566141"/>
          </a:xfrm>
          <a:prstGeom prst="line">
            <a:avLst/>
          </a:prstGeom>
          <a:ln w="19050">
            <a:solidFill>
              <a:srgbClr val="00B05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1763688" y="3140968"/>
            <a:ext cx="141481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</a:t>
            </a:r>
            <a:r>
              <a:rPr lang="en-US" sz="1400" b="1" dirty="0" smtClean="0">
                <a:solidFill>
                  <a:srgbClr val="00B050"/>
                </a:solidFill>
              </a:rPr>
              <a:t>-</a:t>
            </a:r>
            <a:r>
              <a:rPr lang="cs-CZ" sz="1400" b="1" dirty="0" smtClean="0">
                <a:solidFill>
                  <a:srgbClr val="00B050"/>
                </a:solidFill>
              </a:rPr>
              <a:t>2; 2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194899" y="3027725"/>
            <a:ext cx="180020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rIns="0" rtlCol="0">
            <a:spAutoFit/>
          </a:bodyPr>
          <a:lstStyle/>
          <a:p>
            <a:r>
              <a:rPr lang="cs-CZ" sz="900" b="1" dirty="0" smtClean="0">
                <a:solidFill>
                  <a:srgbClr val="00B050"/>
                </a:solidFill>
              </a:rPr>
              <a:t>-2</a:t>
            </a:r>
            <a:endParaRPr lang="cs-CZ" sz="900" b="1" dirty="0">
              <a:solidFill>
                <a:srgbClr val="00B050"/>
              </a:solidFill>
            </a:endParaRPr>
          </a:p>
        </p:txBody>
      </p:sp>
      <p:cxnSp>
        <p:nvCxnSpPr>
          <p:cNvPr id="19" name="Přímá spojnice 18"/>
          <p:cNvCxnSpPr/>
          <p:nvPr/>
        </p:nvCxnSpPr>
        <p:spPr>
          <a:xfrm>
            <a:off x="1073274" y="1570610"/>
            <a:ext cx="400267" cy="409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1433890" y="1484784"/>
            <a:ext cx="18578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900" b="1" dirty="0" smtClean="0">
                <a:solidFill>
                  <a:srgbClr val="00B050"/>
                </a:solidFill>
              </a:rPr>
              <a:t>2</a:t>
            </a:r>
            <a:endParaRPr lang="cs-CZ" sz="900" b="1" dirty="0">
              <a:solidFill>
                <a:srgbClr val="00B050"/>
              </a:solidFill>
            </a:endParaRPr>
          </a:p>
        </p:txBody>
      </p:sp>
      <p:cxnSp>
        <p:nvCxnSpPr>
          <p:cNvPr id="25" name="Přímá spojnice 24"/>
          <p:cNvCxnSpPr/>
          <p:nvPr/>
        </p:nvCxnSpPr>
        <p:spPr>
          <a:xfrm flipV="1">
            <a:off x="4006085" y="1340769"/>
            <a:ext cx="2362" cy="1852185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4643686" y="2977207"/>
            <a:ext cx="1368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(0</a:t>
            </a:r>
            <a:r>
              <a:rPr lang="cs-CZ" sz="1400" b="1" dirty="0" smtClean="0">
                <a:solidFill>
                  <a:srgbClr val="00B050"/>
                </a:solidFill>
              </a:rPr>
              <a:t>; +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)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cxnSp>
        <p:nvCxnSpPr>
          <p:cNvPr id="28" name="Přímá spojnice 27"/>
          <p:cNvCxnSpPr/>
          <p:nvPr/>
        </p:nvCxnSpPr>
        <p:spPr>
          <a:xfrm flipV="1">
            <a:off x="6961095" y="1340768"/>
            <a:ext cx="0" cy="1881295"/>
          </a:xfrm>
          <a:prstGeom prst="line">
            <a:avLst/>
          </a:prstGeom>
          <a:ln w="19050">
            <a:solidFill>
              <a:srgbClr val="00B050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596334" y="2852936"/>
            <a:ext cx="1368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0</a:t>
            </a:r>
            <a:r>
              <a:rPr lang="cs-CZ" sz="1400" b="1" dirty="0" smtClean="0">
                <a:solidFill>
                  <a:srgbClr val="00B050"/>
                </a:solidFill>
              </a:rPr>
              <a:t>; +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)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sp>
        <p:nvSpPr>
          <p:cNvPr id="30" name="Ovál 29"/>
          <p:cNvSpPr/>
          <p:nvPr/>
        </p:nvSpPr>
        <p:spPr>
          <a:xfrm>
            <a:off x="3981043" y="3191739"/>
            <a:ext cx="54000" cy="54000"/>
          </a:xfrm>
          <a:prstGeom prst="ellipse">
            <a:avLst/>
          </a:prstGeom>
          <a:noFill/>
          <a:ln w="190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cxnSp>
        <p:nvCxnSpPr>
          <p:cNvPr id="26" name="Přímá spojnice 25"/>
          <p:cNvCxnSpPr/>
          <p:nvPr/>
        </p:nvCxnSpPr>
        <p:spPr>
          <a:xfrm flipH="1" flipV="1">
            <a:off x="4427985" y="3717033"/>
            <a:ext cx="11876" cy="1769367"/>
          </a:xfrm>
          <a:prstGeom prst="line">
            <a:avLst/>
          </a:prstGeom>
          <a:ln w="19050">
            <a:solidFill>
              <a:srgbClr val="00B050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4572000" y="5481158"/>
            <a:ext cx="1511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-5</a:t>
            </a:r>
            <a:r>
              <a:rPr lang="cs-CZ" sz="1400" b="1" dirty="0" smtClean="0">
                <a:solidFill>
                  <a:srgbClr val="00B050"/>
                </a:solidFill>
              </a:rPr>
              <a:t>; +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)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4202223" y="5422465"/>
            <a:ext cx="182921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cs-CZ" sz="900" b="1" dirty="0" smtClean="0">
                <a:solidFill>
                  <a:srgbClr val="00B050"/>
                </a:solidFill>
              </a:rPr>
              <a:t>-5</a:t>
            </a:r>
            <a:endParaRPr lang="cs-CZ" sz="900" b="1" dirty="0">
              <a:solidFill>
                <a:srgbClr val="00B050"/>
              </a:solidFill>
            </a:endParaRPr>
          </a:p>
        </p:txBody>
      </p:sp>
      <p:cxnSp>
        <p:nvCxnSpPr>
          <p:cNvPr id="34" name="Přímá spojnice 33"/>
          <p:cNvCxnSpPr/>
          <p:nvPr/>
        </p:nvCxnSpPr>
        <p:spPr>
          <a:xfrm flipV="1">
            <a:off x="1189281" y="3717034"/>
            <a:ext cx="0" cy="1797415"/>
          </a:xfrm>
          <a:prstGeom prst="line">
            <a:avLst/>
          </a:prstGeom>
          <a:ln w="19050">
            <a:solidFill>
              <a:srgbClr val="00B050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1619992" y="5517232"/>
            <a:ext cx="1511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-7</a:t>
            </a:r>
            <a:r>
              <a:rPr lang="cs-CZ" sz="1400" b="1" dirty="0" smtClean="0">
                <a:solidFill>
                  <a:srgbClr val="00B050"/>
                </a:solidFill>
              </a:rPr>
              <a:t>; +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)</a:t>
            </a:r>
            <a:endParaRPr lang="cs-CZ" sz="1400" b="1" dirty="0">
              <a:solidFill>
                <a:srgbClr val="00B05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950964" y="5413587"/>
            <a:ext cx="182921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cs-CZ" sz="900" b="1" dirty="0" smtClean="0">
                <a:solidFill>
                  <a:srgbClr val="00B050"/>
                </a:solidFill>
              </a:rPr>
              <a:t>-7</a:t>
            </a:r>
            <a:endParaRPr lang="cs-CZ" sz="900" b="1" dirty="0">
              <a:solidFill>
                <a:srgbClr val="00B050"/>
              </a:solidFill>
            </a:endParaRPr>
          </a:p>
        </p:txBody>
      </p:sp>
      <p:cxnSp>
        <p:nvCxnSpPr>
          <p:cNvPr id="38" name="Přímá spojnice 37"/>
          <p:cNvCxnSpPr/>
          <p:nvPr/>
        </p:nvCxnSpPr>
        <p:spPr>
          <a:xfrm>
            <a:off x="1189281" y="5518282"/>
            <a:ext cx="1311791" cy="409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655748"/>
            <a:ext cx="288000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7" name="Přímá spojnice 36"/>
          <p:cNvCxnSpPr/>
          <p:nvPr/>
        </p:nvCxnSpPr>
        <p:spPr>
          <a:xfrm flipV="1">
            <a:off x="7348060" y="3717032"/>
            <a:ext cx="0" cy="987934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ál 38"/>
          <p:cNvSpPr/>
          <p:nvPr/>
        </p:nvSpPr>
        <p:spPr>
          <a:xfrm>
            <a:off x="7322945" y="4704966"/>
            <a:ext cx="57367" cy="57113"/>
          </a:xfrm>
          <a:prstGeom prst="ellipse">
            <a:avLst/>
          </a:prstGeom>
          <a:noFill/>
          <a:ln w="190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cxnSp>
        <p:nvCxnSpPr>
          <p:cNvPr id="40" name="Přímá spojnice 39"/>
          <p:cNvCxnSpPr/>
          <p:nvPr/>
        </p:nvCxnSpPr>
        <p:spPr>
          <a:xfrm flipH="1">
            <a:off x="7350273" y="4762079"/>
            <a:ext cx="1355" cy="984862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7668664" y="5497487"/>
            <a:ext cx="1367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H</a:t>
            </a:r>
            <a:r>
              <a:rPr lang="cs-CZ" sz="1400" b="1" dirty="0" smtClean="0">
                <a:solidFill>
                  <a:srgbClr val="00B050"/>
                </a:solidFill>
              </a:rPr>
              <a:t>(f) = </a:t>
            </a:r>
            <a:r>
              <a:rPr lang="cs-CZ" sz="1400" b="1" dirty="0" smtClean="0">
                <a:solidFill>
                  <a:srgbClr val="00B050"/>
                </a:solidFill>
                <a:sym typeface="Symbol"/>
              </a:rPr>
              <a:t>R – </a:t>
            </a:r>
            <a:r>
              <a:rPr lang="en-US" sz="1400" b="1" dirty="0" smtClean="0">
                <a:solidFill>
                  <a:srgbClr val="00B050"/>
                </a:solidFill>
                <a:sym typeface="Symbol"/>
              </a:rPr>
              <a:t>{0}</a:t>
            </a:r>
            <a:endParaRPr lang="cs-CZ" sz="1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31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 animBg="1"/>
      <p:bldP spid="24" grpId="0"/>
      <p:bldP spid="27" grpId="0"/>
      <p:bldP spid="29" grpId="0"/>
      <p:bldP spid="30" grpId="0" animBg="1"/>
      <p:bldP spid="31" grpId="0"/>
      <p:bldP spid="33" grpId="0" animBg="1"/>
      <p:bldP spid="35" grpId="0"/>
      <p:bldP spid="36" grpId="0" animBg="1"/>
      <p:bldP spid="39" grpId="0" animBg="1"/>
      <p:bldP spid="4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1039</TotalTime>
  <Words>522</Words>
  <Application>Microsoft Office PowerPoint</Application>
  <PresentationFormat>Předvádění na obrazovce (4:3)</PresentationFormat>
  <Paragraphs>86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Shluk</vt:lpstr>
      <vt:lpstr>Motiv systému Office</vt:lpstr>
      <vt:lpstr>Prezentace aplikace PowerPoint</vt:lpstr>
      <vt:lpstr>D(f) a H(f)        díl I.</vt:lpstr>
      <vt:lpstr>Definice</vt:lpstr>
      <vt:lpstr>Určování D(f) z grafu</vt:lpstr>
      <vt:lpstr>Určování D(f) z grafu</vt:lpstr>
      <vt:lpstr>Určování H(f) z grafu</vt:lpstr>
      <vt:lpstr>Určování H(f) z grafu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Vektory</dc:title>
  <dc:creator>Smoking</dc:creator>
  <cp:lastModifiedBy>administrator</cp:lastModifiedBy>
  <cp:revision>153</cp:revision>
  <dcterms:created xsi:type="dcterms:W3CDTF">2014-02-11T19:59:28Z</dcterms:created>
  <dcterms:modified xsi:type="dcterms:W3CDTF">2014-11-13T08:28:51Z</dcterms:modified>
</cp:coreProperties>
</file>