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  <p:sldMasterId id="2147484044" r:id="rId2"/>
  </p:sldMasterIdLst>
  <p:sldIdLst>
    <p:sldId id="263" r:id="rId3"/>
    <p:sldId id="256" r:id="rId4"/>
    <p:sldId id="268" r:id="rId5"/>
    <p:sldId id="269" r:id="rId6"/>
    <p:sldId id="273" r:id="rId7"/>
    <p:sldId id="271" r:id="rId8"/>
    <p:sldId id="274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180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76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50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50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36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14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23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50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94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30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70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4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5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22985"/>
              </p:ext>
            </p:extLst>
          </p:nvPr>
        </p:nvGraphicFramePr>
        <p:xfrm>
          <a:off x="457200" y="1916832"/>
          <a:ext cx="8229600" cy="365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12518"/>
                <a:gridCol w="1924021"/>
                <a:gridCol w="1885027"/>
                <a:gridCol w="3108034"/>
              </a:tblGrid>
              <a:tr h="1758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Šablona: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III/2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č. materiálu: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VY_32_INOVACE_148</a:t>
                      </a:r>
                      <a:endParaRPr lang="cs-CZ" sz="16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498440"/>
              </p:ext>
            </p:extLst>
          </p:nvPr>
        </p:nvGraphicFramePr>
        <p:xfrm>
          <a:off x="457200" y="2348880"/>
          <a:ext cx="8229600" cy="40513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75571"/>
                <a:gridCol w="6154029"/>
              </a:tblGrid>
              <a:tr h="609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Jméno autora: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Tomáš FULÍN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Třída/ročník: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PS2 / 2.ročník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Datum vytvoření: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20.9.2013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Vzdělávací oblast: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Matematika</a:t>
                      </a:r>
                      <a:r>
                        <a:rPr lang="cs-CZ" sz="1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její aplikace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Tematická oblast: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Sudá, 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lichá funkce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Matematika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Výstižný popis způsobu využití, případně metodické pokyny: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 na určování vlastností funkcí. Vysvětlí rozdíly mezi</a:t>
                      </a:r>
                      <a:r>
                        <a:rPr lang="cs-CZ" sz="1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sudou a lichou funkcí a způsobem jak tuto skutečnost vyčíst z grafu funkce. Student se dozví typické představitele sudých a lichých funkcí. Prezentace je doplněna animacemi pro lepší pochopení a názornost.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Funkce,</a:t>
                      </a:r>
                      <a:r>
                        <a:rPr lang="cs-CZ" sz="1400" i="1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sudá funkce, lichá funkce</a:t>
                      </a:r>
                      <a:r>
                        <a:rPr lang="cs-CZ" sz="1400" i="1" baseline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graf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9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učebního materiálu: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Studijní materiál, přehled látky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23593" y="1268760"/>
            <a:ext cx="709681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Výukový materiál zpracován v rámci projektu EU peníze školám</a:t>
            </a:r>
            <a:endParaRPr lang="cs-CZ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Registrační číslo projektu: 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CZ.1.07/1.5.00/34.1063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1512429" y="203939"/>
            <a:ext cx="6119143" cy="1064821"/>
            <a:chOff x="1512429" y="76200"/>
            <a:chExt cx="6119143" cy="1064821"/>
          </a:xfrm>
        </p:grpSpPr>
        <p:pic>
          <p:nvPicPr>
            <p:cNvPr id="2056" name="Picture 8" descr="MSMT_sloga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8975" y="988621"/>
              <a:ext cx="26860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" name="Skupina 12"/>
            <p:cNvGrpSpPr/>
            <p:nvPr/>
          </p:nvGrpSpPr>
          <p:grpSpPr>
            <a:xfrm>
              <a:off x="1512429" y="76200"/>
              <a:ext cx="6119143" cy="762000"/>
              <a:chOff x="1706562" y="76200"/>
              <a:chExt cx="6119143" cy="762000"/>
            </a:xfrm>
          </p:grpSpPr>
          <p:pic>
            <p:nvPicPr>
              <p:cNvPr id="2058" name="Picture 0" descr="MSMT_logolink_bez_vl_a_sloganu.ai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6562" y="76200"/>
                <a:ext cx="5191125" cy="762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Obrázek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92280" y="90487"/>
                <a:ext cx="733425" cy="7334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611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Sudá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x 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lichá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Vlastnosti funkcí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70579"/>
          </a:xfrm>
        </p:spPr>
        <p:txBody>
          <a:bodyPr lIns="36000">
            <a:normAutofit fontScale="92500"/>
          </a:bodyPr>
          <a:lstStyle/>
          <a:p>
            <a:pPr marL="109728" indent="0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Sudá funkce: 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funkci řekneme, že je sudá právě tehdy, když pro každé číslo x 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D(f) platí:</a:t>
            </a:r>
          </a:p>
          <a:p>
            <a:pPr marL="109728" indent="0" algn="ctr"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f(x) = f(-x)</a:t>
            </a:r>
          </a:p>
          <a:p>
            <a:pPr marL="109728" indent="0" algn="ctr"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 řečeno:  Pokud dosadím do předpisu funkce libovolné číslo a poté číslo k němu opačné, </a:t>
            </a: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dostanu stejnou funkční hodnotu</a:t>
            </a: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109728" indent="0" algn="ctr">
              <a:buNone/>
            </a:pPr>
            <a:endParaRPr lang="cs-CZ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Lichá </a:t>
            </a:r>
            <a:r>
              <a:rPr lang="cs-CZ" sz="2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funkce: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O funkci řekneme, že je sudá právě tehdy, když pro každé číslo x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D(f) platí:</a:t>
            </a:r>
          </a:p>
          <a:p>
            <a:pPr marL="109728" indent="0" algn="ctr">
              <a:buNone/>
            </a:pPr>
            <a:r>
              <a:rPr lang="cs-CZ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f(x) = </a:t>
            </a:r>
            <a:r>
              <a:rPr lang="cs-CZ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f(x</a:t>
            </a:r>
            <a:r>
              <a:rPr lang="cs-CZ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8" indent="0" algn="ctr"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řečeno:  Pokud dosadím do předpisu funkce libovolné číslo a poté číslo k němu opačné, 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dostanu </a:t>
            </a: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dvě navzájem opačné funkční hodnoty</a:t>
            </a: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92699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r>
              <a:rPr lang="cs-CZ" dirty="0" smtClean="0">
                <a:solidFill>
                  <a:srgbClr val="FF0000"/>
                </a:solidFill>
              </a:rPr>
              <a:t>sudých</a:t>
            </a:r>
            <a:r>
              <a:rPr lang="cs-CZ" dirty="0" smtClean="0"/>
              <a:t> funkcí</a:t>
            </a:r>
            <a:endParaRPr lang="cs-CZ" baseline="30000" dirty="0"/>
          </a:p>
        </p:txBody>
      </p:sp>
      <p:sp>
        <p:nvSpPr>
          <p:cNvPr id="35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352928" cy="5170579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x</a:t>
            </a:r>
            <a:r>
              <a:rPr lang="cs-CZ" sz="26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109728" indent="0">
              <a:buNone/>
            </a:pPr>
            <a:endParaRPr lang="cs-CZ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např. pro x = 5</a:t>
            </a: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f(5) = 5</a:t>
            </a:r>
            <a:r>
              <a:rPr lang="cs-CZ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f(-5) = (-5)</a:t>
            </a:r>
            <a:r>
              <a:rPr lang="cs-CZ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  <a:p>
            <a:pPr marL="10972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Obdobně pro:</a:t>
            </a:r>
          </a:p>
          <a:p>
            <a:pPr marL="633413" indent="-365125"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x</a:t>
            </a:r>
            <a:r>
              <a:rPr lang="cs-CZ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x</a:t>
            </a:r>
            <a:r>
              <a:rPr lang="cs-CZ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…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x</a:t>
            </a:r>
            <a:r>
              <a:rPr lang="en-US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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…</a:t>
            </a:r>
          </a:p>
          <a:p>
            <a:pPr marL="268288" indent="0">
              <a:spcBef>
                <a:spcPts val="0"/>
              </a:spcBef>
              <a:buNone/>
            </a:pPr>
            <a:endParaRPr lang="cs-CZ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cos x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cos x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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; …</a:t>
            </a:r>
          </a:p>
          <a:p>
            <a:pPr marL="268288" indent="0">
              <a:spcBef>
                <a:spcPts val="0"/>
              </a:spcBef>
              <a:buNone/>
            </a:pPr>
            <a:endParaRPr lang="cs-CZ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IxI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IxI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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endParaRPr lang="cs-CZ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0">
              <a:spcBef>
                <a:spcPts val="0"/>
              </a:spcBef>
              <a:buNone/>
            </a:pPr>
            <a:endParaRPr lang="cs-CZ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buFont typeface="Wingdings" pitchFamily="2" charset="2"/>
              <a:buChar char="Ø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…a další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buFont typeface="Wingdings" pitchFamily="2" charset="2"/>
              <a:buChar char="Ø"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r>
              <a:rPr lang="cs-CZ" dirty="0" smtClean="0">
                <a:solidFill>
                  <a:srgbClr val="00B050"/>
                </a:solidFill>
              </a:rPr>
              <a:t>lichých</a:t>
            </a:r>
            <a:r>
              <a:rPr lang="cs-CZ" dirty="0" smtClean="0"/>
              <a:t> funkcí</a:t>
            </a:r>
            <a:endParaRPr lang="cs-CZ" baseline="30000" dirty="0"/>
          </a:p>
        </p:txBody>
      </p:sp>
      <p:sp>
        <p:nvSpPr>
          <p:cNvPr id="35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352928" cy="5170579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x</a:t>
            </a:r>
            <a:r>
              <a:rPr lang="cs-CZ" sz="2600" b="1" baseline="30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109728" indent="0">
              <a:buNone/>
            </a:pPr>
            <a:endParaRPr lang="cs-CZ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např. pro x = 4</a:t>
            </a: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f(4) = 4</a:t>
            </a:r>
            <a:r>
              <a:rPr lang="cs-CZ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f(-4) = (-4)</a:t>
            </a:r>
            <a:r>
              <a:rPr lang="cs-CZ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-(4)</a:t>
            </a:r>
            <a:r>
              <a:rPr lang="cs-CZ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- 64</a:t>
            </a:r>
          </a:p>
          <a:p>
            <a:pPr marL="10972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Obdobně pro:</a:t>
            </a:r>
          </a:p>
          <a:p>
            <a:pPr marL="633413" indent="-365125"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x</a:t>
            </a:r>
            <a:r>
              <a:rPr lang="cs-CZ" sz="2400" b="1" baseline="30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= x</a:t>
            </a:r>
            <a:r>
              <a:rPr lang="cs-CZ" sz="2400" b="1" baseline="30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…</a:t>
            </a:r>
            <a:endParaRPr 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0">
              <a:spcBef>
                <a:spcPts val="0"/>
              </a:spcBef>
              <a:buNone/>
            </a:pPr>
            <a:endParaRPr lang="cs-CZ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sin x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 x + k 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cos 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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90°)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; …</a:t>
            </a:r>
          </a:p>
          <a:p>
            <a:pPr marL="268288" indent="0">
              <a:spcBef>
                <a:spcPts val="0"/>
              </a:spcBef>
              <a:buNone/>
            </a:pPr>
            <a:endParaRPr lang="cs-CZ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cs-C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400" b="1" baseline="30000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</a:t>
            </a:r>
            <a:r>
              <a:rPr lang="cs-CZ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0">
              <a:spcBef>
                <a:spcPts val="0"/>
              </a:spcBef>
              <a:buNone/>
            </a:pPr>
            <a:endParaRPr lang="cs-CZ" sz="1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buFont typeface="Wingdings" pitchFamily="2" charset="2"/>
              <a:buChar char="Ø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…a další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413" indent="-365125">
              <a:buFont typeface="Wingdings" pitchFamily="2" charset="2"/>
              <a:buChar char="Ø"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10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71" y="1268289"/>
            <a:ext cx="4164509" cy="504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poznat </a:t>
            </a:r>
            <a:r>
              <a:rPr lang="cs-CZ" dirty="0" smtClean="0">
                <a:solidFill>
                  <a:srgbClr val="FF0000"/>
                </a:solidFill>
              </a:rPr>
              <a:t>sudou</a:t>
            </a:r>
            <a:r>
              <a:rPr lang="cs-CZ" dirty="0" smtClean="0"/>
              <a:t> funkci z grafu</a:t>
            </a:r>
            <a:endParaRPr lang="cs-CZ" baseline="30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164509" cy="504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7"/>
          <p:cNvCxnSpPr/>
          <p:nvPr/>
        </p:nvCxnSpPr>
        <p:spPr>
          <a:xfrm flipV="1">
            <a:off x="2351027" y="1412776"/>
            <a:ext cx="0" cy="475252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2351027" y="5301208"/>
            <a:ext cx="56478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H="1">
            <a:off x="2351028" y="5149850"/>
            <a:ext cx="677922" cy="734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H="1">
            <a:off x="2351028" y="4581128"/>
            <a:ext cx="99683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H="1">
            <a:off x="2351028" y="3861048"/>
            <a:ext cx="128486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H="1">
            <a:off x="2351028" y="2996952"/>
            <a:ext cx="15729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Volný tvar 2055"/>
          <p:cNvSpPr/>
          <p:nvPr/>
        </p:nvSpPr>
        <p:spPr>
          <a:xfrm>
            <a:off x="526852" y="2129160"/>
            <a:ext cx="1816100" cy="3525748"/>
          </a:xfrm>
          <a:custGeom>
            <a:avLst/>
            <a:gdLst>
              <a:gd name="connsiteX0" fmla="*/ 0 w 1193800"/>
              <a:gd name="connsiteY0" fmla="*/ 590550 h 590550"/>
              <a:gd name="connsiteX1" fmla="*/ 1193800 w 1193800"/>
              <a:gd name="connsiteY1" fmla="*/ 0 h 590550"/>
              <a:gd name="connsiteX0" fmla="*/ 0 w 1822450"/>
              <a:gd name="connsiteY0" fmla="*/ 805984 h 805984"/>
              <a:gd name="connsiteX1" fmla="*/ 1822450 w 1822450"/>
              <a:gd name="connsiteY1" fmla="*/ 0 h 805984"/>
              <a:gd name="connsiteX0" fmla="*/ 0 w 1822450"/>
              <a:gd name="connsiteY0" fmla="*/ 805984 h 805984"/>
              <a:gd name="connsiteX1" fmla="*/ 1822450 w 1822450"/>
              <a:gd name="connsiteY1" fmla="*/ 0 h 805984"/>
              <a:gd name="connsiteX0" fmla="*/ 0 w 1822450"/>
              <a:gd name="connsiteY0" fmla="*/ 805984 h 806769"/>
              <a:gd name="connsiteX1" fmla="*/ 1822450 w 1822450"/>
              <a:gd name="connsiteY1" fmla="*/ 0 h 806769"/>
              <a:gd name="connsiteX0" fmla="*/ 0 w 1816100"/>
              <a:gd name="connsiteY0" fmla="*/ 807440 h 808221"/>
              <a:gd name="connsiteX1" fmla="*/ 1816100 w 1816100"/>
              <a:gd name="connsiteY1" fmla="*/ 0 h 808221"/>
              <a:gd name="connsiteX0" fmla="*/ 0 w 1816100"/>
              <a:gd name="connsiteY0" fmla="*/ 807440 h 808221"/>
              <a:gd name="connsiteX1" fmla="*/ 1816100 w 1816100"/>
              <a:gd name="connsiteY1" fmla="*/ 0 h 80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16100" h="808221">
                <a:moveTo>
                  <a:pt x="0" y="807440"/>
                </a:moveTo>
                <a:cubicBezTo>
                  <a:pt x="576791" y="826243"/>
                  <a:pt x="1274233" y="504427"/>
                  <a:pt x="1816100" y="0"/>
                </a:cubicBezTo>
              </a:path>
            </a:pathLst>
          </a:custGeom>
          <a:ln w="28575">
            <a:solidFill>
              <a:srgbClr val="0070C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164509" cy="504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Přímá spojnice 12"/>
          <p:cNvCxnSpPr/>
          <p:nvPr/>
        </p:nvCxnSpPr>
        <p:spPr>
          <a:xfrm flipV="1">
            <a:off x="6827478" y="1412776"/>
            <a:ext cx="0" cy="475252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6827479" y="5373216"/>
            <a:ext cx="91287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6827480" y="5148125"/>
            <a:ext cx="751997" cy="906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 flipV="1">
            <a:off x="6827480" y="4581128"/>
            <a:ext cx="604002" cy="144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6827479" y="3573016"/>
            <a:ext cx="40881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6827479" y="2996952"/>
            <a:ext cx="2823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71" y="1268760"/>
            <a:ext cx="4164509" cy="504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Volný tvar 3"/>
          <p:cNvSpPr/>
          <p:nvPr/>
        </p:nvSpPr>
        <p:spPr>
          <a:xfrm>
            <a:off x="4982338" y="2199589"/>
            <a:ext cx="1830963" cy="3169130"/>
          </a:xfrm>
          <a:custGeom>
            <a:avLst/>
            <a:gdLst>
              <a:gd name="connsiteX0" fmla="*/ 1740090 w 1740090"/>
              <a:gd name="connsiteY0" fmla="*/ 545910 h 3407327"/>
              <a:gd name="connsiteX1" fmla="*/ 1255594 w 1740090"/>
              <a:gd name="connsiteY1" fmla="*/ 1146412 h 3407327"/>
              <a:gd name="connsiteX2" fmla="*/ 955344 w 1740090"/>
              <a:gd name="connsiteY2" fmla="*/ 3405116 h 3407327"/>
              <a:gd name="connsiteX3" fmla="*/ 416257 w 1740090"/>
              <a:gd name="connsiteY3" fmla="*/ 696036 h 3407327"/>
              <a:gd name="connsiteX4" fmla="*/ 0 w 1740090"/>
              <a:gd name="connsiteY4" fmla="*/ 0 h 3407327"/>
              <a:gd name="connsiteX5" fmla="*/ 0 w 1740090"/>
              <a:gd name="connsiteY5" fmla="*/ 0 h 3407327"/>
              <a:gd name="connsiteX0" fmla="*/ 1740090 w 1740090"/>
              <a:gd name="connsiteY0" fmla="*/ 545910 h 3700503"/>
              <a:gd name="connsiteX1" fmla="*/ 1255594 w 1740090"/>
              <a:gd name="connsiteY1" fmla="*/ 1146412 h 3700503"/>
              <a:gd name="connsiteX2" fmla="*/ 839338 w 1740090"/>
              <a:gd name="connsiteY2" fmla="*/ 3698543 h 3700503"/>
              <a:gd name="connsiteX3" fmla="*/ 416257 w 1740090"/>
              <a:gd name="connsiteY3" fmla="*/ 696036 h 3700503"/>
              <a:gd name="connsiteX4" fmla="*/ 0 w 1740090"/>
              <a:gd name="connsiteY4" fmla="*/ 0 h 3700503"/>
              <a:gd name="connsiteX5" fmla="*/ 0 w 1740090"/>
              <a:gd name="connsiteY5" fmla="*/ 0 h 3700503"/>
              <a:gd name="connsiteX0" fmla="*/ 1815152 w 1815152"/>
              <a:gd name="connsiteY0" fmla="*/ 547426 h 3702019"/>
              <a:gd name="connsiteX1" fmla="*/ 1330656 w 1815152"/>
              <a:gd name="connsiteY1" fmla="*/ 1147928 h 3702019"/>
              <a:gd name="connsiteX2" fmla="*/ 914400 w 1815152"/>
              <a:gd name="connsiteY2" fmla="*/ 3700059 h 3702019"/>
              <a:gd name="connsiteX3" fmla="*/ 491319 w 1815152"/>
              <a:gd name="connsiteY3" fmla="*/ 697552 h 3702019"/>
              <a:gd name="connsiteX4" fmla="*/ 75062 w 1815152"/>
              <a:gd name="connsiteY4" fmla="*/ 1516 h 3702019"/>
              <a:gd name="connsiteX5" fmla="*/ 0 w 1815152"/>
              <a:gd name="connsiteY5" fmla="*/ 526955 h 3702019"/>
              <a:gd name="connsiteX0" fmla="*/ 1815152 w 1815152"/>
              <a:gd name="connsiteY0" fmla="*/ 128251 h 3282844"/>
              <a:gd name="connsiteX1" fmla="*/ 1330656 w 1815152"/>
              <a:gd name="connsiteY1" fmla="*/ 728753 h 3282844"/>
              <a:gd name="connsiteX2" fmla="*/ 914400 w 1815152"/>
              <a:gd name="connsiteY2" fmla="*/ 3280884 h 3282844"/>
              <a:gd name="connsiteX3" fmla="*/ 491319 w 1815152"/>
              <a:gd name="connsiteY3" fmla="*/ 278377 h 3282844"/>
              <a:gd name="connsiteX4" fmla="*/ 0 w 1815152"/>
              <a:gd name="connsiteY4" fmla="*/ 107780 h 3282844"/>
              <a:gd name="connsiteX0" fmla="*/ 1815152 w 1815152"/>
              <a:gd name="connsiteY0" fmla="*/ 20471 h 3173121"/>
              <a:gd name="connsiteX1" fmla="*/ 1330656 w 1815152"/>
              <a:gd name="connsiteY1" fmla="*/ 620973 h 3173121"/>
              <a:gd name="connsiteX2" fmla="*/ 914400 w 1815152"/>
              <a:gd name="connsiteY2" fmla="*/ 3173104 h 3173121"/>
              <a:gd name="connsiteX3" fmla="*/ 279779 w 1815152"/>
              <a:gd name="connsiteY3" fmla="*/ 661916 h 3173121"/>
              <a:gd name="connsiteX4" fmla="*/ 0 w 1815152"/>
              <a:gd name="connsiteY4" fmla="*/ 0 h 3173121"/>
              <a:gd name="connsiteX0" fmla="*/ 1808329 w 1808329"/>
              <a:gd name="connsiteY0" fmla="*/ 0 h 3152650"/>
              <a:gd name="connsiteX1" fmla="*/ 1323833 w 1808329"/>
              <a:gd name="connsiteY1" fmla="*/ 600502 h 3152650"/>
              <a:gd name="connsiteX2" fmla="*/ 907577 w 1808329"/>
              <a:gd name="connsiteY2" fmla="*/ 3152633 h 3152650"/>
              <a:gd name="connsiteX3" fmla="*/ 272956 w 1808329"/>
              <a:gd name="connsiteY3" fmla="*/ 641445 h 3152650"/>
              <a:gd name="connsiteX4" fmla="*/ 0 w 1808329"/>
              <a:gd name="connsiteY4" fmla="*/ 27296 h 3152650"/>
              <a:gd name="connsiteX0" fmla="*/ 1812856 w 1812856"/>
              <a:gd name="connsiteY0" fmla="*/ 0 h 3152650"/>
              <a:gd name="connsiteX1" fmla="*/ 1328360 w 1812856"/>
              <a:gd name="connsiteY1" fmla="*/ 600502 h 3152650"/>
              <a:gd name="connsiteX2" fmla="*/ 912104 w 1812856"/>
              <a:gd name="connsiteY2" fmla="*/ 3152633 h 3152650"/>
              <a:gd name="connsiteX3" fmla="*/ 277483 w 1812856"/>
              <a:gd name="connsiteY3" fmla="*/ 641445 h 3152650"/>
              <a:gd name="connsiteX4" fmla="*/ 0 w 1812856"/>
              <a:gd name="connsiteY4" fmla="*/ 4662 h 3152650"/>
              <a:gd name="connsiteX0" fmla="*/ 1812856 w 1812856"/>
              <a:gd name="connsiteY0" fmla="*/ 0 h 3153162"/>
              <a:gd name="connsiteX1" fmla="*/ 1328360 w 1812856"/>
              <a:gd name="connsiteY1" fmla="*/ 600502 h 3153162"/>
              <a:gd name="connsiteX2" fmla="*/ 912104 w 1812856"/>
              <a:gd name="connsiteY2" fmla="*/ 3152633 h 3153162"/>
              <a:gd name="connsiteX3" fmla="*/ 277483 w 1812856"/>
              <a:gd name="connsiteY3" fmla="*/ 641445 h 3153162"/>
              <a:gd name="connsiteX4" fmla="*/ 0 w 1812856"/>
              <a:gd name="connsiteY4" fmla="*/ 4662 h 3153162"/>
              <a:gd name="connsiteX0" fmla="*/ 1812856 w 1812856"/>
              <a:gd name="connsiteY0" fmla="*/ 0 h 3152739"/>
              <a:gd name="connsiteX1" fmla="*/ 1328360 w 1812856"/>
              <a:gd name="connsiteY1" fmla="*/ 600502 h 3152739"/>
              <a:gd name="connsiteX2" fmla="*/ 912104 w 1812856"/>
              <a:gd name="connsiteY2" fmla="*/ 3152633 h 3152739"/>
              <a:gd name="connsiteX3" fmla="*/ 268429 w 1812856"/>
              <a:gd name="connsiteY3" fmla="*/ 700292 h 3152739"/>
              <a:gd name="connsiteX4" fmla="*/ 0 w 1812856"/>
              <a:gd name="connsiteY4" fmla="*/ 4662 h 3152739"/>
              <a:gd name="connsiteX0" fmla="*/ 1812856 w 1812856"/>
              <a:gd name="connsiteY0" fmla="*/ 0 h 3152740"/>
              <a:gd name="connsiteX1" fmla="*/ 1328360 w 1812856"/>
              <a:gd name="connsiteY1" fmla="*/ 600502 h 3152740"/>
              <a:gd name="connsiteX2" fmla="*/ 912104 w 1812856"/>
              <a:gd name="connsiteY2" fmla="*/ 3152633 h 3152740"/>
              <a:gd name="connsiteX3" fmla="*/ 268429 w 1812856"/>
              <a:gd name="connsiteY3" fmla="*/ 700292 h 3152740"/>
              <a:gd name="connsiteX4" fmla="*/ 0 w 1812856"/>
              <a:gd name="connsiteY4" fmla="*/ 4662 h 3152740"/>
              <a:gd name="connsiteX0" fmla="*/ 1812856 w 1812856"/>
              <a:gd name="connsiteY0" fmla="*/ 0 h 3152740"/>
              <a:gd name="connsiteX1" fmla="*/ 1328360 w 1812856"/>
              <a:gd name="connsiteY1" fmla="*/ 600502 h 3152740"/>
              <a:gd name="connsiteX2" fmla="*/ 912104 w 1812856"/>
              <a:gd name="connsiteY2" fmla="*/ 3152633 h 3152740"/>
              <a:gd name="connsiteX3" fmla="*/ 286536 w 1812856"/>
              <a:gd name="connsiteY3" fmla="*/ 700292 h 3152740"/>
              <a:gd name="connsiteX4" fmla="*/ 0 w 1812856"/>
              <a:gd name="connsiteY4" fmla="*/ 4662 h 3152740"/>
              <a:gd name="connsiteX0" fmla="*/ 1812856 w 1812856"/>
              <a:gd name="connsiteY0" fmla="*/ 0 h 3152981"/>
              <a:gd name="connsiteX1" fmla="*/ 1328360 w 1812856"/>
              <a:gd name="connsiteY1" fmla="*/ 600502 h 3152981"/>
              <a:gd name="connsiteX2" fmla="*/ 912104 w 1812856"/>
              <a:gd name="connsiteY2" fmla="*/ 3152633 h 3152981"/>
              <a:gd name="connsiteX3" fmla="*/ 291063 w 1812856"/>
              <a:gd name="connsiteY3" fmla="*/ 777246 h 3152981"/>
              <a:gd name="connsiteX4" fmla="*/ 0 w 1812856"/>
              <a:gd name="connsiteY4" fmla="*/ 4662 h 3152981"/>
              <a:gd name="connsiteX0" fmla="*/ 1812856 w 1812856"/>
              <a:gd name="connsiteY0" fmla="*/ 0 h 3244202"/>
              <a:gd name="connsiteX1" fmla="*/ 1328360 w 1812856"/>
              <a:gd name="connsiteY1" fmla="*/ 600502 h 3244202"/>
              <a:gd name="connsiteX2" fmla="*/ 912104 w 1812856"/>
              <a:gd name="connsiteY2" fmla="*/ 3152633 h 3244202"/>
              <a:gd name="connsiteX3" fmla="*/ 661039 w 1812856"/>
              <a:gd name="connsiteY3" fmla="*/ 2499161 h 3244202"/>
              <a:gd name="connsiteX4" fmla="*/ 291063 w 1812856"/>
              <a:gd name="connsiteY4" fmla="*/ 777246 h 3244202"/>
              <a:gd name="connsiteX5" fmla="*/ 0 w 1812856"/>
              <a:gd name="connsiteY5" fmla="*/ 4662 h 3244202"/>
              <a:gd name="connsiteX0" fmla="*/ 1812856 w 1812856"/>
              <a:gd name="connsiteY0" fmla="*/ 0 h 3247341"/>
              <a:gd name="connsiteX1" fmla="*/ 1328360 w 1812856"/>
              <a:gd name="connsiteY1" fmla="*/ 600502 h 3247341"/>
              <a:gd name="connsiteX2" fmla="*/ 912104 w 1812856"/>
              <a:gd name="connsiteY2" fmla="*/ 3152633 h 3247341"/>
              <a:gd name="connsiteX3" fmla="*/ 638405 w 1812856"/>
              <a:gd name="connsiteY3" fmla="*/ 2517267 h 3247341"/>
              <a:gd name="connsiteX4" fmla="*/ 291063 w 1812856"/>
              <a:gd name="connsiteY4" fmla="*/ 777246 h 3247341"/>
              <a:gd name="connsiteX5" fmla="*/ 0 w 1812856"/>
              <a:gd name="connsiteY5" fmla="*/ 4662 h 3247341"/>
              <a:gd name="connsiteX0" fmla="*/ 1812856 w 1812856"/>
              <a:gd name="connsiteY0" fmla="*/ 0 h 2818401"/>
              <a:gd name="connsiteX1" fmla="*/ 1328360 w 1812856"/>
              <a:gd name="connsiteY1" fmla="*/ 600502 h 2818401"/>
              <a:gd name="connsiteX2" fmla="*/ 1174655 w 1812856"/>
              <a:gd name="connsiteY2" fmla="*/ 2582264 h 2818401"/>
              <a:gd name="connsiteX3" fmla="*/ 638405 w 1812856"/>
              <a:gd name="connsiteY3" fmla="*/ 2517267 h 2818401"/>
              <a:gd name="connsiteX4" fmla="*/ 291063 w 1812856"/>
              <a:gd name="connsiteY4" fmla="*/ 777246 h 2818401"/>
              <a:gd name="connsiteX5" fmla="*/ 0 w 1812856"/>
              <a:gd name="connsiteY5" fmla="*/ 4662 h 2818401"/>
              <a:gd name="connsiteX0" fmla="*/ 1812856 w 1812856"/>
              <a:gd name="connsiteY0" fmla="*/ 0 h 3174548"/>
              <a:gd name="connsiteX1" fmla="*/ 1328360 w 1812856"/>
              <a:gd name="connsiteY1" fmla="*/ 600502 h 3174548"/>
              <a:gd name="connsiteX2" fmla="*/ 1174655 w 1812856"/>
              <a:gd name="connsiteY2" fmla="*/ 2582264 h 3174548"/>
              <a:gd name="connsiteX3" fmla="*/ 638405 w 1812856"/>
              <a:gd name="connsiteY3" fmla="*/ 2517267 h 3174548"/>
              <a:gd name="connsiteX4" fmla="*/ 291063 w 1812856"/>
              <a:gd name="connsiteY4" fmla="*/ 777246 h 3174548"/>
              <a:gd name="connsiteX5" fmla="*/ 0 w 1812856"/>
              <a:gd name="connsiteY5" fmla="*/ 4662 h 3174548"/>
              <a:gd name="connsiteX0" fmla="*/ 1812856 w 1812856"/>
              <a:gd name="connsiteY0" fmla="*/ 0 h 2818401"/>
              <a:gd name="connsiteX1" fmla="*/ 1581857 w 1812856"/>
              <a:gd name="connsiteY1" fmla="*/ 600502 h 2818401"/>
              <a:gd name="connsiteX2" fmla="*/ 1174655 w 1812856"/>
              <a:gd name="connsiteY2" fmla="*/ 2582264 h 2818401"/>
              <a:gd name="connsiteX3" fmla="*/ 638405 w 1812856"/>
              <a:gd name="connsiteY3" fmla="*/ 2517267 h 2818401"/>
              <a:gd name="connsiteX4" fmla="*/ 291063 w 1812856"/>
              <a:gd name="connsiteY4" fmla="*/ 777246 h 2818401"/>
              <a:gd name="connsiteX5" fmla="*/ 0 w 1812856"/>
              <a:gd name="connsiteY5" fmla="*/ 4662 h 2818401"/>
              <a:gd name="connsiteX0" fmla="*/ 1812856 w 1812856"/>
              <a:gd name="connsiteY0" fmla="*/ 0 h 2818401"/>
              <a:gd name="connsiteX1" fmla="*/ 1581857 w 1812856"/>
              <a:gd name="connsiteY1" fmla="*/ 600502 h 2818401"/>
              <a:gd name="connsiteX2" fmla="*/ 1174655 w 1812856"/>
              <a:gd name="connsiteY2" fmla="*/ 2582264 h 2818401"/>
              <a:gd name="connsiteX3" fmla="*/ 638405 w 1812856"/>
              <a:gd name="connsiteY3" fmla="*/ 2517267 h 2818401"/>
              <a:gd name="connsiteX4" fmla="*/ 291063 w 1812856"/>
              <a:gd name="connsiteY4" fmla="*/ 777246 h 2818401"/>
              <a:gd name="connsiteX5" fmla="*/ 0 w 1812856"/>
              <a:gd name="connsiteY5" fmla="*/ 4662 h 2818401"/>
              <a:gd name="connsiteX0" fmla="*/ 1830963 w 1830963"/>
              <a:gd name="connsiteY0" fmla="*/ 0 h 2818401"/>
              <a:gd name="connsiteX1" fmla="*/ 1581857 w 1830963"/>
              <a:gd name="connsiteY1" fmla="*/ 600502 h 2818401"/>
              <a:gd name="connsiteX2" fmla="*/ 1174655 w 1830963"/>
              <a:gd name="connsiteY2" fmla="*/ 2582264 h 2818401"/>
              <a:gd name="connsiteX3" fmla="*/ 638405 w 1830963"/>
              <a:gd name="connsiteY3" fmla="*/ 2517267 h 2818401"/>
              <a:gd name="connsiteX4" fmla="*/ 291063 w 1830963"/>
              <a:gd name="connsiteY4" fmla="*/ 777246 h 2818401"/>
              <a:gd name="connsiteX5" fmla="*/ 0 w 1830963"/>
              <a:gd name="connsiteY5" fmla="*/ 4662 h 2818401"/>
              <a:gd name="connsiteX0" fmla="*/ 1830963 w 1830963"/>
              <a:gd name="connsiteY0" fmla="*/ 0 h 2818401"/>
              <a:gd name="connsiteX1" fmla="*/ 1581857 w 1830963"/>
              <a:gd name="connsiteY1" fmla="*/ 600502 h 2818401"/>
              <a:gd name="connsiteX2" fmla="*/ 1174655 w 1830963"/>
              <a:gd name="connsiteY2" fmla="*/ 2582264 h 2818401"/>
              <a:gd name="connsiteX3" fmla="*/ 638405 w 1830963"/>
              <a:gd name="connsiteY3" fmla="*/ 2517267 h 2818401"/>
              <a:gd name="connsiteX4" fmla="*/ 291063 w 1830963"/>
              <a:gd name="connsiteY4" fmla="*/ 777246 h 2818401"/>
              <a:gd name="connsiteX5" fmla="*/ 0 w 1830963"/>
              <a:gd name="connsiteY5" fmla="*/ 4662 h 2818401"/>
              <a:gd name="connsiteX0" fmla="*/ 1830963 w 1830963"/>
              <a:gd name="connsiteY0" fmla="*/ 0 h 2847962"/>
              <a:gd name="connsiteX1" fmla="*/ 1581857 w 1830963"/>
              <a:gd name="connsiteY1" fmla="*/ 600502 h 2847962"/>
              <a:gd name="connsiteX2" fmla="*/ 1174655 w 1830963"/>
              <a:gd name="connsiteY2" fmla="*/ 2582264 h 2847962"/>
              <a:gd name="connsiteX3" fmla="*/ 905482 w 1830963"/>
              <a:gd name="connsiteY3" fmla="*/ 2820558 h 2847962"/>
              <a:gd name="connsiteX4" fmla="*/ 638405 w 1830963"/>
              <a:gd name="connsiteY4" fmla="*/ 2517267 h 2847962"/>
              <a:gd name="connsiteX5" fmla="*/ 291063 w 1830963"/>
              <a:gd name="connsiteY5" fmla="*/ 777246 h 2847962"/>
              <a:gd name="connsiteX6" fmla="*/ 0 w 1830963"/>
              <a:gd name="connsiteY6" fmla="*/ 4662 h 2847962"/>
              <a:gd name="connsiteX0" fmla="*/ 1830963 w 1830963"/>
              <a:gd name="connsiteY0" fmla="*/ 0 h 3169601"/>
              <a:gd name="connsiteX1" fmla="*/ 1581857 w 1830963"/>
              <a:gd name="connsiteY1" fmla="*/ 600502 h 3169601"/>
              <a:gd name="connsiteX2" fmla="*/ 1174655 w 1830963"/>
              <a:gd name="connsiteY2" fmla="*/ 2582264 h 3169601"/>
              <a:gd name="connsiteX3" fmla="*/ 900955 w 1830963"/>
              <a:gd name="connsiteY3" fmla="*/ 3169116 h 3169601"/>
              <a:gd name="connsiteX4" fmla="*/ 638405 w 1830963"/>
              <a:gd name="connsiteY4" fmla="*/ 2517267 h 3169601"/>
              <a:gd name="connsiteX5" fmla="*/ 291063 w 1830963"/>
              <a:gd name="connsiteY5" fmla="*/ 777246 h 3169601"/>
              <a:gd name="connsiteX6" fmla="*/ 0 w 1830963"/>
              <a:gd name="connsiteY6" fmla="*/ 4662 h 3169601"/>
              <a:gd name="connsiteX0" fmla="*/ 1830963 w 1830963"/>
              <a:gd name="connsiteY0" fmla="*/ 0 h 3169130"/>
              <a:gd name="connsiteX1" fmla="*/ 1581857 w 1830963"/>
              <a:gd name="connsiteY1" fmla="*/ 600502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38405 w 1830963"/>
              <a:gd name="connsiteY4" fmla="*/ 2517267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38405 w 1830963"/>
              <a:gd name="connsiteY4" fmla="*/ 2517267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38405 w 1830963"/>
              <a:gd name="connsiteY4" fmla="*/ 2517267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38405 w 1830963"/>
              <a:gd name="connsiteY4" fmla="*/ 2517267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38405 w 1830963"/>
              <a:gd name="connsiteY4" fmla="*/ 2517267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38405 w 1830963"/>
              <a:gd name="connsiteY4" fmla="*/ 2517267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24825 w 1830963"/>
              <a:gd name="connsiteY4" fmla="*/ 2521794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  <a:gd name="connsiteX0" fmla="*/ 1830963 w 1830963"/>
              <a:gd name="connsiteY0" fmla="*/ 0 h 3169130"/>
              <a:gd name="connsiteX1" fmla="*/ 1572803 w 1830963"/>
              <a:gd name="connsiteY1" fmla="*/ 595975 h 3169130"/>
              <a:gd name="connsiteX2" fmla="*/ 1174655 w 1830963"/>
              <a:gd name="connsiteY2" fmla="*/ 2582264 h 3169130"/>
              <a:gd name="connsiteX3" fmla="*/ 900955 w 1830963"/>
              <a:gd name="connsiteY3" fmla="*/ 3169116 h 3169130"/>
              <a:gd name="connsiteX4" fmla="*/ 624825 w 1830963"/>
              <a:gd name="connsiteY4" fmla="*/ 2521794 h 3169130"/>
              <a:gd name="connsiteX5" fmla="*/ 291063 w 1830963"/>
              <a:gd name="connsiteY5" fmla="*/ 777246 h 3169130"/>
              <a:gd name="connsiteX6" fmla="*/ 0 w 1830963"/>
              <a:gd name="connsiteY6" fmla="*/ 4662 h 3169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0963" h="3169130">
                <a:moveTo>
                  <a:pt x="1830963" y="0"/>
                </a:moveTo>
                <a:cubicBezTo>
                  <a:pt x="1722011" y="66510"/>
                  <a:pt x="1682188" y="165598"/>
                  <a:pt x="1572803" y="595975"/>
                </a:cubicBezTo>
                <a:cubicBezTo>
                  <a:pt x="1463418" y="1026352"/>
                  <a:pt x="1286630" y="2153407"/>
                  <a:pt x="1174655" y="2582264"/>
                </a:cubicBezTo>
                <a:cubicBezTo>
                  <a:pt x="1062680" y="3011121"/>
                  <a:pt x="1017490" y="3170896"/>
                  <a:pt x="900955" y="3169116"/>
                </a:cubicBezTo>
                <a:cubicBezTo>
                  <a:pt x="807053" y="3149229"/>
                  <a:pt x="709121" y="2866873"/>
                  <a:pt x="624825" y="2521794"/>
                </a:cubicBezTo>
                <a:cubicBezTo>
                  <a:pt x="545055" y="2172189"/>
                  <a:pt x="395201" y="1196768"/>
                  <a:pt x="291063" y="777246"/>
                </a:cubicBezTo>
                <a:cubicBezTo>
                  <a:pt x="186925" y="357724"/>
                  <a:pt x="102358" y="40203"/>
                  <a:pt x="0" y="4662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32"/>
          <p:cNvCxnSpPr/>
          <p:nvPr/>
        </p:nvCxnSpPr>
        <p:spPr>
          <a:xfrm flipH="1">
            <a:off x="6827480" y="4941168"/>
            <a:ext cx="112889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H="1">
            <a:off x="6827480" y="3212976"/>
            <a:ext cx="148893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 flipV="1">
            <a:off x="6827480" y="2204864"/>
            <a:ext cx="1835508" cy="17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58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8.33333E-7 3.33333E-6 L -0.06371 3.33333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226 1.11111E-6 L -0.07761 -0.000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94444E-6 4.44444E-6 L -0.11094 4.44444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-2.96296E-6 L -0.14497 -2.96296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44444E-6 2.96296E-6 L -0.17379 2.96296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4.7987E-6 L -0.03038 -4.7987E-6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61111E-6 -3.69273E-6 L -0.04774 -3.69273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3.5863E-6 L -0.06702 3.5863E-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61111E-6 1.11111E-6 L -0.08385 1.11111E-6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-0.10018 -4.81481E-6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85185E-6 L -0.12465 -1.85185E-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E-6 1.48148E-6 L -0.1632 1.48148E-6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2.22222E-6 L -0.19965 2.22222E-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592" y="1268760"/>
            <a:ext cx="413293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16450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poznat </a:t>
            </a:r>
            <a:r>
              <a:rPr lang="cs-CZ" dirty="0" smtClean="0">
                <a:solidFill>
                  <a:srgbClr val="00B050"/>
                </a:solidFill>
              </a:rPr>
              <a:t>lichou</a:t>
            </a:r>
            <a:r>
              <a:rPr lang="cs-CZ" dirty="0" smtClean="0"/>
              <a:t> funkci z grafu</a:t>
            </a:r>
            <a:endParaRPr lang="cs-CZ" baseline="30000" dirty="0"/>
          </a:p>
        </p:txBody>
      </p:sp>
      <p:cxnSp>
        <p:nvCxnSpPr>
          <p:cNvPr id="59" name="Přímá spojnice 58"/>
          <p:cNvCxnSpPr/>
          <p:nvPr/>
        </p:nvCxnSpPr>
        <p:spPr>
          <a:xfrm flipH="1">
            <a:off x="2351028" y="3642360"/>
            <a:ext cx="746502" cy="1417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H="1">
            <a:off x="2351028" y="3174797"/>
            <a:ext cx="1218790" cy="6093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H="1">
            <a:off x="2351029" y="2207172"/>
            <a:ext cx="1653412" cy="157698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 flipV="1">
            <a:off x="6832600" y="3784600"/>
            <a:ext cx="958850" cy="4826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6826250" y="2781300"/>
            <a:ext cx="673100" cy="10033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6826250" y="2235200"/>
            <a:ext cx="431801" cy="15494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6826250" y="2780928"/>
            <a:ext cx="194022" cy="100367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6826250" y="3200400"/>
            <a:ext cx="101600" cy="5842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H="1" flipV="1">
            <a:off x="6826250" y="3784600"/>
            <a:ext cx="1301750" cy="15557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H="1" flipV="1">
            <a:off x="6826250" y="3790950"/>
            <a:ext cx="1549400" cy="10223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6826250" y="3784600"/>
            <a:ext cx="1752600" cy="63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olný tvar 28"/>
          <p:cNvSpPr/>
          <p:nvPr/>
        </p:nvSpPr>
        <p:spPr>
          <a:xfrm>
            <a:off x="522522" y="3787254"/>
            <a:ext cx="1820848" cy="2090018"/>
          </a:xfrm>
          <a:custGeom>
            <a:avLst/>
            <a:gdLst>
              <a:gd name="connsiteX0" fmla="*/ 0 w 1781092"/>
              <a:gd name="connsiteY0" fmla="*/ 1073427 h 1073427"/>
              <a:gd name="connsiteX1" fmla="*/ 1152939 w 1781092"/>
              <a:gd name="connsiteY1" fmla="*/ 198783 h 1073427"/>
              <a:gd name="connsiteX2" fmla="*/ 1781092 w 1781092"/>
              <a:gd name="connsiteY2" fmla="*/ 0 h 1073427"/>
              <a:gd name="connsiteX3" fmla="*/ 1781092 w 1781092"/>
              <a:gd name="connsiteY3" fmla="*/ 0 h 1073427"/>
              <a:gd name="connsiteX0" fmla="*/ 0 w 1827621"/>
              <a:gd name="connsiteY0" fmla="*/ 1074005 h 1074005"/>
              <a:gd name="connsiteX1" fmla="*/ 1152939 w 1827621"/>
              <a:gd name="connsiteY1" fmla="*/ 199361 h 1074005"/>
              <a:gd name="connsiteX2" fmla="*/ 1781092 w 1827621"/>
              <a:gd name="connsiteY2" fmla="*/ 578 h 1074005"/>
              <a:gd name="connsiteX3" fmla="*/ 1781092 w 1827621"/>
              <a:gd name="connsiteY3" fmla="*/ 143701 h 1074005"/>
              <a:gd name="connsiteX0" fmla="*/ 0 w 1827621"/>
              <a:gd name="connsiteY0" fmla="*/ 1074005 h 1074005"/>
              <a:gd name="connsiteX1" fmla="*/ 1152939 w 1827621"/>
              <a:gd name="connsiteY1" fmla="*/ 199361 h 1074005"/>
              <a:gd name="connsiteX2" fmla="*/ 1781092 w 1827621"/>
              <a:gd name="connsiteY2" fmla="*/ 578 h 1074005"/>
              <a:gd name="connsiteX3" fmla="*/ 1781092 w 1827621"/>
              <a:gd name="connsiteY3" fmla="*/ 143701 h 1074005"/>
              <a:gd name="connsiteX0" fmla="*/ 0 w 1781092"/>
              <a:gd name="connsiteY0" fmla="*/ 958014 h 958014"/>
              <a:gd name="connsiteX1" fmla="*/ 1152939 w 1781092"/>
              <a:gd name="connsiteY1" fmla="*/ 83370 h 958014"/>
              <a:gd name="connsiteX2" fmla="*/ 1781092 w 1781092"/>
              <a:gd name="connsiteY2" fmla="*/ 27710 h 958014"/>
              <a:gd name="connsiteX0" fmla="*/ 0 w 1812897"/>
              <a:gd name="connsiteY0" fmla="*/ 2211849 h 2211849"/>
              <a:gd name="connsiteX1" fmla="*/ 1184744 w 1812897"/>
              <a:gd name="connsiteY1" fmla="*/ 168364 h 2211849"/>
              <a:gd name="connsiteX2" fmla="*/ 1812897 w 1812897"/>
              <a:gd name="connsiteY2" fmla="*/ 112704 h 2211849"/>
              <a:gd name="connsiteX0" fmla="*/ 0 w 1812897"/>
              <a:gd name="connsiteY0" fmla="*/ 2211849 h 2211849"/>
              <a:gd name="connsiteX1" fmla="*/ 1184744 w 1812897"/>
              <a:gd name="connsiteY1" fmla="*/ 168364 h 2211849"/>
              <a:gd name="connsiteX2" fmla="*/ 1812897 w 1812897"/>
              <a:gd name="connsiteY2" fmla="*/ 112704 h 2211849"/>
              <a:gd name="connsiteX0" fmla="*/ 0 w 1812897"/>
              <a:gd name="connsiteY0" fmla="*/ 2099145 h 2099145"/>
              <a:gd name="connsiteX1" fmla="*/ 1812897 w 1812897"/>
              <a:gd name="connsiteY1" fmla="*/ 0 h 2099145"/>
              <a:gd name="connsiteX0" fmla="*/ 0 w 1812897"/>
              <a:gd name="connsiteY0" fmla="*/ 2099145 h 2099145"/>
              <a:gd name="connsiteX1" fmla="*/ 1335820 w 1812897"/>
              <a:gd name="connsiteY1" fmla="*/ 572494 h 2099145"/>
              <a:gd name="connsiteX2" fmla="*/ 1812897 w 1812897"/>
              <a:gd name="connsiteY2" fmla="*/ 0 h 2099145"/>
              <a:gd name="connsiteX0" fmla="*/ 0 w 1812897"/>
              <a:gd name="connsiteY0" fmla="*/ 2099145 h 2099145"/>
              <a:gd name="connsiteX1" fmla="*/ 850790 w 1812897"/>
              <a:gd name="connsiteY1" fmla="*/ 230587 h 2099145"/>
              <a:gd name="connsiteX2" fmla="*/ 1812897 w 1812897"/>
              <a:gd name="connsiteY2" fmla="*/ 0 h 2099145"/>
              <a:gd name="connsiteX0" fmla="*/ 0 w 1812897"/>
              <a:gd name="connsiteY0" fmla="*/ 2099145 h 2099145"/>
              <a:gd name="connsiteX1" fmla="*/ 850790 w 1812897"/>
              <a:gd name="connsiteY1" fmla="*/ 230587 h 2099145"/>
              <a:gd name="connsiteX2" fmla="*/ 1812897 w 1812897"/>
              <a:gd name="connsiteY2" fmla="*/ 0 h 2099145"/>
              <a:gd name="connsiteX0" fmla="*/ 0 w 1812897"/>
              <a:gd name="connsiteY0" fmla="*/ 2099145 h 2099145"/>
              <a:gd name="connsiteX1" fmla="*/ 850790 w 1812897"/>
              <a:gd name="connsiteY1" fmla="*/ 230587 h 2099145"/>
              <a:gd name="connsiteX2" fmla="*/ 1812897 w 1812897"/>
              <a:gd name="connsiteY2" fmla="*/ 0 h 2099145"/>
              <a:gd name="connsiteX0" fmla="*/ 0 w 1812897"/>
              <a:gd name="connsiteY0" fmla="*/ 2351237 h 2351237"/>
              <a:gd name="connsiteX1" fmla="*/ 850790 w 1812897"/>
              <a:gd name="connsiteY1" fmla="*/ 482679 h 2351237"/>
              <a:gd name="connsiteX2" fmla="*/ 1812897 w 1812897"/>
              <a:gd name="connsiteY2" fmla="*/ 252092 h 2351237"/>
              <a:gd name="connsiteX0" fmla="*/ 0 w 1812897"/>
              <a:gd name="connsiteY0" fmla="*/ 2099145 h 2099145"/>
              <a:gd name="connsiteX1" fmla="*/ 1812897 w 1812897"/>
              <a:gd name="connsiteY1" fmla="*/ 0 h 2099145"/>
              <a:gd name="connsiteX0" fmla="*/ 0 w 1812897"/>
              <a:gd name="connsiteY0" fmla="*/ 2099145 h 2099145"/>
              <a:gd name="connsiteX1" fmla="*/ 1812897 w 1812897"/>
              <a:gd name="connsiteY1" fmla="*/ 0 h 2099145"/>
              <a:gd name="connsiteX0" fmla="*/ 0 w 1812897"/>
              <a:gd name="connsiteY0" fmla="*/ 2099145 h 2099145"/>
              <a:gd name="connsiteX1" fmla="*/ 1812897 w 1812897"/>
              <a:gd name="connsiteY1" fmla="*/ 0 h 2099145"/>
              <a:gd name="connsiteX0" fmla="*/ 0 w 1820848"/>
              <a:gd name="connsiteY0" fmla="*/ 2075291 h 2075291"/>
              <a:gd name="connsiteX1" fmla="*/ 1820848 w 1820848"/>
              <a:gd name="connsiteY1" fmla="*/ 0 h 2075291"/>
              <a:gd name="connsiteX0" fmla="*/ 0 w 1820848"/>
              <a:gd name="connsiteY0" fmla="*/ 2087759 h 2087759"/>
              <a:gd name="connsiteX1" fmla="*/ 1820848 w 1820848"/>
              <a:gd name="connsiteY1" fmla="*/ 12468 h 2087759"/>
              <a:gd name="connsiteX0" fmla="*/ 0 w 1820848"/>
              <a:gd name="connsiteY0" fmla="*/ 2090807 h 2090807"/>
              <a:gd name="connsiteX1" fmla="*/ 1820848 w 1820848"/>
              <a:gd name="connsiteY1" fmla="*/ 15516 h 2090807"/>
              <a:gd name="connsiteX0" fmla="*/ 0 w 1820848"/>
              <a:gd name="connsiteY0" fmla="*/ 2082439 h 2082439"/>
              <a:gd name="connsiteX1" fmla="*/ 1820848 w 1820848"/>
              <a:gd name="connsiteY1" fmla="*/ 7148 h 2082439"/>
              <a:gd name="connsiteX0" fmla="*/ 0 w 1820848"/>
              <a:gd name="connsiteY0" fmla="*/ 2086912 h 2086912"/>
              <a:gd name="connsiteX1" fmla="*/ 1820848 w 1820848"/>
              <a:gd name="connsiteY1" fmla="*/ 11621 h 2086912"/>
              <a:gd name="connsiteX0" fmla="*/ 0 w 1820848"/>
              <a:gd name="connsiteY0" fmla="*/ 2078186 h 2078186"/>
              <a:gd name="connsiteX1" fmla="*/ 1820848 w 1820848"/>
              <a:gd name="connsiteY1" fmla="*/ 2895 h 207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20848" h="2078186">
                <a:moveTo>
                  <a:pt x="0" y="2078186"/>
                </a:moveTo>
                <a:cubicBezTo>
                  <a:pt x="326003" y="933197"/>
                  <a:pt x="667908" y="-60717"/>
                  <a:pt x="1820848" y="2895"/>
                </a:cubicBezTo>
              </a:path>
            </a:pathLst>
          </a:custGeom>
          <a:noFill/>
          <a:ln w="285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59"/>
            <a:ext cx="4164508" cy="504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72" y="1268760"/>
            <a:ext cx="4164508" cy="504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Volný tvar 39"/>
          <p:cNvSpPr/>
          <p:nvPr/>
        </p:nvSpPr>
        <p:spPr>
          <a:xfrm>
            <a:off x="5062372" y="2232635"/>
            <a:ext cx="1756299" cy="3109537"/>
          </a:xfrm>
          <a:custGeom>
            <a:avLst/>
            <a:gdLst>
              <a:gd name="connsiteX0" fmla="*/ 1327150 w 1327150"/>
              <a:gd name="connsiteY0" fmla="*/ 1434023 h 2654515"/>
              <a:gd name="connsiteX1" fmla="*/ 977900 w 1327150"/>
              <a:gd name="connsiteY1" fmla="*/ 2608773 h 2654515"/>
              <a:gd name="connsiteX2" fmla="*/ 368300 w 1327150"/>
              <a:gd name="connsiteY2" fmla="*/ 30673 h 2654515"/>
              <a:gd name="connsiteX3" fmla="*/ 0 w 1327150"/>
              <a:gd name="connsiteY3" fmla="*/ 1421323 h 2654515"/>
              <a:gd name="connsiteX0" fmla="*/ 1359893 w 1359893"/>
              <a:gd name="connsiteY0" fmla="*/ 1295429 h 2642452"/>
              <a:gd name="connsiteX1" fmla="*/ 977900 w 1359893"/>
              <a:gd name="connsiteY1" fmla="*/ 2608773 h 2642452"/>
              <a:gd name="connsiteX2" fmla="*/ 368300 w 1359893"/>
              <a:gd name="connsiteY2" fmla="*/ 30673 h 2642452"/>
              <a:gd name="connsiteX3" fmla="*/ 0 w 1359893"/>
              <a:gd name="connsiteY3" fmla="*/ 1421323 h 2642452"/>
              <a:gd name="connsiteX0" fmla="*/ 1359893 w 1359893"/>
              <a:gd name="connsiteY0" fmla="*/ 1294964 h 2631269"/>
              <a:gd name="connsiteX1" fmla="*/ 977900 w 1359893"/>
              <a:gd name="connsiteY1" fmla="*/ 2597221 h 2631269"/>
              <a:gd name="connsiteX2" fmla="*/ 368300 w 1359893"/>
              <a:gd name="connsiteY2" fmla="*/ 30208 h 2631269"/>
              <a:gd name="connsiteX3" fmla="*/ 0 w 1359893"/>
              <a:gd name="connsiteY3" fmla="*/ 1420858 h 2631269"/>
              <a:gd name="connsiteX0" fmla="*/ 1359893 w 1359893"/>
              <a:gd name="connsiteY0" fmla="*/ 1294964 h 2638736"/>
              <a:gd name="connsiteX1" fmla="*/ 977900 w 1359893"/>
              <a:gd name="connsiteY1" fmla="*/ 2597221 h 2638736"/>
              <a:gd name="connsiteX2" fmla="*/ 368300 w 1359893"/>
              <a:gd name="connsiteY2" fmla="*/ 30208 h 2638736"/>
              <a:gd name="connsiteX3" fmla="*/ 0 w 1359893"/>
              <a:gd name="connsiteY3" fmla="*/ 1420858 h 2638736"/>
              <a:gd name="connsiteX0" fmla="*/ 1359893 w 1359893"/>
              <a:gd name="connsiteY0" fmla="*/ 1381168 h 2721403"/>
              <a:gd name="connsiteX1" fmla="*/ 977900 w 1359893"/>
              <a:gd name="connsiteY1" fmla="*/ 2683425 h 2721403"/>
              <a:gd name="connsiteX2" fmla="*/ 447817 w 1359893"/>
              <a:gd name="connsiteY2" fmla="*/ 27712 h 2721403"/>
              <a:gd name="connsiteX3" fmla="*/ 0 w 1359893"/>
              <a:gd name="connsiteY3" fmla="*/ 1507062 h 2721403"/>
              <a:gd name="connsiteX0" fmla="*/ 1359893 w 1359893"/>
              <a:gd name="connsiteY0" fmla="*/ 1380736 h 2710293"/>
              <a:gd name="connsiteX1" fmla="*/ 991933 w 1359893"/>
              <a:gd name="connsiteY1" fmla="*/ 2671906 h 2710293"/>
              <a:gd name="connsiteX2" fmla="*/ 447817 w 1359893"/>
              <a:gd name="connsiteY2" fmla="*/ 27280 h 2710293"/>
              <a:gd name="connsiteX3" fmla="*/ 0 w 1359893"/>
              <a:gd name="connsiteY3" fmla="*/ 1506630 h 2710293"/>
              <a:gd name="connsiteX0" fmla="*/ 1359893 w 1359893"/>
              <a:gd name="connsiteY0" fmla="*/ 1380736 h 2691082"/>
              <a:gd name="connsiteX1" fmla="*/ 991933 w 1359893"/>
              <a:gd name="connsiteY1" fmla="*/ 2671906 h 2691082"/>
              <a:gd name="connsiteX2" fmla="*/ 447817 w 1359893"/>
              <a:gd name="connsiteY2" fmla="*/ 27280 h 2691082"/>
              <a:gd name="connsiteX3" fmla="*/ 0 w 1359893"/>
              <a:gd name="connsiteY3" fmla="*/ 1506630 h 2691082"/>
              <a:gd name="connsiteX0" fmla="*/ 1359893 w 1359893"/>
              <a:gd name="connsiteY0" fmla="*/ 1381823 h 2719302"/>
              <a:gd name="connsiteX1" fmla="*/ 996611 w 1359893"/>
              <a:gd name="connsiteY1" fmla="*/ 2700712 h 2719302"/>
              <a:gd name="connsiteX2" fmla="*/ 447817 w 1359893"/>
              <a:gd name="connsiteY2" fmla="*/ 28367 h 2719302"/>
              <a:gd name="connsiteX3" fmla="*/ 0 w 1359893"/>
              <a:gd name="connsiteY3" fmla="*/ 1507717 h 2719302"/>
              <a:gd name="connsiteX0" fmla="*/ 1359893 w 1359893"/>
              <a:gd name="connsiteY0" fmla="*/ 1381823 h 2713720"/>
              <a:gd name="connsiteX1" fmla="*/ 996611 w 1359893"/>
              <a:gd name="connsiteY1" fmla="*/ 2700712 h 2713720"/>
              <a:gd name="connsiteX2" fmla="*/ 447817 w 1359893"/>
              <a:gd name="connsiteY2" fmla="*/ 28367 h 2713720"/>
              <a:gd name="connsiteX3" fmla="*/ 0 w 1359893"/>
              <a:gd name="connsiteY3" fmla="*/ 1507717 h 2713720"/>
              <a:gd name="connsiteX0" fmla="*/ 1359893 w 1359893"/>
              <a:gd name="connsiteY0" fmla="*/ 1382043 h 2719400"/>
              <a:gd name="connsiteX1" fmla="*/ 1005966 w 1359893"/>
              <a:gd name="connsiteY1" fmla="*/ 2706476 h 2719400"/>
              <a:gd name="connsiteX2" fmla="*/ 447817 w 1359893"/>
              <a:gd name="connsiteY2" fmla="*/ 28587 h 2719400"/>
              <a:gd name="connsiteX3" fmla="*/ 0 w 1359893"/>
              <a:gd name="connsiteY3" fmla="*/ 1507937 h 2719400"/>
              <a:gd name="connsiteX0" fmla="*/ 1359893 w 1359893"/>
              <a:gd name="connsiteY0" fmla="*/ 1382043 h 2719400"/>
              <a:gd name="connsiteX1" fmla="*/ 1005966 w 1359893"/>
              <a:gd name="connsiteY1" fmla="*/ 2706476 h 2719400"/>
              <a:gd name="connsiteX2" fmla="*/ 447817 w 1359893"/>
              <a:gd name="connsiteY2" fmla="*/ 28587 h 2719400"/>
              <a:gd name="connsiteX3" fmla="*/ 0 w 1359893"/>
              <a:gd name="connsiteY3" fmla="*/ 1507937 h 2719400"/>
              <a:gd name="connsiteX0" fmla="*/ 1331828 w 1331828"/>
              <a:gd name="connsiteY0" fmla="*/ 1394429 h 2731786"/>
              <a:gd name="connsiteX1" fmla="*/ 977901 w 1331828"/>
              <a:gd name="connsiteY1" fmla="*/ 2718862 h 2731786"/>
              <a:gd name="connsiteX2" fmla="*/ 419752 w 1331828"/>
              <a:gd name="connsiteY2" fmla="*/ 40973 h 2731786"/>
              <a:gd name="connsiteX3" fmla="*/ 0 w 1331828"/>
              <a:gd name="connsiteY3" fmla="*/ 1359554 h 2731786"/>
              <a:gd name="connsiteX0" fmla="*/ 1331828 w 1331828"/>
              <a:gd name="connsiteY0" fmla="*/ 1397611 h 2734968"/>
              <a:gd name="connsiteX1" fmla="*/ 977901 w 1331828"/>
              <a:gd name="connsiteY1" fmla="*/ 2722044 h 2734968"/>
              <a:gd name="connsiteX2" fmla="*/ 419752 w 1331828"/>
              <a:gd name="connsiteY2" fmla="*/ 44155 h 2734968"/>
              <a:gd name="connsiteX3" fmla="*/ 0 w 1331828"/>
              <a:gd name="connsiteY3" fmla="*/ 1362736 h 2734968"/>
              <a:gd name="connsiteX0" fmla="*/ 1331828 w 1331828"/>
              <a:gd name="connsiteY0" fmla="*/ 1424139 h 2786989"/>
              <a:gd name="connsiteX1" fmla="*/ 977901 w 1331828"/>
              <a:gd name="connsiteY1" fmla="*/ 2748572 h 2786989"/>
              <a:gd name="connsiteX2" fmla="*/ 405719 w 1331828"/>
              <a:gd name="connsiteY2" fmla="*/ 42965 h 2786989"/>
              <a:gd name="connsiteX3" fmla="*/ 0 w 1331828"/>
              <a:gd name="connsiteY3" fmla="*/ 1389264 h 2786989"/>
              <a:gd name="connsiteX0" fmla="*/ 1331828 w 1331828"/>
              <a:gd name="connsiteY0" fmla="*/ 1392312 h 2753683"/>
              <a:gd name="connsiteX1" fmla="*/ 977901 w 1331828"/>
              <a:gd name="connsiteY1" fmla="*/ 2716745 h 2753683"/>
              <a:gd name="connsiteX2" fmla="*/ 391687 w 1331828"/>
              <a:gd name="connsiteY2" fmla="*/ 44401 h 2753683"/>
              <a:gd name="connsiteX3" fmla="*/ 0 w 1331828"/>
              <a:gd name="connsiteY3" fmla="*/ 1357437 h 2753683"/>
              <a:gd name="connsiteX0" fmla="*/ 1331828 w 1331828"/>
              <a:gd name="connsiteY0" fmla="*/ 1402911 h 2764772"/>
              <a:gd name="connsiteX1" fmla="*/ 977901 w 1331828"/>
              <a:gd name="connsiteY1" fmla="*/ 2727344 h 2764772"/>
              <a:gd name="connsiteX2" fmla="*/ 405719 w 1331828"/>
              <a:gd name="connsiteY2" fmla="*/ 43912 h 2764772"/>
              <a:gd name="connsiteX3" fmla="*/ 0 w 1331828"/>
              <a:gd name="connsiteY3" fmla="*/ 1368036 h 2764772"/>
              <a:gd name="connsiteX0" fmla="*/ 1331828 w 1331828"/>
              <a:gd name="connsiteY0" fmla="*/ 1381724 h 2742607"/>
              <a:gd name="connsiteX1" fmla="*/ 977901 w 1331828"/>
              <a:gd name="connsiteY1" fmla="*/ 2706157 h 2742607"/>
              <a:gd name="connsiteX2" fmla="*/ 410397 w 1331828"/>
              <a:gd name="connsiteY2" fmla="*/ 44900 h 2742607"/>
              <a:gd name="connsiteX3" fmla="*/ 0 w 1331828"/>
              <a:gd name="connsiteY3" fmla="*/ 1346849 h 2742607"/>
              <a:gd name="connsiteX0" fmla="*/ 1331828 w 1331828"/>
              <a:gd name="connsiteY0" fmla="*/ 1381724 h 2742606"/>
              <a:gd name="connsiteX1" fmla="*/ 977901 w 1331828"/>
              <a:gd name="connsiteY1" fmla="*/ 2706157 h 2742606"/>
              <a:gd name="connsiteX2" fmla="*/ 410397 w 1331828"/>
              <a:gd name="connsiteY2" fmla="*/ 44900 h 2742606"/>
              <a:gd name="connsiteX3" fmla="*/ 0 w 1331828"/>
              <a:gd name="connsiteY3" fmla="*/ 1346849 h 2742606"/>
              <a:gd name="connsiteX0" fmla="*/ 1331828 w 1331828"/>
              <a:gd name="connsiteY0" fmla="*/ 1377182 h 2711328"/>
              <a:gd name="connsiteX1" fmla="*/ 949307 w 1331828"/>
              <a:gd name="connsiteY1" fmla="*/ 2673896 h 2711328"/>
              <a:gd name="connsiteX2" fmla="*/ 410397 w 1331828"/>
              <a:gd name="connsiteY2" fmla="*/ 40358 h 2711328"/>
              <a:gd name="connsiteX3" fmla="*/ 0 w 1331828"/>
              <a:gd name="connsiteY3" fmla="*/ 1342307 h 2711328"/>
              <a:gd name="connsiteX0" fmla="*/ 1331828 w 1331828"/>
              <a:gd name="connsiteY0" fmla="*/ 1382492 h 2716887"/>
              <a:gd name="connsiteX1" fmla="*/ 949307 w 1331828"/>
              <a:gd name="connsiteY1" fmla="*/ 2679206 h 2716887"/>
              <a:gd name="connsiteX2" fmla="*/ 396012 w 1331828"/>
              <a:gd name="connsiteY2" fmla="*/ 40124 h 2716887"/>
              <a:gd name="connsiteX3" fmla="*/ 0 w 1331828"/>
              <a:gd name="connsiteY3" fmla="*/ 1347617 h 2716887"/>
              <a:gd name="connsiteX0" fmla="*/ 1331828 w 1331828"/>
              <a:gd name="connsiteY0" fmla="*/ 1385673 h 2720068"/>
              <a:gd name="connsiteX1" fmla="*/ 949307 w 1331828"/>
              <a:gd name="connsiteY1" fmla="*/ 2682387 h 2720068"/>
              <a:gd name="connsiteX2" fmla="*/ 396012 w 1331828"/>
              <a:gd name="connsiteY2" fmla="*/ 43305 h 2720068"/>
              <a:gd name="connsiteX3" fmla="*/ 0 w 1331828"/>
              <a:gd name="connsiteY3" fmla="*/ 1350798 h 2720068"/>
              <a:gd name="connsiteX0" fmla="*/ 1331828 w 1331828"/>
              <a:gd name="connsiteY0" fmla="*/ 1380375 h 2714521"/>
              <a:gd name="connsiteX1" fmla="*/ 949307 w 1331828"/>
              <a:gd name="connsiteY1" fmla="*/ 2677089 h 2714521"/>
              <a:gd name="connsiteX2" fmla="*/ 386422 w 1331828"/>
              <a:gd name="connsiteY2" fmla="*/ 43551 h 2714521"/>
              <a:gd name="connsiteX3" fmla="*/ 0 w 1331828"/>
              <a:gd name="connsiteY3" fmla="*/ 1345500 h 2714521"/>
              <a:gd name="connsiteX0" fmla="*/ 1331828 w 1331828"/>
              <a:gd name="connsiteY0" fmla="*/ 1380375 h 2714521"/>
              <a:gd name="connsiteX1" fmla="*/ 949307 w 1331828"/>
              <a:gd name="connsiteY1" fmla="*/ 2677089 h 2714521"/>
              <a:gd name="connsiteX2" fmla="*/ 386422 w 1331828"/>
              <a:gd name="connsiteY2" fmla="*/ 43551 h 2714521"/>
              <a:gd name="connsiteX3" fmla="*/ 0 w 1331828"/>
              <a:gd name="connsiteY3" fmla="*/ 1345500 h 2714521"/>
              <a:gd name="connsiteX0" fmla="*/ 1331828 w 1331828"/>
              <a:gd name="connsiteY0" fmla="*/ 1367777 h 2713508"/>
              <a:gd name="connsiteX1" fmla="*/ 949307 w 1331828"/>
              <a:gd name="connsiteY1" fmla="*/ 2677089 h 2713508"/>
              <a:gd name="connsiteX2" fmla="*/ 386422 w 1331828"/>
              <a:gd name="connsiteY2" fmla="*/ 43551 h 2713508"/>
              <a:gd name="connsiteX3" fmla="*/ 0 w 1331828"/>
              <a:gd name="connsiteY3" fmla="*/ 1345500 h 2713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1828" h="2713508">
                <a:moveTo>
                  <a:pt x="1331828" y="1367777"/>
                </a:moveTo>
                <a:cubicBezTo>
                  <a:pt x="1218397" y="2072098"/>
                  <a:pt x="1106875" y="2897793"/>
                  <a:pt x="949307" y="2677089"/>
                </a:cubicBezTo>
                <a:cubicBezTo>
                  <a:pt x="791739" y="2456385"/>
                  <a:pt x="549653" y="282117"/>
                  <a:pt x="386422" y="43551"/>
                </a:cubicBezTo>
                <a:cubicBezTo>
                  <a:pt x="242589" y="-189468"/>
                  <a:pt x="135401" y="551221"/>
                  <a:pt x="0" y="1345500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7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4.81481E-6 L -0.08143 0.0215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72222E-6 -2.60528E-6 L -0.13454 0.088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44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-3.42434E-6 L -0.18073 0.230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45" y="11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3.60019E-6 L -0.01284 0.0883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2" y="44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94444E-6 -3.7037E-6 L -0.02292 0.1479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6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111E-6 1.11111E-6 L -0.04983 0.2268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2.18417E-6 L -0.07465 0.1453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3" y="72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2.96296E-6 L -0.10642 -0.0703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30" y="-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66667E-6 2.22222E-6 L -0.14445 -0.2247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-1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3.63342E-7 L -0.17187 -0.150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4" y="-75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7.68163E-7 L -0.19358 0.00023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</a:t>
            </a:r>
            <a:r>
              <a:rPr lang="cs-CZ" dirty="0" smtClean="0">
                <a:gradFill flip="none" rotWithShape="1">
                  <a:gsLst>
                    <a:gs pos="51000">
                      <a:srgbClr val="00B050"/>
                    </a:gs>
                    <a:gs pos="49000">
                      <a:srgbClr val="FF0000"/>
                    </a:gs>
                    <a:gs pos="0">
                      <a:srgbClr val="FF0000"/>
                    </a:gs>
                    <a:gs pos="50000">
                      <a:schemeClr val="bg1"/>
                    </a:gs>
                    <a:gs pos="100000">
                      <a:srgbClr val="00B050"/>
                    </a:gs>
                  </a:gsLst>
                  <a:lin ang="5400000" scaled="0"/>
                  <a:tileRect/>
                </a:gradFill>
              </a:rPr>
              <a:t>není ani sudá ani lichá</a:t>
            </a:r>
            <a:endParaRPr lang="cs-CZ" baseline="30000" dirty="0">
              <a:gradFill flip="none" rotWithShape="1">
                <a:gsLst>
                  <a:gs pos="51000">
                    <a:srgbClr val="00B050"/>
                  </a:gs>
                  <a:gs pos="49000">
                    <a:srgbClr val="FF0000"/>
                  </a:gs>
                  <a:gs pos="0">
                    <a:srgbClr val="FF0000"/>
                  </a:gs>
                  <a:gs pos="50000">
                    <a:schemeClr val="bg1"/>
                  </a:gs>
                  <a:gs pos="100000">
                    <a:srgbClr val="00B050"/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35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1"/>
            <a:ext cx="8352928" cy="1152127"/>
          </a:xfrm>
        </p:spPr>
        <p:txBody>
          <a:bodyPr lIns="36000"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Takových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funkcí je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většina!</a:t>
            </a:r>
          </a:p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Ukážeme si pár příkladů na grafech: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04864"/>
            <a:ext cx="2880000" cy="216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09120"/>
            <a:ext cx="2880000" cy="216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Skupina 6"/>
          <p:cNvGrpSpPr/>
          <p:nvPr/>
        </p:nvGrpSpPr>
        <p:grpSpPr>
          <a:xfrm>
            <a:off x="4572318" y="4509360"/>
            <a:ext cx="2880002" cy="2160000"/>
            <a:chOff x="3131838" y="3655747"/>
            <a:chExt cx="2880002" cy="2160000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38" y="3655747"/>
              <a:ext cx="2880002" cy="21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Ovál 8"/>
            <p:cNvSpPr/>
            <p:nvPr/>
          </p:nvSpPr>
          <p:spPr>
            <a:xfrm>
              <a:off x="5271218" y="4500854"/>
              <a:ext cx="57367" cy="57113"/>
            </a:xfrm>
            <a:prstGeom prst="ellipse">
              <a:avLst/>
            </a:prstGeom>
            <a:solidFill>
              <a:schemeClr val="tx1"/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/>
            <p:cNvSpPr/>
            <p:nvPr/>
          </p:nvSpPr>
          <p:spPr>
            <a:xfrm>
              <a:off x="4853571" y="5063600"/>
              <a:ext cx="57367" cy="57113"/>
            </a:xfrm>
            <a:prstGeom prst="ellipse">
              <a:avLst/>
            </a:prstGeom>
            <a:noFill/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04864"/>
            <a:ext cx="2880000" cy="2176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328" y="2201043"/>
            <a:ext cx="2888168" cy="2180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20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1304</TotalTime>
  <Words>402</Words>
  <Application>Microsoft Office PowerPoint</Application>
  <PresentationFormat>Předvádění na obrazovce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Shluk</vt:lpstr>
      <vt:lpstr>Motiv systému Office</vt:lpstr>
      <vt:lpstr>Prezentace aplikace PowerPoint</vt:lpstr>
      <vt:lpstr>Sudá  x  lichá</vt:lpstr>
      <vt:lpstr>Definice</vt:lpstr>
      <vt:lpstr>Příklady sudých funkcí</vt:lpstr>
      <vt:lpstr>Příklady lichých funkcí</vt:lpstr>
      <vt:lpstr>Jak poznat sudou funkci z grafu</vt:lpstr>
      <vt:lpstr>Jak poznat lichou funkci z grafu</vt:lpstr>
      <vt:lpstr>Funkce není ani sudá ani lichá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Vektory</dc:title>
  <dc:creator>Smoking</dc:creator>
  <cp:lastModifiedBy>administrator</cp:lastModifiedBy>
  <cp:revision>189</cp:revision>
  <dcterms:created xsi:type="dcterms:W3CDTF">2014-02-11T19:59:28Z</dcterms:created>
  <dcterms:modified xsi:type="dcterms:W3CDTF">2014-05-26T10:46:16Z</dcterms:modified>
</cp:coreProperties>
</file>