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Kliknutím lze upravit styl.</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30" name="Date Placeholder 29"/>
          <p:cNvSpPr>
            <a:spLocks noGrp="1"/>
          </p:cNvSpPr>
          <p:nvPr>
            <p:ph type="dt" sz="half" idx="10"/>
          </p:nvPr>
        </p:nvSpPr>
        <p:spPr/>
        <p:txBody>
          <a:bodyPr/>
          <a:lstStyle/>
          <a:p>
            <a:fld id="{AD178A70-5188-44D0-A3DC-E1656FFC8535}" type="datetimeFigureOut">
              <a:rPr lang="cs-CZ" smtClean="0"/>
              <a:t>29.12.2013</a:t>
            </a:fld>
            <a:endParaRPr lang="cs-CZ"/>
          </a:p>
        </p:txBody>
      </p:sp>
      <p:sp>
        <p:nvSpPr>
          <p:cNvPr id="19" name="Footer Placeholder 18"/>
          <p:cNvSpPr>
            <a:spLocks noGrp="1"/>
          </p:cNvSpPr>
          <p:nvPr>
            <p:ph type="ftr" sz="quarter" idx="11"/>
          </p:nvPr>
        </p:nvSpPr>
        <p:spPr/>
        <p:txBody>
          <a:bodyPr/>
          <a:lstStyle/>
          <a:p>
            <a:endParaRPr lang="cs-CZ"/>
          </a:p>
        </p:txBody>
      </p:sp>
      <p:sp>
        <p:nvSpPr>
          <p:cNvPr id="27" name="Slide Number Placeholder 26"/>
          <p:cNvSpPr>
            <a:spLocks noGrp="1"/>
          </p:cNvSpPr>
          <p:nvPr>
            <p:ph type="sldNum" sz="quarter" idx="12"/>
          </p:nvPr>
        </p:nvSpPr>
        <p:spPr/>
        <p:txBody>
          <a:bodyPr/>
          <a:lstStyle/>
          <a:p>
            <a:fld id="{8B73FD66-914B-468D-AD82-489FDF749C16}"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Kliknutím lze upravit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fld id="{AD178A70-5188-44D0-A3DC-E1656FFC8535}" type="datetimeFigureOut">
              <a:rPr lang="cs-CZ" smtClean="0"/>
              <a:t>29.12.2013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B73FD66-914B-468D-AD82-489FDF749C16}"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cs-CZ" smtClean="0"/>
              <a:t>Kliknutím lze upravit styl.</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fld id="{AD178A70-5188-44D0-A3DC-E1656FFC8535}" type="datetimeFigureOut">
              <a:rPr lang="cs-CZ" smtClean="0"/>
              <a:t>29.12.2013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B73FD66-914B-468D-AD82-489FDF749C16}"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Kliknutím lze upravit styl.</a:t>
            </a:r>
            <a:endParaRPr kumimoji="0" lang="en-US"/>
          </a:p>
        </p:txBody>
      </p:sp>
      <p:sp>
        <p:nvSpPr>
          <p:cNvPr id="3" name="Content Placeholder 2"/>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fld id="{AD178A70-5188-44D0-A3DC-E1656FFC8535}" type="datetimeFigureOut">
              <a:rPr lang="cs-CZ" smtClean="0"/>
              <a:t>29.12.2013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B73FD66-914B-468D-AD82-489FDF749C16}"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Kliknutím lze upravit styl.</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Date Placeholder 3"/>
          <p:cNvSpPr>
            <a:spLocks noGrp="1"/>
          </p:cNvSpPr>
          <p:nvPr>
            <p:ph type="dt" sz="half" idx="10"/>
          </p:nvPr>
        </p:nvSpPr>
        <p:spPr/>
        <p:txBody>
          <a:bodyPr/>
          <a:lstStyle/>
          <a:p>
            <a:fld id="{AD178A70-5188-44D0-A3DC-E1656FFC8535}" type="datetimeFigureOut">
              <a:rPr lang="cs-CZ" smtClean="0"/>
              <a:t>29.12.2013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B73FD66-914B-468D-AD82-489FDF749C16}"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cs-CZ" smtClean="0"/>
              <a:t>Kliknutím lze upravit styl.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p:txBody>
          <a:bodyPr/>
          <a:lstStyle/>
          <a:p>
            <a:fld id="{AD178A70-5188-44D0-A3DC-E1656FFC8535}" type="datetimeFigureOut">
              <a:rPr lang="cs-CZ" smtClean="0"/>
              <a:t>29.12.2013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B73FD66-914B-468D-AD82-489FDF749C16}"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cs-CZ" smtClean="0"/>
              <a:t>Kliknutím lze upravit styl.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Date Placeholder 6"/>
          <p:cNvSpPr>
            <a:spLocks noGrp="1"/>
          </p:cNvSpPr>
          <p:nvPr>
            <p:ph type="dt" sz="half" idx="10"/>
          </p:nvPr>
        </p:nvSpPr>
        <p:spPr/>
        <p:txBody>
          <a:bodyPr/>
          <a:lstStyle/>
          <a:p>
            <a:fld id="{AD178A70-5188-44D0-A3DC-E1656FFC8535}" type="datetimeFigureOut">
              <a:rPr lang="cs-CZ" smtClean="0"/>
              <a:t>29.12.2013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B73FD66-914B-468D-AD82-489FDF749C16}"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Kliknutím lze upravit styl.</a:t>
            </a:r>
            <a:endParaRPr kumimoji="0" lang="en-US"/>
          </a:p>
        </p:txBody>
      </p:sp>
      <p:sp>
        <p:nvSpPr>
          <p:cNvPr id="3" name="Date Placeholder 2"/>
          <p:cNvSpPr>
            <a:spLocks noGrp="1"/>
          </p:cNvSpPr>
          <p:nvPr>
            <p:ph type="dt" sz="half" idx="10"/>
          </p:nvPr>
        </p:nvSpPr>
        <p:spPr/>
        <p:txBody>
          <a:bodyPr/>
          <a:lstStyle/>
          <a:p>
            <a:fld id="{AD178A70-5188-44D0-A3DC-E1656FFC8535}" type="datetimeFigureOut">
              <a:rPr lang="cs-CZ" smtClean="0"/>
              <a:t>29.12.2013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B73FD66-914B-468D-AD82-489FDF749C16}"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78A70-5188-44D0-A3DC-E1656FFC8535}" type="datetimeFigureOut">
              <a:rPr lang="cs-CZ" smtClean="0"/>
              <a:t>29.12.2013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B73FD66-914B-468D-AD82-489FDF749C16}"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Kliknutím lze upravit styl.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Kliknutím lze upravit styly předlohy textu.</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p:txBody>
          <a:bodyPr/>
          <a:lstStyle/>
          <a:p>
            <a:fld id="{AD178A70-5188-44D0-A3DC-E1656FFC8535}" type="datetimeFigureOut">
              <a:rPr lang="cs-CZ" smtClean="0"/>
              <a:t>29.12.2013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B73FD66-914B-468D-AD82-489FDF749C16}"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Kliknutím lze upravit styl.</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Date Placeholder 4"/>
          <p:cNvSpPr>
            <a:spLocks noGrp="1"/>
          </p:cNvSpPr>
          <p:nvPr>
            <p:ph type="dt" sz="half" idx="10"/>
          </p:nvPr>
        </p:nvSpPr>
        <p:spPr/>
        <p:txBody>
          <a:bodyPr/>
          <a:lstStyle/>
          <a:p>
            <a:fld id="{AD178A70-5188-44D0-A3DC-E1656FFC8535}" type="datetimeFigureOut">
              <a:rPr lang="cs-CZ" smtClean="0"/>
              <a:t>29.12.2013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a:xfrm>
            <a:off x="8077200" y="6356350"/>
            <a:ext cx="609600" cy="365125"/>
          </a:xfrm>
        </p:spPr>
        <p:txBody>
          <a:bodyPr/>
          <a:lstStyle/>
          <a:p>
            <a:fld id="{8B73FD66-914B-468D-AD82-489FDF749C16}" type="slidenum">
              <a:rPr lang="cs-CZ" smtClean="0"/>
              <a:t>‹#›</a:t>
            </a:fld>
            <a:endParaRPr lang="cs-CZ"/>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Kliknutím na ikonu přidáte obrázek.</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Kliknutím lze upravit styl.</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D178A70-5188-44D0-A3DC-E1656FFC8535}" type="datetimeFigureOut">
              <a:rPr lang="cs-CZ" smtClean="0"/>
              <a:t>29.12.2013</a:t>
            </a:fld>
            <a:endParaRPr lang="cs-CZ"/>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B73FD66-914B-468D-AD82-489FDF749C16}" type="slidenum">
              <a:rPr lang="cs-CZ" smtClean="0"/>
              <a:t>‹#›</a:t>
            </a:fld>
            <a:endParaRPr lang="cs-CZ"/>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14352"/>
            <a:ext cx="7704856" cy="1162050"/>
          </a:xfrm>
        </p:spPr>
        <p:txBody>
          <a:bodyPr/>
          <a:lstStyle/>
          <a:p>
            <a:r>
              <a:rPr lang="cs-CZ" sz="4800" b="1" dirty="0" smtClean="0"/>
              <a:t>Trávicí soustava- </a:t>
            </a:r>
            <a:r>
              <a:rPr lang="cs-CZ" sz="4800" b="1" dirty="0" err="1" smtClean="0"/>
              <a:t>funkce+popis</a:t>
            </a:r>
            <a:endParaRPr lang="cs-CZ" sz="4800" b="1" dirty="0"/>
          </a:p>
        </p:txBody>
      </p:sp>
      <p:sp>
        <p:nvSpPr>
          <p:cNvPr id="3" name="Zástupný symbol pro text 2"/>
          <p:cNvSpPr>
            <a:spLocks noGrp="1"/>
          </p:cNvSpPr>
          <p:nvPr>
            <p:ph type="body" idx="2"/>
          </p:nvPr>
        </p:nvSpPr>
        <p:spPr>
          <a:xfrm>
            <a:off x="685800" y="1676400"/>
            <a:ext cx="3670176" cy="4572000"/>
          </a:xfrm>
        </p:spPr>
        <p:txBody>
          <a:bodyPr/>
          <a:lstStyle/>
          <a:p>
            <a:r>
              <a:rPr lang="cs-CZ" sz="1800" b="1" dirty="0" smtClean="0"/>
              <a:t>Trávicí soustava je téměř 8 m dlouhá trubice, jejímž úkolem je :</a:t>
            </a:r>
          </a:p>
          <a:p>
            <a:pPr marL="285750" indent="-285750">
              <a:buFontTx/>
              <a:buChar char="-"/>
            </a:pPr>
            <a:r>
              <a:rPr lang="cs-CZ" sz="1800" b="1" dirty="0" smtClean="0"/>
              <a:t>Příjem potravy</a:t>
            </a:r>
          </a:p>
          <a:p>
            <a:pPr marL="285750" indent="-285750">
              <a:buFontTx/>
              <a:buChar char="-"/>
            </a:pPr>
            <a:r>
              <a:rPr lang="cs-CZ" sz="1800" dirty="0" smtClean="0"/>
              <a:t>Její </a:t>
            </a:r>
            <a:r>
              <a:rPr lang="cs-CZ" sz="1800" b="1" dirty="0" smtClean="0"/>
              <a:t>mechanické zpracování</a:t>
            </a:r>
          </a:p>
          <a:p>
            <a:pPr marL="285750" indent="-285750">
              <a:buFontTx/>
              <a:buChar char="-"/>
            </a:pPr>
            <a:r>
              <a:rPr lang="cs-CZ" sz="1800" b="1" dirty="0" smtClean="0"/>
              <a:t>Chemické zpracování </a:t>
            </a:r>
            <a:r>
              <a:rPr lang="cs-CZ" sz="1800" dirty="0" smtClean="0"/>
              <a:t>složitých látek (tuky, cukry, bílkoviny) na látky jednodušší (</a:t>
            </a:r>
            <a:r>
              <a:rPr lang="cs-CZ" sz="1800" dirty="0" err="1" smtClean="0"/>
              <a:t>glycerol+mastné</a:t>
            </a:r>
            <a:r>
              <a:rPr lang="cs-CZ" sz="1800" dirty="0" smtClean="0"/>
              <a:t> kyseliny, </a:t>
            </a:r>
            <a:r>
              <a:rPr lang="cs-CZ" sz="1800" dirty="0" err="1" smtClean="0"/>
              <a:t>glukoza</a:t>
            </a:r>
            <a:r>
              <a:rPr lang="cs-CZ" sz="1800" dirty="0" smtClean="0"/>
              <a:t>, </a:t>
            </a:r>
            <a:r>
              <a:rPr lang="cs-CZ" sz="1800" dirty="0" err="1" smtClean="0"/>
              <a:t>aminikyseliny</a:t>
            </a:r>
            <a:r>
              <a:rPr lang="cs-CZ" sz="1800" dirty="0" smtClean="0"/>
              <a:t>)</a:t>
            </a:r>
          </a:p>
          <a:p>
            <a:pPr marL="285750" indent="-285750">
              <a:buFontTx/>
              <a:buChar char="-"/>
            </a:pPr>
            <a:r>
              <a:rPr lang="cs-CZ" sz="1800" b="1" dirty="0" smtClean="0"/>
              <a:t>Vstřebání </a:t>
            </a:r>
            <a:r>
              <a:rPr lang="cs-CZ" sz="1800" dirty="0" smtClean="0"/>
              <a:t>jednoduchých látek do krve a lymfy</a:t>
            </a:r>
          </a:p>
          <a:p>
            <a:pPr marL="285750" indent="-285750">
              <a:buFontTx/>
              <a:buChar char="-"/>
            </a:pPr>
            <a:r>
              <a:rPr lang="cs-CZ" sz="1800" b="1" dirty="0" smtClean="0"/>
              <a:t>Vyloučení </a:t>
            </a:r>
            <a:r>
              <a:rPr lang="cs-CZ" sz="1800" dirty="0" smtClean="0"/>
              <a:t>nestrávených  a nestravitelných zbytků potravy z těla ven</a:t>
            </a:r>
          </a:p>
          <a:p>
            <a:endParaRPr lang="cs-CZ" dirty="0"/>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88024" y="1700808"/>
            <a:ext cx="368617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77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3175248" cy="898424"/>
          </a:xfrm>
        </p:spPr>
        <p:txBody>
          <a:bodyPr/>
          <a:lstStyle/>
          <a:p>
            <a:r>
              <a:rPr lang="cs-CZ" sz="4400" b="1" dirty="0" smtClean="0"/>
              <a:t>Trávicí  cesty </a:t>
            </a:r>
            <a:endParaRPr lang="cs-CZ" sz="4400" b="1" dirty="0"/>
          </a:p>
        </p:txBody>
      </p:sp>
      <p:sp>
        <p:nvSpPr>
          <p:cNvPr id="3" name="Zástupný symbol pro text 2"/>
          <p:cNvSpPr>
            <a:spLocks noGrp="1"/>
          </p:cNvSpPr>
          <p:nvPr>
            <p:ph type="body" idx="2"/>
          </p:nvPr>
        </p:nvSpPr>
        <p:spPr>
          <a:xfrm>
            <a:off x="251520" y="1268760"/>
            <a:ext cx="3384376" cy="5400600"/>
          </a:xfrm>
        </p:spPr>
        <p:txBody>
          <a:bodyPr>
            <a:normAutofit/>
          </a:bodyPr>
          <a:lstStyle/>
          <a:p>
            <a:r>
              <a:rPr lang="cs-CZ" sz="1800" dirty="0" smtClean="0"/>
              <a:t>Funkce trávicí soustavy jsou zabezpečeny jejími jednotlivými částmi:</a:t>
            </a:r>
          </a:p>
          <a:p>
            <a:pPr marL="285750" indent="-285750">
              <a:buFontTx/>
              <a:buChar char="-"/>
            </a:pPr>
            <a:r>
              <a:rPr lang="cs-CZ" sz="1800" dirty="0" smtClean="0"/>
              <a:t>V ústech probíhá mechanická a chemická úprava+ prozkoumání poživatelnosti stravy jazykem</a:t>
            </a:r>
          </a:p>
          <a:p>
            <a:pPr marL="285750" indent="-285750">
              <a:buFontTx/>
              <a:buChar char="-"/>
            </a:pPr>
            <a:r>
              <a:rPr lang="cs-CZ" sz="1800" dirty="0" smtClean="0"/>
              <a:t>Hltan a jícen posunou potravu do žaludku, kde je dále chemicky upravena a promíchána</a:t>
            </a:r>
          </a:p>
          <a:p>
            <a:pPr marL="285750" indent="-285750">
              <a:buFontTx/>
              <a:buChar char="-"/>
            </a:pPr>
            <a:r>
              <a:rPr lang="cs-CZ" sz="1800" dirty="0" smtClean="0"/>
              <a:t>Tenké střevo zabezpečí finální chemickou úpravu a vstřebání živin</a:t>
            </a:r>
          </a:p>
          <a:p>
            <a:pPr marL="285750" indent="-285750">
              <a:buFontTx/>
              <a:buChar char="-"/>
            </a:pPr>
            <a:r>
              <a:rPr lang="cs-CZ" sz="1800" dirty="0" smtClean="0"/>
              <a:t>Tlusté střevo se postará o resorpci vody a úpravu nestrávených zbytků a jejich vyloučení z těla</a:t>
            </a:r>
          </a:p>
          <a:p>
            <a:pPr marL="285750" indent="-285750">
              <a:buFontTx/>
              <a:buChar char="-"/>
            </a:pPr>
            <a:endParaRPr lang="cs-CZ" sz="18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79912" y="476672"/>
            <a:ext cx="5112568"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37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852704"/>
          </a:xfrm>
        </p:spPr>
        <p:txBody>
          <a:bodyPr/>
          <a:lstStyle/>
          <a:p>
            <a:pPr algn="ctr"/>
            <a:r>
              <a:rPr lang="cs-CZ" b="1" dirty="0" smtClean="0"/>
              <a:t>Ústní dutina</a:t>
            </a:r>
            <a:endParaRPr lang="cs-CZ" b="1" dirty="0"/>
          </a:p>
        </p:txBody>
      </p:sp>
      <p:sp>
        <p:nvSpPr>
          <p:cNvPr id="4" name="Zástupný symbol pro obsah 3"/>
          <p:cNvSpPr>
            <a:spLocks noGrp="1"/>
          </p:cNvSpPr>
          <p:nvPr>
            <p:ph sz="half" idx="2"/>
          </p:nvPr>
        </p:nvSpPr>
        <p:spPr>
          <a:xfrm>
            <a:off x="323528" y="3717032"/>
            <a:ext cx="8640960" cy="2952328"/>
          </a:xfrm>
        </p:spPr>
        <p:txBody>
          <a:bodyPr>
            <a:noAutofit/>
          </a:bodyPr>
          <a:lstStyle/>
          <a:p>
            <a:r>
              <a:rPr lang="cs-CZ" sz="1700" b="1" u="sng" dirty="0" smtClean="0"/>
              <a:t>Zuby</a:t>
            </a:r>
            <a:r>
              <a:rPr lang="cs-CZ" sz="1700" b="1" dirty="0" smtClean="0"/>
              <a:t>:</a:t>
            </a:r>
            <a:r>
              <a:rPr lang="cs-CZ" sz="1700" dirty="0" smtClean="0"/>
              <a:t> V ústní dutině zuby jako nejtvrdší tkáň lidského těla potravu rozdrtí a rozřežou, dětský mléčný chrup má 20 zubů, chrup dospělého se skládá  z 8 řezáků, 4 špičáků, 8 zubů třenových a 12 stoliček</a:t>
            </a:r>
          </a:p>
          <a:p>
            <a:r>
              <a:rPr lang="cs-CZ" sz="1700" b="1" u="sng" dirty="0" smtClean="0"/>
              <a:t>Jazyk</a:t>
            </a:r>
            <a:r>
              <a:rPr lang="cs-CZ" sz="1700" u="sng" dirty="0" smtClean="0"/>
              <a:t>:</a:t>
            </a:r>
            <a:r>
              <a:rPr lang="cs-CZ" sz="1700" dirty="0" smtClean="0"/>
              <a:t> orgán z příčně pruhované svaloviny. Úkolem je potravu rozmělnit, posouvat směrem do hltanu a prozkoumat její chuť. O to se postarají chemoreceptory (chuťové pohárky na jeho povrchu), které jsou citlivé na 5 chutí- sladké, kyselé, slané, hořké a </a:t>
            </a:r>
            <a:r>
              <a:rPr lang="cs-CZ" sz="1700" dirty="0" err="1" smtClean="0"/>
              <a:t>umami</a:t>
            </a:r>
            <a:endParaRPr lang="cs-CZ" sz="1700" dirty="0" smtClean="0"/>
          </a:p>
          <a:p>
            <a:r>
              <a:rPr lang="cs-CZ" sz="1700" b="1" u="sng" dirty="0" smtClean="0"/>
              <a:t>Sliny</a:t>
            </a:r>
            <a:r>
              <a:rPr lang="cs-CZ" sz="1700" u="sng" dirty="0" smtClean="0"/>
              <a:t>:</a:t>
            </a:r>
            <a:r>
              <a:rPr lang="cs-CZ" sz="1700" dirty="0" smtClean="0"/>
              <a:t> 1,5 l  této tekutiny denně produkují  v ústech 3 páry slinných žláz (příušní, podjazykové a podčelistní), sliny obsahují vodu, mucin(hlen který zajišťuje spojení potravy a její klouzání do hltanu) a enzym ptyalin(</a:t>
            </a:r>
            <a:r>
              <a:rPr lang="el-GR" sz="1700" dirty="0" smtClean="0"/>
              <a:t>α</a:t>
            </a:r>
            <a:r>
              <a:rPr lang="cs-CZ" sz="1700" dirty="0" smtClean="0"/>
              <a:t>-amyláza která v ústech začíná trávit škrob)</a:t>
            </a:r>
            <a:endParaRPr lang="cs-CZ" sz="1700" dirty="0"/>
          </a:p>
        </p:txBody>
      </p:sp>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b="12031"/>
          <a:stretch/>
        </p:blipFill>
        <p:spPr bwMode="auto">
          <a:xfrm>
            <a:off x="959775" y="1052737"/>
            <a:ext cx="6984776"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077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16632"/>
            <a:ext cx="8712968" cy="852704"/>
          </a:xfrm>
        </p:spPr>
        <p:txBody>
          <a:bodyPr/>
          <a:lstStyle/>
          <a:p>
            <a:pPr algn="ctr"/>
            <a:r>
              <a:rPr lang="cs-CZ" b="1" dirty="0" smtClean="0"/>
              <a:t>Hltan a jícen</a:t>
            </a:r>
            <a:endParaRPr lang="cs-CZ" b="1" dirty="0"/>
          </a:p>
        </p:txBody>
      </p:sp>
      <p:sp>
        <p:nvSpPr>
          <p:cNvPr id="3" name="Zástupný symbol pro obsah 2"/>
          <p:cNvSpPr>
            <a:spLocks noGrp="1"/>
          </p:cNvSpPr>
          <p:nvPr>
            <p:ph sz="half" idx="1"/>
          </p:nvPr>
        </p:nvSpPr>
        <p:spPr>
          <a:xfrm>
            <a:off x="457200" y="1124744"/>
            <a:ext cx="4038600" cy="5733256"/>
          </a:xfrm>
        </p:spPr>
        <p:txBody>
          <a:bodyPr>
            <a:noAutofit/>
          </a:bodyPr>
          <a:lstStyle/>
          <a:p>
            <a:r>
              <a:rPr lang="cs-CZ" sz="1800" b="1" u="sng" dirty="0" smtClean="0"/>
              <a:t>Hltan</a:t>
            </a:r>
            <a:r>
              <a:rPr lang="cs-CZ" sz="1800" dirty="0" smtClean="0"/>
              <a:t> je společná část pro dýchací a trávicí soustavu, mezi ním a hrtanem(dýchací soustava) se nachází hrtanová příklopka- chrupavčitá destička, která se při podráždění měkkého patra potravou zavírá směrem do průdušnice a pouští potravu do jícnu.</a:t>
            </a:r>
          </a:p>
          <a:p>
            <a:r>
              <a:rPr lang="cs-CZ" sz="1800" b="1" u="sng" dirty="0" smtClean="0"/>
              <a:t>Jícen</a:t>
            </a:r>
            <a:r>
              <a:rPr lang="cs-CZ" sz="1800" dirty="0" smtClean="0"/>
              <a:t> je cca 28 cm dlouhá trubice (Ø 2,5 cm)mezi hltanem a žaludkem. Po celé své délce je vystlána pásy hladké svaloviny, které konají peristaltické (vlnovité) pohyby, pomocí kterých je potrava posouvána přes svalový svěrač (česlo) dále do žaludku. Při netěsnosti česla se kyselý obsah žaludku může dostávat </a:t>
            </a:r>
            <a:r>
              <a:rPr lang="cs-CZ" sz="1800" dirty="0" err="1" smtClean="0"/>
              <a:t>zpěz</a:t>
            </a:r>
            <a:r>
              <a:rPr lang="cs-CZ" sz="1800" dirty="0" smtClean="0"/>
              <a:t> do jícnu a dráždit jej (pálení žáhy).</a:t>
            </a:r>
            <a:endParaRPr lang="cs-CZ" sz="1800"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76056" y="1124744"/>
            <a:ext cx="3384376" cy="250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244" y="378904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4427984" y="1412776"/>
            <a:ext cx="1944216" cy="10801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4355976" y="3633614"/>
            <a:ext cx="2160240" cy="10915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04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2173288"/>
            <a:ext cx="834072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312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TotalTime>
  <Words>371</Words>
  <Application>Microsoft Office PowerPoint</Application>
  <PresentationFormat>Předvádění na obrazovce (4:3)</PresentationFormat>
  <Paragraphs>20</Paragraphs>
  <Slides>5</Slides>
  <Notes>0</Notes>
  <HiddenSlides>0</HiddenSlides>
  <MMClips>0</MMClips>
  <ScaleCrop>false</ScaleCrop>
  <HeadingPairs>
    <vt:vector size="4" baseType="variant">
      <vt:variant>
        <vt:lpstr>Motiv</vt:lpstr>
      </vt:variant>
      <vt:variant>
        <vt:i4>1</vt:i4>
      </vt:variant>
      <vt:variant>
        <vt:lpstr>Nadpisy snímků</vt:lpstr>
      </vt:variant>
      <vt:variant>
        <vt:i4>5</vt:i4>
      </vt:variant>
    </vt:vector>
  </HeadingPairs>
  <TitlesOfParts>
    <vt:vector size="6" baseType="lpstr">
      <vt:lpstr>Tok</vt:lpstr>
      <vt:lpstr>Trávicí soustava- funkce+popis</vt:lpstr>
      <vt:lpstr>Trávicí  cesty </vt:lpstr>
      <vt:lpstr>Ústní dutina</vt:lpstr>
      <vt:lpstr>Hltan a jícen</vt:lpstr>
      <vt:lpstr>Prezentace aplikace PowerPoint</vt:lpstr>
    </vt:vector>
  </TitlesOfParts>
  <Company>SaPSŠ Plzeň, s.r.o.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Trávicí soustava- funkce+popis</dc:title>
  <dc:creator>Šlechta Marek</dc:creator>
  <cp:lastModifiedBy>Šlechta Marek</cp:lastModifiedBy>
  <cp:revision>9</cp:revision>
  <dcterms:created xsi:type="dcterms:W3CDTF">2013-12-29T12:16:31Z</dcterms:created>
  <dcterms:modified xsi:type="dcterms:W3CDTF">2013-12-29T13:24:01Z</dcterms:modified>
</cp:coreProperties>
</file>