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E001B-BC02-4C49-BA50-E35BD3C0CF3D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2DBF0-8FEE-4905-B621-2BC5D8AA8A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78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2DBF0-8FEE-4905-B621-2BC5D8AA8AA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27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B4A173-497C-48FA-BBBE-A07E857DC6BE}" type="datetimeFigureOut">
              <a:rPr lang="cs-CZ" smtClean="0"/>
              <a:t>13. 10. 2016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986577A-C314-461D-9F9C-F441D72E8C2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892696"/>
          </a:xfrm>
        </p:spPr>
        <p:txBody>
          <a:bodyPr/>
          <a:lstStyle/>
          <a:p>
            <a:r>
              <a:rPr lang="cs-CZ" dirty="0" smtClean="0"/>
              <a:t>Sportovní a rekondiční masáž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96944" cy="460851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6" y="1452883"/>
            <a:ext cx="3981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06" y="1458710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34" y="4098032"/>
            <a:ext cx="5905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88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3" cy="504056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Mýdla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Levná, dostupná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-  </a:t>
            </a:r>
            <a:r>
              <a:rPr lang="cs-CZ" dirty="0" smtClean="0">
                <a:solidFill>
                  <a:schemeClr val="tx1"/>
                </a:solidFill>
              </a:rPr>
              <a:t>Proměnlivý skluz a přilnavost, voda se odpařuje a ochlazuje tělo- vyšší teplota místnosti- až 26° C (pro maséra špatné), mýdlo vysušuje kůži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Zásypy </a:t>
            </a:r>
            <a:r>
              <a:rPr lang="cs-CZ" dirty="0" smtClean="0">
                <a:solidFill>
                  <a:schemeClr val="tx1"/>
                </a:solidFill>
              </a:rPr>
              <a:t>např. </a:t>
            </a:r>
            <a:r>
              <a:rPr lang="cs-CZ" dirty="0" err="1" smtClean="0">
                <a:solidFill>
                  <a:schemeClr val="tx1"/>
                </a:solidFill>
              </a:rPr>
              <a:t>Aviril</a:t>
            </a:r>
            <a:endParaRPr lang="cs-CZ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Dostupnost, po masáži stačí otřít, není nutná sprcha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Špatný skluz a přilnavost, špína v místnosti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Lihová mazání </a:t>
            </a:r>
            <a:r>
              <a:rPr lang="cs-CZ" dirty="0" smtClean="0">
                <a:solidFill>
                  <a:schemeClr val="tx1"/>
                </a:solidFill>
              </a:rPr>
              <a:t>(francovka Alpa, </a:t>
            </a:r>
            <a:r>
              <a:rPr lang="cs-CZ" dirty="0" err="1" smtClean="0">
                <a:solidFill>
                  <a:schemeClr val="tx1"/>
                </a:solidFill>
              </a:rPr>
              <a:t>Sportovka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Sixtus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Ochlazují, osvěžují, klient se pak nemusí se osprchovat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  Vyšší teplota v místnosti, špatný skluz a přilnavost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cs-CZ" b="1" dirty="0">
                <a:solidFill>
                  <a:prstClr val="black"/>
                </a:solidFill>
              </a:rPr>
              <a:t>Masážní </a:t>
            </a:r>
            <a:r>
              <a:rPr lang="cs-CZ" b="1" dirty="0" smtClean="0">
                <a:solidFill>
                  <a:prstClr val="black"/>
                </a:solidFill>
              </a:rPr>
              <a:t>prostředky- porovnání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42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7" cy="496855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Tukové přípravky </a:t>
            </a:r>
            <a:r>
              <a:rPr lang="cs-CZ" dirty="0" smtClean="0">
                <a:solidFill>
                  <a:schemeClr val="tx1"/>
                </a:solidFill>
              </a:rPr>
              <a:t>(olivový olej, vazelína, </a:t>
            </a:r>
            <a:r>
              <a:rPr lang="cs-CZ" dirty="0" err="1" smtClean="0">
                <a:solidFill>
                  <a:schemeClr val="tx1"/>
                </a:solidFill>
              </a:rPr>
              <a:t>lanolin,krémy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Používá hodně masérů- sami si je míchají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Dobrý skluz a přilnavost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-  </a:t>
            </a:r>
            <a:r>
              <a:rPr lang="cs-CZ" dirty="0" smtClean="0">
                <a:solidFill>
                  <a:schemeClr val="tx1"/>
                </a:solidFill>
              </a:rPr>
              <a:t>Špatná skladovatelnost- některé oxidují (žluknou) a tím dráždí pokožku, špatná </a:t>
            </a:r>
            <a:r>
              <a:rPr lang="cs-CZ" dirty="0" err="1" smtClean="0">
                <a:solidFill>
                  <a:schemeClr val="tx1"/>
                </a:solidFill>
              </a:rPr>
              <a:t>smývatelnost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1"/>
                </a:solidFill>
              </a:rPr>
              <a:t>Embrokace</a:t>
            </a:r>
            <a:r>
              <a:rPr lang="cs-CZ" b="1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přípravky s tukovou složkou (</a:t>
            </a:r>
            <a:r>
              <a:rPr lang="cs-CZ" dirty="0" err="1" smtClean="0">
                <a:solidFill>
                  <a:schemeClr val="tx1"/>
                </a:solidFill>
              </a:rPr>
              <a:t>pův</a:t>
            </a:r>
            <a:r>
              <a:rPr lang="cs-CZ" dirty="0" smtClean="0">
                <a:solidFill>
                  <a:schemeClr val="tx1"/>
                </a:solidFill>
              </a:rPr>
              <a:t>. k masáži dostihových koní)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Dobrý skluz a přilnavost, neodpařují se- nižší teplota místnosti (22° C)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-  </a:t>
            </a:r>
            <a:r>
              <a:rPr lang="cs-CZ" dirty="0" smtClean="0">
                <a:solidFill>
                  <a:schemeClr val="tx1"/>
                </a:solidFill>
              </a:rPr>
              <a:t>Kupují se v lékárnách- horší dostupnost, velmi špatná </a:t>
            </a:r>
            <a:r>
              <a:rPr lang="cs-CZ" dirty="0" err="1" smtClean="0">
                <a:solidFill>
                  <a:schemeClr val="tx1"/>
                </a:solidFill>
              </a:rPr>
              <a:t>smývatelnost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cs-CZ" b="1" dirty="0">
                <a:solidFill>
                  <a:prstClr val="black"/>
                </a:solidFill>
              </a:rPr>
              <a:t>Masážní prostředky- porovnání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38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3" cy="51125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Léčivé krémy </a:t>
            </a:r>
            <a:r>
              <a:rPr lang="cs-CZ" dirty="0" smtClean="0">
                <a:solidFill>
                  <a:schemeClr val="tx1"/>
                </a:solidFill>
              </a:rPr>
              <a:t>(např. Ibuprofen, </a:t>
            </a:r>
            <a:r>
              <a:rPr lang="cs-CZ" dirty="0" err="1" smtClean="0">
                <a:solidFill>
                  <a:schemeClr val="tx1"/>
                </a:solidFill>
              </a:rPr>
              <a:t>Ibalgin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Fastum</a:t>
            </a:r>
            <a:r>
              <a:rPr lang="cs-CZ" dirty="0" smtClean="0">
                <a:solidFill>
                  <a:schemeClr val="tx1"/>
                </a:solidFill>
              </a:rPr>
              <a:t> gel, </a:t>
            </a:r>
            <a:r>
              <a:rPr lang="cs-CZ" dirty="0" err="1" smtClean="0">
                <a:solidFill>
                  <a:schemeClr val="tx1"/>
                </a:solidFill>
              </a:rPr>
              <a:t>Nurofen</a:t>
            </a:r>
            <a:r>
              <a:rPr lang="cs-CZ" dirty="0" smtClean="0">
                <a:solidFill>
                  <a:schemeClr val="tx1"/>
                </a:solidFill>
              </a:rPr>
              <a:t>…)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+ M</a:t>
            </a:r>
            <a:r>
              <a:rPr lang="cs-CZ" dirty="0" smtClean="0">
                <a:solidFill>
                  <a:schemeClr val="tx1"/>
                </a:solidFill>
              </a:rPr>
              <a:t>ají protizánětlivý a analgetický (proti bolesti) účinek- nehodí se na běžnou masáž, ale na masáž léčebnou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Vždy vycházet z příbalového letáku (dávkování, kontraindikace…)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-  </a:t>
            </a:r>
            <a:r>
              <a:rPr lang="cs-CZ" dirty="0" smtClean="0">
                <a:solidFill>
                  <a:schemeClr val="tx1"/>
                </a:solidFill>
              </a:rPr>
              <a:t>Při masáži se chovají jako lihová mazadla- ztrácí skluz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cs-CZ" b="1" dirty="0">
                <a:solidFill>
                  <a:prstClr val="black"/>
                </a:solidFill>
              </a:rPr>
              <a:t>Masážní prostředky- porovnání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24325"/>
            <a:ext cx="1847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r="34769"/>
          <a:stretch/>
        </p:blipFill>
        <p:spPr bwMode="auto">
          <a:xfrm>
            <a:off x="2411760" y="4457700"/>
            <a:ext cx="1191491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38750"/>
            <a:ext cx="42862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 b="15795"/>
          <a:stretch/>
        </p:blipFill>
        <p:spPr bwMode="auto">
          <a:xfrm>
            <a:off x="4355976" y="3948545"/>
            <a:ext cx="2571750" cy="129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9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cs-CZ" b="1" dirty="0">
                <a:solidFill>
                  <a:prstClr val="black"/>
                </a:solidFill>
              </a:rPr>
              <a:t>Masážní prostředky- porovnání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247327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Emulze </a:t>
            </a:r>
            <a:r>
              <a:rPr lang="cs-CZ" dirty="0" smtClean="0">
                <a:solidFill>
                  <a:schemeClr val="tx1"/>
                </a:solidFill>
              </a:rPr>
              <a:t>(např. </a:t>
            </a:r>
            <a:r>
              <a:rPr lang="cs-CZ" dirty="0" err="1" smtClean="0">
                <a:solidFill>
                  <a:schemeClr val="tx1"/>
                </a:solidFill>
              </a:rPr>
              <a:t>Emspoma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Salvus</a:t>
            </a:r>
            <a:r>
              <a:rPr lang="cs-CZ" dirty="0" smtClean="0">
                <a:solidFill>
                  <a:schemeClr val="tx1"/>
                </a:solidFill>
              </a:rPr>
              <a:t>…)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Je to směs vody a oleje, které jsou smíchané pomocí emulgátoru- tzv. typ „olej ve vodě“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+ </a:t>
            </a:r>
            <a:r>
              <a:rPr lang="cs-CZ" dirty="0" smtClean="0">
                <a:solidFill>
                  <a:schemeClr val="tx1"/>
                </a:solidFill>
              </a:rPr>
              <a:t>výborný skluz a přilnavost, dobrá omyvatelnost, lze koupit emulze s přídavkem levandule (uklidňující), rozmarýnu (povzbuzující), kafru (prokrvuje), skořice (prokrvuje a zahřívá), kakaa (zvláční a uvolní pokožku…)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91" y="1484783"/>
            <a:ext cx="2937073" cy="19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92996"/>
            <a:ext cx="28803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43741"/>
            <a:ext cx="288032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96036" y="320833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hřejivka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31165" y="486451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proti bolesti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53938" y="62124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chladivka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44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7" cy="518457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Výhoda: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Nezávislost na masérovi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Neunavitelnost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Libovolná délka masáže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r>
              <a:rPr lang="cs-CZ" b="1" dirty="0" smtClean="0">
                <a:solidFill>
                  <a:schemeClr val="tx1"/>
                </a:solidFill>
              </a:rPr>
              <a:t>Nevýhoda: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Umožní jen chvění a vibrace- neumí ostatní masérské hmaty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Některé části těla neumí masírovat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Patří sem: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Mechanické vibrátory, koule, válečky, paličky, masážní pásy, masážní podložky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</a:rPr>
              <a:t>Masážní přístroje a mechanické pomůcky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58311"/>
            <a:ext cx="1914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4" b="16445"/>
          <a:stretch/>
        </p:blipFill>
        <p:spPr bwMode="auto">
          <a:xfrm>
            <a:off x="5148064" y="5141849"/>
            <a:ext cx="2841104" cy="17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5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Kontraindikace sportovní a rekondiční masáže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4175319" cy="4968552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>
                <a:solidFill>
                  <a:schemeClr val="tx1"/>
                </a:solidFill>
              </a:rPr>
              <a:t>Úplná kontraindikace aneb kdy se nesmí vůbec masírovat: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Po vydatném </a:t>
            </a:r>
            <a:r>
              <a:rPr lang="cs-CZ" dirty="0" smtClean="0">
                <a:solidFill>
                  <a:schemeClr val="tx1"/>
                </a:solidFill>
              </a:rPr>
              <a:t>jídle-ideální před jídlem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Po nadměrné námaze- např. po těžkém tréninku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Pokud je klient nemocný- platí především pro infekční choroby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Při výskytu nádorového onemocnění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2684041" cy="165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559" y="1986136"/>
            <a:ext cx="1781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5903"/>
            <a:ext cx="2719952" cy="20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r="8564" b="22452"/>
          <a:stretch/>
        </p:blipFill>
        <p:spPr bwMode="auto">
          <a:xfrm>
            <a:off x="4427984" y="2915396"/>
            <a:ext cx="2736304" cy="173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88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Kontraindikace sportovní a rekondiční masáže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4319335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700" b="1" u="sng" dirty="0" smtClean="0">
                <a:solidFill>
                  <a:schemeClr val="tx1"/>
                </a:solidFill>
              </a:rPr>
              <a:t>Částečná kontraindikace aneb co se nesmí masírovat: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Obličej a krk zepředu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Třísla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Jamky podpažní, </a:t>
            </a:r>
            <a:r>
              <a:rPr lang="cs-CZ" sz="1700" dirty="0" err="1" smtClean="0">
                <a:solidFill>
                  <a:schemeClr val="tx1"/>
                </a:solidFill>
              </a:rPr>
              <a:t>podloketní</a:t>
            </a:r>
            <a:r>
              <a:rPr lang="cs-CZ" sz="1700" dirty="0" smtClean="0">
                <a:solidFill>
                  <a:schemeClr val="tx1"/>
                </a:solidFill>
              </a:rPr>
              <a:t> a podkolenní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Hrany nebo trny kostí- např. holenní kost, kyčelní lopata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Pohlavní orgány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U mužů bradavky, u žen celá prsa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Břicho při bolestech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Břicho při menstruaci, graviditě, šestinedělí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Problematická místa kůže- vředy, plísně, záněty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Poraněná kůže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Místa po bodnutí hmyzem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Následky sportovních úrazů- výrony…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700" dirty="0" smtClean="0">
                <a:solidFill>
                  <a:schemeClr val="tx1"/>
                </a:solidFill>
              </a:rPr>
              <a:t>Křečové žíly</a:t>
            </a:r>
            <a:endParaRPr lang="cs-CZ" sz="17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1809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32571" r="52263" b="12776"/>
          <a:stretch/>
        </p:blipFill>
        <p:spPr bwMode="auto">
          <a:xfrm>
            <a:off x="7020272" y="1412776"/>
            <a:ext cx="1842654" cy="175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3" t="6295" r="2915" b="26173"/>
          <a:stretch/>
        </p:blipFill>
        <p:spPr bwMode="auto">
          <a:xfrm>
            <a:off x="5184559" y="3933056"/>
            <a:ext cx="2233228" cy="180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86" y="4937851"/>
            <a:ext cx="2004815" cy="15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72303"/>
            <a:ext cx="1992547" cy="17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2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Hygiena masáže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4247327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 smtClean="0">
                <a:solidFill>
                  <a:schemeClr val="tx1"/>
                </a:solidFill>
              </a:rPr>
              <a:t>Hygiena </a:t>
            </a:r>
            <a:r>
              <a:rPr lang="cs-CZ" b="1" u="sng" dirty="0" err="1" smtClean="0">
                <a:solidFill>
                  <a:schemeClr val="tx1"/>
                </a:solidFill>
              </a:rPr>
              <a:t>masérny</a:t>
            </a:r>
            <a:r>
              <a:rPr lang="cs-CZ" b="1" u="sng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Čistá, vymalovaná teplými tóny, větratelná, vzdušná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Min. 7m² plochy na 1 stůl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Teplota alespoň 25°C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Výměna vzduchu 4x/hodinu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Na stěnách ideálně bílý omyvatelný nátěr do 180 cm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Umyvadlo s tekoucí vodou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Lékárnička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Hladká, omyvatelná podlaha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Čekárna a šatna pro klienty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1"/>
                </a:solidFill>
              </a:rPr>
              <a:t>Masérský stůl pevný, s polohovatelnou podpěrkou hlavy, omyvatelný potah, stavitelná výška (70- 75 cm)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6" y="1124744"/>
            <a:ext cx="439147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40702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65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chemeClr val="tx1"/>
                </a:solidFill>
              </a:rPr>
              <a:t>Hygiena masírovaného         Hygiena maséra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247327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Sprcha před masáží prokrví kůži- lepší odezva na masáž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Masírujeme obnažené části těla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Po masáži setřít zbytky emulze+ teplá sprcha+ studená sprcha na závěr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Na masáž přicházíme čistí !!!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Můžeme potřít francovkou+ suchá místa ošetřit hydratačním krémem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4247328" cy="51845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Masér musí být zcela zdráv!!!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Musí dodržovat přísnou čistotu- mytí rukou…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Masíruje v lehkém bílém oděvu (barva není nutná ale působí to dobře)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Kvůli prevenci AIDS dávat pozor na oděrky u masírovaného, ideální použít latexové rukavice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Při dlouhodobé celkové masáži by neměl masér mluvit- narušuje se tím jeho dýchání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7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Sportovní a regenerační masáž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76654" y="1628800"/>
            <a:ext cx="5335505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Účinky masáže: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</a:rPr>
              <a:t>Mechanický účinek</a:t>
            </a:r>
            <a:r>
              <a:rPr lang="cs-CZ" dirty="0" smtClean="0">
                <a:solidFill>
                  <a:schemeClr val="tx1"/>
                </a:solidFill>
              </a:rPr>
              <a:t>- spočívá v podpoře návratu krve a lymfy z periferních částí oběhu do centra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</a:rPr>
              <a:t>Biomechanický účinek</a:t>
            </a:r>
            <a:r>
              <a:rPr lang="cs-CZ" dirty="0" smtClean="0">
                <a:solidFill>
                  <a:schemeClr val="tx1"/>
                </a:solidFill>
              </a:rPr>
              <a:t>- způsobuje zčervenání v místě masáže vyvolané rozšířením cév a větším prokrvením místa- objevuje se hlavně v problematických místech (svalové křeče…)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</a:rPr>
              <a:t>Reflexní účinek</a:t>
            </a:r>
            <a:r>
              <a:rPr lang="cs-CZ" dirty="0" smtClean="0">
                <a:solidFill>
                  <a:schemeClr val="tx1"/>
                </a:solidFill>
              </a:rPr>
              <a:t>- pomocí masáže ovlivňujeme vzdálená místa na těle díky aktivizaci reflexního oblouku- u sportovní masáže není reflexní účinek záměrný, to je náplní spíše speciální reflexní masáže nebo zdravotních masáží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600647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52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89269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Sportovní a regenerační masáž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4824536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Definice SRM: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Je to </a:t>
            </a:r>
            <a:r>
              <a:rPr lang="cs-CZ" u="sng" dirty="0" smtClean="0">
                <a:solidFill>
                  <a:schemeClr val="tx1"/>
                </a:solidFill>
              </a:rPr>
              <a:t>uspořádaný soubor vhodných masérských hmatů</a:t>
            </a:r>
            <a:r>
              <a:rPr lang="cs-CZ" dirty="0" smtClean="0">
                <a:solidFill>
                  <a:schemeClr val="tx1"/>
                </a:solidFill>
              </a:rPr>
              <a:t>, pomáhající sportovci zbavovat se únavy nebo připravit se na podání plného výkonu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Je důležité, aby masér znal správné provádění hmatů a uměl je provádět </a:t>
            </a:r>
            <a:r>
              <a:rPr lang="cs-CZ" u="sng" dirty="0" smtClean="0">
                <a:solidFill>
                  <a:schemeClr val="tx1"/>
                </a:solidFill>
              </a:rPr>
              <a:t>ve správném pořadí</a:t>
            </a:r>
            <a:r>
              <a:rPr lang="cs-CZ" dirty="0" smtClean="0">
                <a:solidFill>
                  <a:schemeClr val="tx1"/>
                </a:solidFill>
              </a:rPr>
              <a:t>- tedy uspořádaně</a:t>
            </a:r>
          </a:p>
          <a:p>
            <a:pPr marL="342900" indent="-342900" algn="l"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Význam masáže: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1/ rychlejší odstranění únavy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2/zkvalitnění regenerace po výkonu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3/ působí jako prevence úrazů + zdravotních obtíží- např. bolesti svalů, šlach, kloubů…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4/ zpomaluje příznaky stárnutí- např. tvorbu vrásek, zhoršení stavu pokožky…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5/ pomáhá udržovat tělesnou a duševní kondici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1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89269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Druhy sportovní masáže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064896" cy="468052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1/ </a:t>
            </a:r>
            <a:r>
              <a:rPr lang="cs-CZ" b="1" dirty="0" smtClean="0">
                <a:solidFill>
                  <a:schemeClr val="tx1"/>
                </a:solidFill>
              </a:rPr>
              <a:t>Masáž přípravná- 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- určená pro netrénované jedince s nedostatkem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pohybové činnosti- málo pružná kůže, malý 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kloubní rozsah, ochablé, zkrácené svalstvo,</a:t>
            </a:r>
          </a:p>
          <a:p>
            <a:pPr algn="l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esprávné držení těla, nízká zdatnost…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- zlepšení stavu dosáhneme zařazením fyzické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aktivity kombinované s přípravnou masáží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- pozor- nejedná se o masáž připravující na konkrétní sportovní výkon- k tomu je určena masáž pohotovostní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- Přípravná masáž je tvrdší, hmaty jsou silové- aby probraly zanedbané svalstvo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0" y="1556792"/>
            <a:ext cx="329590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6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Druhy sportovní masáže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4536504" cy="496855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2/ Masáž odstraňující únavu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Hlavní úkol masérů ve sportovních klubech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Délka trvání cca 60 min.- mělo by jít o masáž celkovou- tzn. Všech částí těla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Běžně 2-3x týdně nebo po větším sportovním výkonu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Při velmi těžké únavě provádíme až druhý den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Masáž je lehká, zklidňující a následuje po ní sprcha a alespoň 30 minut </a:t>
            </a:r>
            <a:r>
              <a:rPr lang="cs-CZ" sz="2000" dirty="0" err="1" smtClean="0">
                <a:solidFill>
                  <a:schemeClr val="tx1"/>
                </a:solidFill>
              </a:rPr>
              <a:t>relax</a:t>
            </a:r>
            <a:r>
              <a:rPr lang="cs-CZ" sz="2000" dirty="0" smtClean="0">
                <a:solidFill>
                  <a:schemeClr val="tx1"/>
                </a:solidFill>
              </a:rPr>
              <a:t> vleže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68" y="1628800"/>
            <a:ext cx="345710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90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3/Masáž pohotovostní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Má připravit sportovce k podání maximálního výkonu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Provádí se nedlouho před startem- ideálně po rozcvičení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V tréninkových dnech se nepoužívá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Většinou se provádí jako stimulační (pokud sportovec není vyloženě </a:t>
            </a:r>
            <a:r>
              <a:rPr lang="cs-CZ" dirty="0" err="1" smtClean="0">
                <a:solidFill>
                  <a:schemeClr val="tx1"/>
                </a:solidFill>
              </a:rPr>
              <a:t>rapl</a:t>
            </a:r>
            <a:r>
              <a:rPr lang="cs-CZ" dirty="0" smtClean="0">
                <a:solidFill>
                  <a:schemeClr val="tx1"/>
                </a:solidFill>
              </a:rPr>
              <a:t>)- tzn. rychlé, energické hmaty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Není nutné dodržovat přesné pořadí hmatů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Soustředíme se na nejvíce exponované části těla- u fotbalisty dolní končetiny…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Každá partie cca 3 min.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Tuto masáž je třeba individualizovat podle předstartovního stavu sportovce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Druhy sportovní masáže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509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Druhy sportovní masáže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4464495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4/ Masáž o přestávkách mezi výkony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Provádí se u delších soutěží- jednodenní i vícedenní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Je to zkrácená masáž odstraňující únavu, přecházející do masáže pohotovostní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Vždy záleží na stupni únavy z předešlého výkonu a na tom kdy a jaký výkon následuje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822700" cy="254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42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Druhy sportovní masáže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4175319" cy="4497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5/ Léčebná sportovní masáž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Vždy po dohodě s lékařem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Vhodná po zraněních nebo při přetrvávajících zdravotních problémech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Měla by navazovat na vyšetření u lékaře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Masér nesmí mít pocit, že jeho masáž dokáže zázraky- hrozí chronické problémy- např. záněty při nedoléčených zraněních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4" y="2276872"/>
            <a:ext cx="397440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7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Masážní prostředky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4392487" cy="489654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Většinu masérských hmatů nelze provádět „nasucho“- </a:t>
            </a:r>
            <a:r>
              <a:rPr lang="cs-CZ" dirty="0" smtClean="0">
                <a:solidFill>
                  <a:schemeClr val="tx1"/>
                </a:solidFill>
              </a:rPr>
              <a:t>proto se používají: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1/mýdla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2/ zásypy (pudry)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3/ lihová mazání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4/ tukové přípravky (oleje)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5/ </a:t>
            </a:r>
            <a:r>
              <a:rPr lang="cs-CZ" b="1" dirty="0" err="1" smtClean="0">
                <a:solidFill>
                  <a:schemeClr val="tx1"/>
                </a:solidFill>
              </a:rPr>
              <a:t>embrokace</a:t>
            </a:r>
            <a:r>
              <a:rPr lang="cs-CZ" b="1" dirty="0" smtClean="0">
                <a:solidFill>
                  <a:schemeClr val="tx1"/>
                </a:solidFill>
              </a:rPr>
              <a:t> (s podílem tuků)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6/léčivé krémy (např. Ibuprofen)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7/emulze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1440160" cy="95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165618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36354"/>
            <a:ext cx="1113284" cy="132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47" y="3501008"/>
            <a:ext cx="2121396" cy="176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2" r="12270" b="14217"/>
          <a:stretch/>
        </p:blipFill>
        <p:spPr bwMode="auto">
          <a:xfrm>
            <a:off x="4788024" y="4489083"/>
            <a:ext cx="2031577" cy="11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66556"/>
            <a:ext cx="21907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77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603</TotalTime>
  <Words>1167</Words>
  <Application>Microsoft Office PowerPoint</Application>
  <PresentationFormat>Předvádění na obrazovce (4:3)</PresentationFormat>
  <Paragraphs>149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Vlnění</vt:lpstr>
      <vt:lpstr>Sportovní a rekondiční masáž</vt:lpstr>
      <vt:lpstr>Sportovní a regenerační masáž</vt:lpstr>
      <vt:lpstr>Sportovní a regenerační masáž</vt:lpstr>
      <vt:lpstr>Druhy sportovní masáže</vt:lpstr>
      <vt:lpstr>Druhy sportovní masáže</vt:lpstr>
      <vt:lpstr>Druhy sportovní masáže</vt:lpstr>
      <vt:lpstr>Druhy sportovní masáže</vt:lpstr>
      <vt:lpstr>Druhy sportovní masáže</vt:lpstr>
      <vt:lpstr>Masážní prostředky</vt:lpstr>
      <vt:lpstr>Masážní prostředky- porovnání</vt:lpstr>
      <vt:lpstr>Masážní prostředky- porovnání</vt:lpstr>
      <vt:lpstr>Masážní prostředky- porovnání</vt:lpstr>
      <vt:lpstr>Masážní prostředky- porovnání</vt:lpstr>
      <vt:lpstr>Masážní přístroje a mechanické pomůcky</vt:lpstr>
      <vt:lpstr>Kontraindikace sportovní a rekondiční masáže</vt:lpstr>
      <vt:lpstr>Kontraindikace sportovní a rekondiční masáže</vt:lpstr>
      <vt:lpstr>Hygiena masáže</vt:lpstr>
      <vt:lpstr>Hygiena masírovaného         Hygiena maséra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a rekondiční masáž</dc:title>
  <dc:creator>jjonak@sapss-plzen.cz</dc:creator>
  <cp:lastModifiedBy>jjonak@sapss-plzen.cz</cp:lastModifiedBy>
  <cp:revision>28</cp:revision>
  <dcterms:created xsi:type="dcterms:W3CDTF">2016-09-07T08:19:45Z</dcterms:created>
  <dcterms:modified xsi:type="dcterms:W3CDTF">2016-10-13T12:55:44Z</dcterms:modified>
</cp:coreProperties>
</file>