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68140370822631124"/>
          <c:y val="4.386995150125046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8677389925189833"/>
          <c:y val="0.13552681445922019"/>
          <c:w val="0.46680042668463234"/>
          <c:h val="0.82060323403952939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Člověk vážící 70 kg</c:v>
                </c:pt>
              </c:strCache>
            </c:strRef>
          </c:tx>
          <c:explosion val="5"/>
          <c:cat>
            <c:strRef>
              <c:f>List1!$A$2:$A$5</c:f>
              <c:strCache>
                <c:ptCount val="4"/>
                <c:pt idx="0">
                  <c:v>Voda</c:v>
                </c:pt>
                <c:pt idx="1">
                  <c:v>bílkoviny</c:v>
                </c:pt>
                <c:pt idx="2">
                  <c:v>tuky</c:v>
                </c:pt>
                <c:pt idx="3">
                  <c:v>cukry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4265667326343565"/>
          <c:y val="0.29493314397042308"/>
          <c:w val="0.17712942299324883"/>
          <c:h val="0.46105394474261319"/>
        </c:manualLayout>
      </c:layout>
      <c:overlay val="0"/>
      <c:txPr>
        <a:bodyPr/>
        <a:lstStyle/>
        <a:p>
          <a:pPr>
            <a:defRPr sz="10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0.47979</cdr:x>
      <cdr:y>0.54245</cdr:y>
    </cdr:from>
    <cdr:to>
      <cdr:x>0.6516</cdr:x>
      <cdr:y>0.75565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3418334" y="2198489"/>
          <a:ext cx="1224136" cy="8640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2000" dirty="0" smtClean="0"/>
            <a:t>64%= 45 kg</a:t>
          </a:r>
          <a:endParaRPr lang="cs-CZ" sz="2000" dirty="0"/>
        </a:p>
      </cdr:txBody>
    </cdr:sp>
  </cdr:relSizeAnchor>
  <cdr:relSizeAnchor xmlns:cdr="http://schemas.openxmlformats.org/drawingml/2006/chartDrawing">
    <cdr:from>
      <cdr:x>0.22712</cdr:x>
      <cdr:y>0.52468</cdr:y>
    </cdr:from>
    <cdr:to>
      <cdr:x>0.37872</cdr:x>
      <cdr:y>0.72012</cdr:y>
    </cdr:to>
    <cdr:sp macro="" textlink="">
      <cdr:nvSpPr>
        <cdr:cNvPr id="3" name="TextovéPole 2"/>
        <cdr:cNvSpPr txBox="1"/>
      </cdr:nvSpPr>
      <cdr:spPr>
        <a:xfrm xmlns:a="http://schemas.openxmlformats.org/drawingml/2006/main">
          <a:off x="1618134" y="2126481"/>
          <a:ext cx="1080120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2000" dirty="0" smtClean="0"/>
            <a:t>20%=14 kg</a:t>
          </a:r>
          <a:endParaRPr lang="cs-CZ" sz="2000" dirty="0"/>
        </a:p>
      </cdr:txBody>
    </cdr:sp>
  </cdr:relSizeAnchor>
  <cdr:relSizeAnchor xmlns:cdr="http://schemas.openxmlformats.org/drawingml/2006/chartDrawing">
    <cdr:from>
      <cdr:x>0.1968</cdr:x>
      <cdr:y>0.25818</cdr:y>
    </cdr:from>
    <cdr:to>
      <cdr:x>0.33829</cdr:x>
      <cdr:y>0.43585</cdr:y>
    </cdr:to>
    <cdr:sp macro="" textlink="">
      <cdr:nvSpPr>
        <cdr:cNvPr id="4" name="TextovéPole 3"/>
        <cdr:cNvSpPr txBox="1"/>
      </cdr:nvSpPr>
      <cdr:spPr>
        <a:xfrm xmlns:a="http://schemas.openxmlformats.org/drawingml/2006/main">
          <a:off x="1402110" y="1046361"/>
          <a:ext cx="1008112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2000" dirty="0" smtClean="0"/>
            <a:t>10%=7 kg</a:t>
          </a:r>
          <a:endParaRPr lang="cs-CZ" sz="2000" dirty="0"/>
        </a:p>
      </cdr:txBody>
    </cdr:sp>
  </cdr:relSizeAnchor>
  <cdr:relSizeAnchor xmlns:cdr="http://schemas.openxmlformats.org/drawingml/2006/chartDrawing">
    <cdr:from>
      <cdr:x>0.30797</cdr:x>
      <cdr:y>0.09827</cdr:y>
    </cdr:from>
    <cdr:to>
      <cdr:x>0.44947</cdr:x>
      <cdr:y>0.27594</cdr:y>
    </cdr:to>
    <cdr:sp macro="" textlink="">
      <cdr:nvSpPr>
        <cdr:cNvPr id="5" name="TextovéPole 4"/>
        <cdr:cNvSpPr txBox="1"/>
      </cdr:nvSpPr>
      <cdr:spPr>
        <a:xfrm xmlns:a="http://schemas.openxmlformats.org/drawingml/2006/main">
          <a:off x="2194198" y="398289"/>
          <a:ext cx="1008112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2000" dirty="0" smtClean="0"/>
            <a:t>6%=</a:t>
          </a:r>
        </a:p>
        <a:p xmlns:a="http://schemas.openxmlformats.org/drawingml/2006/main">
          <a:r>
            <a:rPr lang="cs-CZ" sz="2000" dirty="0" smtClean="0"/>
            <a:t>4kg</a:t>
          </a:r>
          <a:endParaRPr lang="cs-CZ" sz="20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57F3-F6E3-42E0-A663-816F424E6370}" type="datetimeFigureOut">
              <a:rPr lang="cs-CZ" smtClean="0"/>
              <a:t>12.12.2013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01EA-97EC-4180-BFCE-42A35F0F68A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57F3-F6E3-42E0-A663-816F424E6370}" type="datetimeFigureOut">
              <a:rPr lang="cs-CZ" smtClean="0"/>
              <a:t>12.12.2013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01EA-97EC-4180-BFCE-42A35F0F68A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57F3-F6E3-42E0-A663-816F424E6370}" type="datetimeFigureOut">
              <a:rPr lang="cs-CZ" smtClean="0"/>
              <a:t>12.12.2013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01EA-97EC-4180-BFCE-42A35F0F68A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57F3-F6E3-42E0-A663-816F424E6370}" type="datetimeFigureOut">
              <a:rPr lang="cs-CZ" smtClean="0"/>
              <a:t>12.12.2013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01EA-97EC-4180-BFCE-42A35F0F68A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57F3-F6E3-42E0-A663-816F424E6370}" type="datetimeFigureOut">
              <a:rPr lang="cs-CZ" smtClean="0"/>
              <a:t>12.12.2013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01EA-97EC-4180-BFCE-42A35F0F68A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57F3-F6E3-42E0-A663-816F424E6370}" type="datetimeFigureOut">
              <a:rPr lang="cs-CZ" smtClean="0"/>
              <a:t>12.12.2013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01EA-97EC-4180-BFCE-42A35F0F68A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57F3-F6E3-42E0-A663-816F424E6370}" type="datetimeFigureOut">
              <a:rPr lang="cs-CZ" smtClean="0"/>
              <a:t>12.12.2013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01EA-97EC-4180-BFCE-42A35F0F68A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57F3-F6E3-42E0-A663-816F424E6370}" type="datetimeFigureOut">
              <a:rPr lang="cs-CZ" smtClean="0"/>
              <a:t>12.12.2013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01EA-97EC-4180-BFCE-42A35F0F68A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57F3-F6E3-42E0-A663-816F424E6370}" type="datetimeFigureOut">
              <a:rPr lang="cs-CZ" smtClean="0"/>
              <a:t>12.12.2013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01EA-97EC-4180-BFCE-42A35F0F68A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57F3-F6E3-42E0-A663-816F424E6370}" type="datetimeFigureOut">
              <a:rPr lang="cs-CZ" smtClean="0"/>
              <a:t>12.12.2013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01EA-97EC-4180-BFCE-42A35F0F68A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57F3-F6E3-42E0-A663-816F424E6370}" type="datetimeFigureOut">
              <a:rPr lang="cs-CZ" smtClean="0"/>
              <a:t>12.12.2013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01EA-97EC-4180-BFCE-42A35F0F68A7}" type="slidenum">
              <a:rPr lang="cs-CZ" smtClean="0"/>
              <a:t>‹#›</a:t>
            </a:fld>
            <a:endParaRPr lang="cs-CZ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35657F3-F6E3-42E0-A663-816F424E6370}" type="datetimeFigureOut">
              <a:rPr lang="cs-CZ" smtClean="0"/>
              <a:t>12.12.2013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69301EA-97EC-4180-BFCE-42A35F0F68A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1600" y="1268760"/>
            <a:ext cx="7117180" cy="1470025"/>
          </a:xfrm>
        </p:spPr>
        <p:txBody>
          <a:bodyPr/>
          <a:lstStyle/>
          <a:p>
            <a:pPr algn="ctr"/>
            <a:r>
              <a:rPr lang="cs-CZ" dirty="0" smtClean="0"/>
              <a:t>Somatologie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1315916"/>
          </a:xfrm>
        </p:spPr>
        <p:txBody>
          <a:bodyPr>
            <a:normAutofit/>
          </a:bodyPr>
          <a:lstStyle/>
          <a:p>
            <a:pPr algn="ctr"/>
            <a:r>
              <a:rPr lang="cs-CZ" sz="2800" dirty="0" smtClean="0"/>
              <a:t>Organické a anorganické sloučeniny lidského těla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798866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Podíl organických sloučenin</a:t>
            </a:r>
            <a:endParaRPr lang="cs-CZ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5655470"/>
              </p:ext>
            </p:extLst>
          </p:nvPr>
        </p:nvGraphicFramePr>
        <p:xfrm>
          <a:off x="1009650" y="1806575"/>
          <a:ext cx="7124700" cy="40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9296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9592" y="692697"/>
            <a:ext cx="7117180" cy="792088"/>
          </a:xfrm>
        </p:spPr>
        <p:txBody>
          <a:bodyPr/>
          <a:lstStyle/>
          <a:p>
            <a:r>
              <a:rPr lang="cs-CZ" u="sng" dirty="0" smtClean="0"/>
              <a:t>Sloučeniny lidského těla</a:t>
            </a:r>
            <a:endParaRPr lang="cs-CZ" u="sng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09442" y="1484784"/>
            <a:ext cx="7117180" cy="5040560"/>
          </a:xfrm>
        </p:spPr>
        <p:txBody>
          <a:bodyPr>
            <a:normAutofit lnSpcReduction="10000"/>
          </a:bodyPr>
          <a:lstStyle/>
          <a:p>
            <a:pPr marL="342900" indent="-342900">
              <a:buFontTx/>
              <a:buChar char="-"/>
            </a:pPr>
            <a:r>
              <a:rPr lang="cs-CZ" dirty="0" smtClean="0"/>
              <a:t>Většina chemických prvků s v těle vyskytuje ve     formě sloučenin.</a:t>
            </a:r>
          </a:p>
          <a:p>
            <a:pPr marL="342900" indent="-342900">
              <a:buFontTx/>
              <a:buChar char="-"/>
            </a:pPr>
            <a:r>
              <a:rPr lang="cs-CZ" dirty="0" smtClean="0"/>
              <a:t>Rozdělení sloučenin:</a:t>
            </a:r>
          </a:p>
          <a:p>
            <a:pPr marL="342900" indent="-342900">
              <a:buFontTx/>
              <a:buChar char="-"/>
            </a:pPr>
            <a:r>
              <a:rPr lang="cs-CZ" dirty="0" smtClean="0"/>
              <a:t>Sloučeniny obsahující hlavní biogenní </a:t>
            </a:r>
            <a:r>
              <a:rPr lang="cs-CZ" dirty="0"/>
              <a:t>prvky- C,O,H,N </a:t>
            </a:r>
            <a:r>
              <a:rPr lang="cs-CZ" dirty="0" smtClean="0"/>
              <a:t>–tzv. </a:t>
            </a:r>
            <a:r>
              <a:rPr lang="cs-CZ" u="sng" dirty="0" smtClean="0">
                <a:solidFill>
                  <a:srgbClr val="FF0000"/>
                </a:solidFill>
              </a:rPr>
              <a:t>organické</a:t>
            </a:r>
            <a:r>
              <a:rPr lang="cs-CZ" dirty="0" smtClean="0"/>
              <a:t> </a:t>
            </a:r>
            <a:r>
              <a:rPr lang="cs-CZ" dirty="0" smtClean="0">
                <a:solidFill>
                  <a:schemeClr val="tx1"/>
                </a:solidFill>
              </a:rPr>
              <a:t>- tuky</a:t>
            </a:r>
          </a:p>
          <a:p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                                      - cukry</a:t>
            </a:r>
          </a:p>
          <a:p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                                      - bílkoviny</a:t>
            </a:r>
          </a:p>
          <a:p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                                      - nukleové kyseliny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- </a:t>
            </a:r>
            <a:r>
              <a:rPr lang="cs-CZ" u="sng" dirty="0" smtClean="0">
                <a:solidFill>
                  <a:srgbClr val="FF0000"/>
                </a:solidFill>
              </a:rPr>
              <a:t>anorganické</a:t>
            </a:r>
          </a:p>
          <a:p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                                     </a:t>
            </a:r>
            <a:r>
              <a:rPr lang="cs-CZ" dirty="0" smtClean="0">
                <a:solidFill>
                  <a:schemeClr val="tx1"/>
                </a:solidFill>
              </a:rPr>
              <a:t>- H2O</a:t>
            </a:r>
          </a:p>
          <a:p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                                     - soli</a:t>
            </a:r>
          </a:p>
          <a:p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                                     - plyny</a:t>
            </a: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10908704" y="3933056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072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9592" y="404665"/>
            <a:ext cx="7117180" cy="720080"/>
          </a:xfrm>
        </p:spPr>
        <p:txBody>
          <a:bodyPr/>
          <a:lstStyle/>
          <a:p>
            <a:pPr algn="ctr"/>
            <a:r>
              <a:rPr lang="cs-CZ" u="sng" dirty="0" smtClean="0"/>
              <a:t>Anorganické sloučeniny</a:t>
            </a:r>
            <a:endParaRPr lang="cs-CZ" u="sng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43608" y="1196752"/>
            <a:ext cx="7117180" cy="5184576"/>
          </a:xfrm>
        </p:spPr>
        <p:txBody>
          <a:bodyPr/>
          <a:lstStyle/>
          <a:p>
            <a:r>
              <a:rPr lang="cs-CZ" b="1" dirty="0" smtClean="0"/>
              <a:t>                                     H</a:t>
            </a:r>
            <a:r>
              <a:rPr lang="cs-CZ" sz="1200" b="1" dirty="0" smtClean="0"/>
              <a:t>2</a:t>
            </a:r>
            <a:r>
              <a:rPr lang="cs-CZ" b="1" dirty="0" smtClean="0"/>
              <a:t>O</a:t>
            </a:r>
          </a:p>
          <a:p>
            <a:pPr marL="342900" indent="-342900">
              <a:buFontTx/>
              <a:buChar char="-"/>
            </a:pPr>
            <a:r>
              <a:rPr lang="cs-CZ" sz="1800" dirty="0" smtClean="0"/>
              <a:t>Slouží jako rozpouštědlo látek, reaktant, vytváří prostředí pro fyzikální a chemické děje, je odpadním produktem metabolismu, důležitá pro termoregulaci </a:t>
            </a:r>
          </a:p>
          <a:p>
            <a:pPr marL="342900" indent="-342900">
              <a:buFontTx/>
              <a:buChar char="-"/>
            </a:pPr>
            <a:r>
              <a:rPr lang="cs-CZ" sz="1800" dirty="0" smtClean="0"/>
              <a:t>Tvoří  70% organismu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                                </a:t>
            </a:r>
            <a:r>
              <a:rPr lang="cs-CZ" b="1" dirty="0" smtClean="0"/>
              <a:t>Soli</a:t>
            </a:r>
          </a:p>
          <a:p>
            <a:pPr marL="285750" indent="-285750">
              <a:buFontTx/>
              <a:buChar char="-"/>
            </a:pPr>
            <a:r>
              <a:rPr lang="cs-CZ" sz="1800" dirty="0" smtClean="0"/>
              <a:t>Buď disociované na ionty ( Na</a:t>
            </a:r>
            <a:r>
              <a:rPr lang="cs-CZ" sz="1200" dirty="0" smtClean="0"/>
              <a:t>+</a:t>
            </a:r>
            <a:r>
              <a:rPr lang="cs-CZ" sz="1800" dirty="0" smtClean="0"/>
              <a:t>, K</a:t>
            </a:r>
            <a:r>
              <a:rPr lang="cs-CZ" sz="1200" dirty="0" smtClean="0"/>
              <a:t>+</a:t>
            </a:r>
            <a:r>
              <a:rPr lang="cs-CZ" sz="1800" dirty="0" smtClean="0"/>
              <a:t>, Ca2</a:t>
            </a:r>
            <a:r>
              <a:rPr lang="cs-CZ" sz="1200" dirty="0" smtClean="0"/>
              <a:t>+</a:t>
            </a:r>
            <a:r>
              <a:rPr lang="cs-CZ" sz="1800" dirty="0" smtClean="0"/>
              <a:t>, CO</a:t>
            </a:r>
            <a:r>
              <a:rPr lang="cs-CZ" sz="1200" dirty="0" smtClean="0"/>
              <a:t>3</a:t>
            </a:r>
            <a:r>
              <a:rPr lang="cs-CZ" sz="1800" dirty="0"/>
              <a:t>²</a:t>
            </a:r>
            <a:r>
              <a:rPr lang="cs-CZ" sz="1800" dirty="0" smtClean="0"/>
              <a:t>-…)</a:t>
            </a:r>
          </a:p>
          <a:p>
            <a:pPr marL="285750" indent="-285750">
              <a:buFontTx/>
              <a:buChar char="-"/>
            </a:pPr>
            <a:r>
              <a:rPr lang="cs-CZ" sz="1800" dirty="0" smtClean="0"/>
              <a:t>Nebo ve formě nerozpustných solí- uhličitany, křemičitany, fosforečnany</a:t>
            </a:r>
          </a:p>
          <a:p>
            <a:pPr marL="285750" indent="-285750">
              <a:buFontTx/>
              <a:buChar char="-"/>
            </a:pPr>
            <a:r>
              <a:rPr lang="cs-CZ" sz="1800" dirty="0" smtClean="0"/>
              <a:t>Ovlivňují </a:t>
            </a:r>
            <a:r>
              <a:rPr lang="cs-CZ" sz="1800" dirty="0" err="1" smtClean="0"/>
              <a:t>osmozu</a:t>
            </a:r>
            <a:r>
              <a:rPr lang="cs-CZ" sz="1800" dirty="0" smtClean="0"/>
              <a:t>, polarizaci nervových spojení, udržují stálé pH </a:t>
            </a:r>
            <a:r>
              <a:rPr lang="cs-CZ" sz="1800" dirty="0" err="1" smtClean="0"/>
              <a:t>vnitř</a:t>
            </a:r>
            <a:r>
              <a:rPr lang="cs-CZ" sz="1800" dirty="0" smtClean="0"/>
              <a:t>. </a:t>
            </a:r>
            <a:r>
              <a:rPr lang="cs-CZ" sz="1800" dirty="0"/>
              <a:t>p</a:t>
            </a:r>
            <a:r>
              <a:rPr lang="cs-CZ" sz="1800" dirty="0" smtClean="0"/>
              <a:t>rostředí, jako stavební látka pro kostru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                                </a:t>
            </a:r>
            <a:r>
              <a:rPr lang="cs-CZ" b="1" dirty="0" smtClean="0"/>
              <a:t>Plyny</a:t>
            </a:r>
          </a:p>
          <a:p>
            <a:r>
              <a:rPr lang="cs-CZ" sz="1800" dirty="0" smtClean="0"/>
              <a:t>- CO</a:t>
            </a:r>
            <a:r>
              <a:rPr lang="cs-CZ" sz="1200" dirty="0" smtClean="0"/>
              <a:t>2</a:t>
            </a:r>
            <a:r>
              <a:rPr lang="cs-CZ" sz="1800" dirty="0" smtClean="0"/>
              <a:t>, O</a:t>
            </a:r>
            <a:r>
              <a:rPr lang="cs-CZ" sz="1200" dirty="0" smtClean="0"/>
              <a:t>2</a:t>
            </a:r>
            <a:r>
              <a:rPr lang="cs-CZ" sz="1800" dirty="0" smtClean="0"/>
              <a:t>, N</a:t>
            </a:r>
            <a:r>
              <a:rPr lang="cs-CZ" sz="1200" dirty="0" smtClean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29595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43608" y="332657"/>
            <a:ext cx="7117180" cy="864095"/>
          </a:xfrm>
        </p:spPr>
        <p:txBody>
          <a:bodyPr/>
          <a:lstStyle/>
          <a:p>
            <a:r>
              <a:rPr lang="cs-CZ" sz="3200" b="1" u="sng" dirty="0" smtClean="0"/>
              <a:t>Organické sloučeniny- cukry</a:t>
            </a:r>
            <a:endParaRPr lang="cs-CZ" sz="3200" b="1" u="sng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09442" y="1484784"/>
            <a:ext cx="7117180" cy="4896544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cs-CZ" sz="1800" dirty="0" smtClean="0"/>
              <a:t>Nebo také sacharidy, glycidy, uhlovodany, </a:t>
            </a:r>
            <a:r>
              <a:rPr lang="cs-CZ" sz="1800" dirty="0" err="1" smtClean="0"/>
              <a:t>karbohydráty</a:t>
            </a:r>
            <a:endParaRPr lang="cs-CZ" sz="1800" dirty="0" smtClean="0"/>
          </a:p>
          <a:p>
            <a:pPr marL="342900" indent="-342900">
              <a:buFontTx/>
              <a:buChar char="-"/>
            </a:pPr>
            <a:r>
              <a:rPr lang="cs-CZ" sz="1800" dirty="0" smtClean="0"/>
              <a:t>Tvoří asi 10% obsahu organických látek v těle</a:t>
            </a:r>
          </a:p>
          <a:p>
            <a:r>
              <a:rPr lang="cs-CZ" sz="1800" u="sng" dirty="0" smtClean="0"/>
              <a:t>Funkce v těle</a:t>
            </a:r>
            <a:r>
              <a:rPr lang="cs-CZ" sz="1800" dirty="0" smtClean="0"/>
              <a:t>: zdroj energie pro výkony 15 sek.- 20 min.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zásobárna energie(</a:t>
            </a:r>
            <a:r>
              <a:rPr lang="cs-CZ" sz="1800" dirty="0" err="1" smtClean="0"/>
              <a:t>jater.+sval</a:t>
            </a:r>
            <a:r>
              <a:rPr lang="cs-CZ" sz="1800" dirty="0" smtClean="0"/>
              <a:t>. glykogen-1g cukru=18kJ)</a:t>
            </a:r>
          </a:p>
          <a:p>
            <a:r>
              <a:rPr lang="cs-CZ" sz="1800" b="1" dirty="0" smtClean="0"/>
              <a:t>Dělení: </a:t>
            </a:r>
          </a:p>
          <a:p>
            <a:r>
              <a:rPr lang="cs-CZ" sz="1800" dirty="0" smtClean="0">
                <a:solidFill>
                  <a:srgbClr val="C00000"/>
                </a:solidFill>
              </a:rPr>
              <a:t>monosacharidy</a:t>
            </a:r>
            <a:r>
              <a:rPr lang="cs-CZ" sz="1800" dirty="0" smtClean="0"/>
              <a:t> – </a:t>
            </a:r>
            <a:r>
              <a:rPr lang="cs-CZ" sz="1800" dirty="0" err="1" smtClean="0"/>
              <a:t>glukoza</a:t>
            </a:r>
            <a:r>
              <a:rPr lang="cs-CZ" sz="1800" dirty="0" smtClean="0"/>
              <a:t>, </a:t>
            </a:r>
            <a:r>
              <a:rPr lang="cs-CZ" sz="1800" dirty="0" err="1" smtClean="0"/>
              <a:t>fruktoza</a:t>
            </a:r>
            <a:r>
              <a:rPr lang="cs-CZ" sz="1800" dirty="0" smtClean="0"/>
              <a:t> (do 7 </a:t>
            </a:r>
            <a:r>
              <a:rPr lang="cs-CZ" sz="1800" dirty="0" err="1" smtClean="0"/>
              <a:t>at</a:t>
            </a:r>
            <a:r>
              <a:rPr lang="cs-CZ" sz="1800" dirty="0" smtClean="0"/>
              <a:t>. C v </a:t>
            </a:r>
            <a:r>
              <a:rPr lang="cs-CZ" sz="1800" dirty="0" err="1"/>
              <a:t>molek</a:t>
            </a:r>
            <a:r>
              <a:rPr lang="cs-CZ" sz="1800" dirty="0" smtClean="0"/>
              <a:t>.)</a:t>
            </a:r>
          </a:p>
          <a:p>
            <a:r>
              <a:rPr lang="cs-CZ" sz="1800" dirty="0" smtClean="0">
                <a:solidFill>
                  <a:srgbClr val="C00000"/>
                </a:solidFill>
              </a:rPr>
              <a:t>oligosacharidy</a:t>
            </a:r>
            <a:r>
              <a:rPr lang="cs-CZ" sz="1800" dirty="0" smtClean="0"/>
              <a:t>- </a:t>
            </a:r>
            <a:r>
              <a:rPr lang="cs-CZ" sz="1800" dirty="0" err="1" smtClean="0"/>
              <a:t>laktoza</a:t>
            </a:r>
            <a:r>
              <a:rPr lang="cs-CZ" sz="1800" dirty="0" smtClean="0"/>
              <a:t>, </a:t>
            </a:r>
            <a:r>
              <a:rPr lang="cs-CZ" sz="1800" dirty="0" err="1" smtClean="0"/>
              <a:t>sacharoza</a:t>
            </a:r>
            <a:r>
              <a:rPr lang="cs-CZ" sz="1800" dirty="0" smtClean="0"/>
              <a:t>, </a:t>
            </a:r>
            <a:r>
              <a:rPr lang="cs-CZ" sz="1800" dirty="0" err="1" smtClean="0"/>
              <a:t>maltoza</a:t>
            </a:r>
            <a:r>
              <a:rPr lang="cs-CZ" sz="1800" dirty="0" smtClean="0"/>
              <a:t> (7-100 </a:t>
            </a:r>
            <a:r>
              <a:rPr lang="cs-CZ" sz="1800" dirty="0" err="1" smtClean="0"/>
              <a:t>at</a:t>
            </a:r>
            <a:r>
              <a:rPr lang="cs-CZ" sz="1800" dirty="0" smtClean="0"/>
              <a:t>. C)</a:t>
            </a:r>
          </a:p>
          <a:p>
            <a:r>
              <a:rPr lang="cs-CZ" sz="1800" dirty="0" smtClean="0">
                <a:solidFill>
                  <a:srgbClr val="C00000"/>
                </a:solidFill>
              </a:rPr>
              <a:t>polysacharidy</a:t>
            </a:r>
            <a:r>
              <a:rPr lang="cs-CZ" sz="1800" dirty="0" smtClean="0"/>
              <a:t>- složité cukry- nad 100 atomů uhlíku v mol.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    škrob, jaterní a svalový glykogen- zásobní cukr</a:t>
            </a:r>
            <a:endParaRPr lang="cs-CZ" sz="1800" dirty="0"/>
          </a:p>
          <a:p>
            <a:r>
              <a:rPr lang="cs-CZ" sz="1800" b="1" dirty="0" smtClean="0"/>
              <a:t>Zdroj v potravě</a:t>
            </a:r>
            <a:r>
              <a:rPr lang="cs-CZ" sz="1800" dirty="0" smtClean="0"/>
              <a:t>: ovoce, řepný cukr, mléko, přílohy(škrob)</a:t>
            </a:r>
          </a:p>
          <a:p>
            <a:r>
              <a:rPr lang="cs-CZ" sz="1800" dirty="0" smtClean="0"/>
              <a:t>Mezi cukry patří i vláknina- nestravitelný sacharid nezbytný pro správnou funkci trávicího systému                  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102622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9592" y="260649"/>
            <a:ext cx="7117180" cy="720080"/>
          </a:xfrm>
        </p:spPr>
        <p:txBody>
          <a:bodyPr/>
          <a:lstStyle/>
          <a:p>
            <a:r>
              <a:rPr lang="cs-CZ" sz="3200" b="1" u="sng" dirty="0" smtClean="0"/>
              <a:t>Organické sloučeniny- tuky</a:t>
            </a:r>
            <a:endParaRPr lang="cs-CZ" sz="3200" b="1" u="sng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1268760"/>
            <a:ext cx="7299038" cy="5112568"/>
          </a:xfrm>
        </p:spPr>
        <p:txBody>
          <a:bodyPr/>
          <a:lstStyle/>
          <a:p>
            <a:pPr marL="342900" indent="-342900">
              <a:buFontTx/>
              <a:buChar char="-"/>
            </a:pPr>
            <a:r>
              <a:rPr lang="cs-CZ" sz="1800" dirty="0" smtClean="0"/>
              <a:t>Nebo také lipidy- </a:t>
            </a:r>
            <a:r>
              <a:rPr lang="cs-CZ" sz="1800" dirty="0" err="1" smtClean="0"/>
              <a:t>enrgeticky</a:t>
            </a:r>
            <a:r>
              <a:rPr lang="cs-CZ" sz="1800" dirty="0" smtClean="0"/>
              <a:t> nejvydatnější   sloučeniny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(1g tuku=38kJ)       </a:t>
            </a:r>
            <a:r>
              <a:rPr lang="cs-CZ" sz="1800" u="sng" dirty="0" smtClean="0"/>
              <a:t>hlavní funkcí je zásobárna energie</a:t>
            </a:r>
          </a:p>
          <a:p>
            <a:pPr marL="285750" indent="-285750">
              <a:buFontTx/>
              <a:buChar char="-"/>
            </a:pPr>
            <a:r>
              <a:rPr lang="cs-CZ" sz="1800" dirty="0" smtClean="0"/>
              <a:t>Skládají se z glycerolu a mastných kyselin</a:t>
            </a:r>
          </a:p>
          <a:p>
            <a:pPr marL="285750" indent="-285750">
              <a:buFontTx/>
              <a:buChar char="-"/>
            </a:pPr>
            <a:endParaRPr lang="cs-CZ" sz="1800" dirty="0" smtClean="0"/>
          </a:p>
          <a:p>
            <a:r>
              <a:rPr lang="cs-CZ" sz="1800" b="1" dirty="0" smtClean="0"/>
              <a:t>Další funkce</a:t>
            </a:r>
            <a:r>
              <a:rPr lang="cs-CZ" sz="1800" dirty="0" smtClean="0"/>
              <a:t>: tepelná a mechanická ochrana orgánů, stavba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              buněčných membrán, stavba nervů, základ 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              některých hormonů, zásobárna vitamínů 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              A,D,E,K, ochranná funkce (kožní maz)</a:t>
            </a:r>
          </a:p>
          <a:p>
            <a:endParaRPr lang="cs-CZ" sz="1800" dirty="0" smtClean="0"/>
          </a:p>
          <a:p>
            <a:r>
              <a:rPr lang="cs-CZ" sz="1800" b="1" dirty="0" smtClean="0"/>
              <a:t>Zdroj v </a:t>
            </a:r>
            <a:r>
              <a:rPr lang="cs-CZ" sz="1800" b="1" dirty="0" err="1" smtClean="0"/>
              <a:t>potravě</a:t>
            </a:r>
            <a:r>
              <a:rPr lang="cs-CZ" sz="1800" dirty="0" err="1" smtClean="0"/>
              <a:t>:maso</a:t>
            </a:r>
            <a:r>
              <a:rPr lang="cs-CZ" sz="1800" dirty="0" smtClean="0"/>
              <a:t>- tučné červené+ mořské </a:t>
            </a:r>
            <a:r>
              <a:rPr lang="cs-CZ" sz="1800" dirty="0" err="1" smtClean="0"/>
              <a:t>ryby,mléko</a:t>
            </a:r>
            <a:r>
              <a:rPr lang="cs-CZ" sz="1800" dirty="0" smtClean="0"/>
              <a:t>,</a:t>
            </a:r>
          </a:p>
          <a:p>
            <a:r>
              <a:rPr lang="cs-CZ" sz="1800" dirty="0" smtClean="0"/>
              <a:t>           ořechy, řepkový, slunečnicový, kokosový, olivový olej </a:t>
            </a:r>
          </a:p>
          <a:p>
            <a:endParaRPr lang="cs-CZ" sz="1800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3145881" y="1844824"/>
            <a:ext cx="28803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261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332657"/>
            <a:ext cx="7416824" cy="792088"/>
          </a:xfrm>
        </p:spPr>
        <p:txBody>
          <a:bodyPr/>
          <a:lstStyle/>
          <a:p>
            <a:r>
              <a:rPr lang="cs-CZ" sz="2800" b="1" u="sng" dirty="0" smtClean="0"/>
              <a:t>Organické sloučeniny- bílkoviny</a:t>
            </a:r>
            <a:endParaRPr lang="cs-CZ" sz="2800" b="1" u="sng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1268760"/>
            <a:ext cx="7371046" cy="5112568"/>
          </a:xfrm>
        </p:spPr>
        <p:txBody>
          <a:bodyPr/>
          <a:lstStyle/>
          <a:p>
            <a:pPr marL="342900" indent="-342900">
              <a:buFontTx/>
              <a:buChar char="-"/>
            </a:pPr>
            <a:r>
              <a:rPr lang="cs-CZ" sz="1800" dirty="0" smtClean="0"/>
              <a:t>nebo také proteiny, skládají se z aminokyselin (21 druhů)</a:t>
            </a:r>
          </a:p>
          <a:p>
            <a:r>
              <a:rPr lang="cs-CZ" sz="1800" b="1" dirty="0" smtClean="0"/>
              <a:t>Funkce</a:t>
            </a:r>
            <a:r>
              <a:rPr lang="cs-CZ" sz="1800" dirty="0" smtClean="0"/>
              <a:t>- stavební(strukturální) bílkoviny jsou součástí 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     tělesných struktur (</a:t>
            </a:r>
            <a:r>
              <a:rPr lang="cs-CZ" sz="1800" dirty="0" err="1" smtClean="0"/>
              <a:t>actin</a:t>
            </a:r>
            <a:r>
              <a:rPr lang="cs-CZ" sz="1800" dirty="0" smtClean="0"/>
              <a:t> a </a:t>
            </a:r>
            <a:r>
              <a:rPr lang="cs-CZ" sz="1800" dirty="0" err="1" smtClean="0"/>
              <a:t>myosin</a:t>
            </a:r>
            <a:r>
              <a:rPr lang="cs-CZ" sz="1800" dirty="0" smtClean="0"/>
              <a:t> ve svalech, 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     </a:t>
            </a:r>
            <a:r>
              <a:rPr lang="cs-CZ" sz="1800" dirty="0" err="1" smtClean="0"/>
              <a:t>kolegenní</a:t>
            </a:r>
            <a:r>
              <a:rPr lang="cs-CZ" sz="1800" dirty="0" smtClean="0"/>
              <a:t> a elastická vlákna (kosti, vazivo), keratin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     (vlasy a nehty)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   - funkční bílkoviny (zajišťují fungování těla)- enzymy, 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     protilátky, některé </a:t>
            </a:r>
            <a:r>
              <a:rPr lang="cs-CZ" sz="1800" dirty="0" err="1" smtClean="0"/>
              <a:t>hormony,přenos</a:t>
            </a:r>
            <a:r>
              <a:rPr lang="cs-CZ" sz="1800" dirty="0" smtClean="0"/>
              <a:t> kyslíku(</a:t>
            </a:r>
            <a:r>
              <a:rPr lang="cs-CZ" sz="1800" dirty="0" err="1" smtClean="0"/>
              <a:t>hemogl</a:t>
            </a:r>
            <a:r>
              <a:rPr lang="cs-CZ" sz="1800" dirty="0" smtClean="0"/>
              <a:t>.)</a:t>
            </a:r>
          </a:p>
          <a:p>
            <a:r>
              <a:rPr lang="cs-CZ" sz="1800" dirty="0" smtClean="0"/>
              <a:t>Tělo si většinu aminokyselin umí vyrobit samo, některé ale vytvořit neumí (tzv. </a:t>
            </a:r>
            <a:r>
              <a:rPr lang="cs-CZ" sz="1800" dirty="0" err="1" smtClean="0"/>
              <a:t>esenciáĺní</a:t>
            </a:r>
            <a:r>
              <a:rPr lang="cs-CZ" sz="1800" dirty="0" smtClean="0"/>
              <a:t>)- musí být obsaženy v potravě</a:t>
            </a:r>
          </a:p>
          <a:p>
            <a:endParaRPr lang="cs-CZ" sz="1800" dirty="0"/>
          </a:p>
          <a:p>
            <a:r>
              <a:rPr lang="cs-CZ" sz="1800" b="1" dirty="0" smtClean="0"/>
              <a:t>Zdroje v potravě</a:t>
            </a:r>
            <a:r>
              <a:rPr lang="cs-CZ" sz="1800" dirty="0" smtClean="0"/>
              <a:t>: živočišné- maso, vejce, mléčné výrobky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                     rostlinné- luštěniny- hlavně sója </a:t>
            </a:r>
          </a:p>
          <a:p>
            <a:pPr marL="342900" indent="-34290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874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332657"/>
            <a:ext cx="8064896" cy="720080"/>
          </a:xfrm>
        </p:spPr>
        <p:txBody>
          <a:bodyPr/>
          <a:lstStyle/>
          <a:p>
            <a:r>
              <a:rPr lang="cs-CZ" sz="2400" b="1" u="sng" dirty="0" smtClean="0"/>
              <a:t>Organické sloučeniny- nukleové kyseliny</a:t>
            </a:r>
            <a:endParaRPr lang="cs-CZ" sz="2400" b="1" u="sng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7587070" cy="5040560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cs-CZ" sz="1800" dirty="0" smtClean="0"/>
              <a:t>Makromolekulární látky (s dlouhým řetězcem), které 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umožňují syntézu bílkovin a přenos buněčné genetické 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informace </a:t>
            </a:r>
          </a:p>
          <a:p>
            <a:pPr marL="342900" indent="-342900">
              <a:buFontTx/>
              <a:buChar char="-"/>
            </a:pPr>
            <a:r>
              <a:rPr lang="cs-CZ" sz="1800" dirty="0" smtClean="0"/>
              <a:t>Vyskytují se v buněčném jádře (nukleus-proto nukleové)</a:t>
            </a:r>
          </a:p>
          <a:p>
            <a:r>
              <a:rPr lang="cs-CZ" sz="1800" b="1" dirty="0" smtClean="0"/>
              <a:t>Nukleové kyseliny- </a:t>
            </a:r>
            <a:r>
              <a:rPr lang="cs-CZ" sz="1800" b="1" dirty="0" smtClean="0">
                <a:solidFill>
                  <a:srgbClr val="C00000"/>
                </a:solidFill>
              </a:rPr>
              <a:t>DNA</a:t>
            </a:r>
            <a:r>
              <a:rPr lang="cs-CZ" sz="1800" dirty="0" smtClean="0"/>
              <a:t>- </a:t>
            </a:r>
            <a:r>
              <a:rPr lang="cs-CZ" sz="1800" u="sng" dirty="0" smtClean="0"/>
              <a:t>deoxyribonukleová kyselina</a:t>
            </a:r>
            <a:r>
              <a:rPr lang="cs-CZ" sz="1800" dirty="0" smtClean="0"/>
              <a:t>- </a:t>
            </a:r>
          </a:p>
          <a:p>
            <a:r>
              <a:rPr lang="cs-CZ" sz="1800" dirty="0" smtClean="0"/>
              <a:t>        buněčný software- obsahuje genetickou informaci o 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stavbě buňky a její specializaci (tzn. jakou bílkovinu bude 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produkovat)- zůstává vždy v jádře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                    </a:t>
            </a:r>
            <a:r>
              <a:rPr lang="cs-CZ" sz="1800" b="1" dirty="0" smtClean="0"/>
              <a:t>-</a:t>
            </a:r>
            <a:r>
              <a:rPr lang="cs-CZ" sz="1800" b="1" dirty="0" smtClean="0">
                <a:solidFill>
                  <a:srgbClr val="C00000"/>
                </a:solidFill>
              </a:rPr>
              <a:t>RNA</a:t>
            </a:r>
            <a:r>
              <a:rPr lang="cs-CZ" sz="1800" dirty="0" smtClean="0"/>
              <a:t>- </a:t>
            </a:r>
            <a:r>
              <a:rPr lang="cs-CZ" sz="1800" u="sng" dirty="0" smtClean="0"/>
              <a:t>ribonukleová kyselina</a:t>
            </a:r>
            <a:r>
              <a:rPr lang="cs-CZ" sz="1800" dirty="0" smtClean="0"/>
              <a:t>- „</a:t>
            </a:r>
            <a:r>
              <a:rPr lang="cs-CZ" sz="1800" dirty="0" err="1" smtClean="0"/>
              <a:t>fleška</a:t>
            </a:r>
            <a:r>
              <a:rPr lang="cs-CZ" sz="1800" dirty="0" smtClean="0"/>
              <a:t>“ na   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kterou se genetická informace překopíruje a putuje do  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ribozomu, kde se podle ní syntetizuje konkrétní bílkovina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912928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2" y="2171700"/>
            <a:ext cx="833437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8298999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TC102455596[[fn=Jaro]]</Template>
  <TotalTime>1300</TotalTime>
  <Words>553</Words>
  <Application>Microsoft Office PowerPoint</Application>
  <PresentationFormat>Předvádění na obrazovce (4:3)</PresentationFormat>
  <Paragraphs>78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Spring</vt:lpstr>
      <vt:lpstr>Somatologie</vt:lpstr>
      <vt:lpstr>Podíl organických sloučenin</vt:lpstr>
      <vt:lpstr>Sloučeniny lidského těla</vt:lpstr>
      <vt:lpstr>Anorganické sloučeniny</vt:lpstr>
      <vt:lpstr>Organické sloučeniny- cukry</vt:lpstr>
      <vt:lpstr>Organické sloučeniny- tuky</vt:lpstr>
      <vt:lpstr>Organické sloučeniny- bílkoviny</vt:lpstr>
      <vt:lpstr>Organické sloučeniny- nukleové kyseliny</vt:lpstr>
      <vt:lpstr>Prezentace aplikace PowerPoint</vt:lpstr>
    </vt:vector>
  </TitlesOfParts>
  <Company>SaPSŠ Plzeň, s.r.o.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Somatologie</dc:title>
  <dc:creator>Šlechta Marek</dc:creator>
  <cp:lastModifiedBy>Šlechta Marek</cp:lastModifiedBy>
  <cp:revision>20</cp:revision>
  <dcterms:created xsi:type="dcterms:W3CDTF">2012-11-07T13:26:24Z</dcterms:created>
  <dcterms:modified xsi:type="dcterms:W3CDTF">2013-12-12T13:58:10Z</dcterms:modified>
</cp:coreProperties>
</file>