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D77D82E-21F7-4F7A-9D40-D7FD1783097C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B6B339-B1C2-4F4A-963E-77484951F996}" type="datetimeFigureOut">
              <a:rPr lang="cs-CZ" smtClean="0"/>
              <a:t>13.12.2013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2737579"/>
          </a:xfrm>
        </p:spPr>
        <p:txBody>
          <a:bodyPr/>
          <a:lstStyle/>
          <a:p>
            <a:r>
              <a:rPr lang="cs-CZ" sz="8800" dirty="0" smtClean="0">
                <a:solidFill>
                  <a:srgbClr val="FF0000"/>
                </a:solidFill>
              </a:rPr>
              <a:t>Onemocnění a úrazy svalů</a:t>
            </a:r>
            <a:endParaRPr lang="cs-CZ" sz="88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Fyziologie pohybové soustavy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18971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39000" cy="720080"/>
          </a:xfrm>
        </p:spPr>
        <p:txBody>
          <a:bodyPr/>
          <a:lstStyle/>
          <a:p>
            <a:r>
              <a:rPr lang="cs-CZ" sz="3600" dirty="0">
                <a:solidFill>
                  <a:schemeClr val="tx1"/>
                </a:solidFill>
              </a:rPr>
              <a:t/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3600" dirty="0">
                <a:solidFill>
                  <a:schemeClr val="tx1"/>
                </a:solidFill>
              </a:rPr>
              <a:t>Onemocnění a úrazy kosterních svalů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51396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Nejčastější příčinou svalových zranění jsou- přetrénování, zánět, </a:t>
            </a:r>
            <a:r>
              <a:rPr lang="cs-CZ" sz="2400" dirty="0" err="1" smtClean="0"/>
              <a:t>ruptutra</a:t>
            </a:r>
            <a:r>
              <a:rPr lang="cs-CZ" sz="2400" dirty="0" smtClean="0"/>
              <a:t>, rozdrcení a poranění elektrickým proudem</a:t>
            </a:r>
          </a:p>
          <a:p>
            <a:r>
              <a:rPr lang="cs-CZ" sz="2400" b="1" u="sng" dirty="0" smtClean="0"/>
              <a:t>1/ Přetrénování- </a:t>
            </a:r>
            <a:r>
              <a:rPr lang="cs-CZ" sz="2400" dirty="0" smtClean="0"/>
              <a:t>vzniká při dlouhodobé zátěži v anaerobním pásmu→ tvořící se laktát není odbouráván</a:t>
            </a:r>
            <a:r>
              <a:rPr lang="cs-CZ" sz="2400" dirty="0"/>
              <a:t> </a:t>
            </a:r>
            <a:r>
              <a:rPr lang="cs-CZ" sz="2400" dirty="0" smtClean="0"/>
              <a:t>→hromadí se ve svalech a tlačí na svalové obaly, sval je překyselen a kyselina dráždí svalovou tkáň</a:t>
            </a:r>
          </a:p>
          <a:p>
            <a:r>
              <a:rPr lang="cs-CZ" sz="2400" dirty="0" smtClean="0"/>
              <a:t>Příznaky: bolestivost, snížená výkonnost</a:t>
            </a:r>
          </a:p>
          <a:p>
            <a:r>
              <a:rPr lang="cs-CZ" sz="2400" u="sng" dirty="0" smtClean="0"/>
              <a:t>Prevence</a:t>
            </a:r>
            <a:r>
              <a:rPr lang="cs-CZ" sz="2400" dirty="0" smtClean="0"/>
              <a:t>- </a:t>
            </a:r>
            <a:r>
              <a:rPr lang="cs-CZ" sz="2400" dirty="0" err="1" smtClean="0"/>
              <a:t>pozátěžové</a:t>
            </a:r>
            <a:r>
              <a:rPr lang="cs-CZ" sz="2400" dirty="0" smtClean="0"/>
              <a:t> vyklusání, strečink</a:t>
            </a:r>
          </a:p>
          <a:p>
            <a:r>
              <a:rPr lang="cs-CZ" sz="2400" dirty="0" smtClean="0"/>
              <a:t>!!! </a:t>
            </a:r>
            <a:r>
              <a:rPr lang="cs-CZ" sz="2400" u="sng" dirty="0" smtClean="0"/>
              <a:t>Z těžších forem přetrénování se při zanedbané regeneraci může vyvinout zánět !!!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180983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39553" y="1052736"/>
            <a:ext cx="8280920" cy="5400600"/>
          </a:xfrm>
        </p:spPr>
        <p:txBody>
          <a:bodyPr/>
          <a:lstStyle/>
          <a:p>
            <a:r>
              <a:rPr lang="cs-CZ" sz="2400" b="1" u="sng" dirty="0" smtClean="0"/>
              <a:t>Zánět-</a:t>
            </a:r>
            <a:r>
              <a:rPr lang="cs-CZ" sz="2400" dirty="0" smtClean="0"/>
              <a:t> jedná se obecně o obrannou reakci organismu při porušení  jeho homeostázy (stálé vnitřní prostředí)</a:t>
            </a:r>
          </a:p>
          <a:p>
            <a:r>
              <a:rPr lang="cs-CZ" sz="2400" dirty="0" smtClean="0"/>
              <a:t>Důvod může být  fyzikální( mechanické poškození), chemický (přetrénování) nebo mikrobiologický (přítomnost virů či bakterií)</a:t>
            </a:r>
          </a:p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hlavní znaky</a:t>
            </a:r>
          </a:p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starověký lékař </a:t>
            </a:r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</a:rPr>
              <a:t>Celsus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popisoval u zánětu 4 hlavní znaky </a:t>
            </a:r>
          </a:p>
          <a:p>
            <a:pPr lvl="1"/>
            <a:r>
              <a:rPr lang="cs-CZ" sz="1600" b="1" dirty="0" err="1">
                <a:solidFill>
                  <a:schemeClr val="accent1">
                    <a:lumMod val="75000"/>
                  </a:schemeClr>
                </a:solidFill>
              </a:rPr>
              <a:t>rubor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- zčervenání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</a:rPr>
              <a:t>calor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- zteplání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</a:rPr>
              <a:t>dolor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- bolest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tumor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- zduření </a:t>
            </a:r>
          </a:p>
          <a:p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</a:rPr>
              <a:t>Galenos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přidal další znak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</a:rPr>
              <a:t>functio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1">
                    <a:lumMod val="75000"/>
                  </a:schemeClr>
                </a:solidFill>
              </a:rPr>
              <a:t>laesa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(porušená funkce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cs-CZ" sz="2400" u="sng" dirty="0" smtClean="0">
                <a:solidFill>
                  <a:schemeClr val="tx1"/>
                </a:solidFill>
              </a:rPr>
              <a:t>Příznaky</a:t>
            </a:r>
            <a:r>
              <a:rPr lang="cs-CZ" sz="2400" dirty="0" smtClean="0">
                <a:solidFill>
                  <a:schemeClr val="tx1"/>
                </a:solidFill>
              </a:rPr>
              <a:t>: bolestivost svalu a jeho snížená funkce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Zánět může být primární- vzniklý ve svalu/sekundární- např. při celkovém virovém onemocnění a současné svalové zátěži</a:t>
            </a:r>
          </a:p>
          <a:p>
            <a:pPr lvl="1"/>
            <a:r>
              <a:rPr lang="cs-CZ" sz="2400" u="sng" dirty="0" smtClean="0">
                <a:solidFill>
                  <a:schemeClr val="tx1"/>
                </a:solidFill>
              </a:rPr>
              <a:t>Prevence</a:t>
            </a:r>
            <a:r>
              <a:rPr lang="cs-CZ" sz="2400" dirty="0" smtClean="0">
                <a:solidFill>
                  <a:schemeClr val="tx1"/>
                </a:solidFill>
              </a:rPr>
              <a:t>: nezatěžovat svaly při onemocněních a při přetrénování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648072"/>
          </a:xfrm>
        </p:spPr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Onemocnění a úrazy kosterních svalů</a:t>
            </a:r>
            <a:endParaRPr lang="cs-CZ" sz="32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863588" y="4077072"/>
            <a:ext cx="18002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7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39000" cy="576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Onemocnění a úrazy kosterních svalů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899592" y="908720"/>
            <a:ext cx="7479683" cy="792088"/>
          </a:xfrm>
        </p:spPr>
        <p:txBody>
          <a:bodyPr>
            <a:noAutofit/>
          </a:bodyPr>
          <a:lstStyle/>
          <a:p>
            <a:r>
              <a:rPr lang="cs-CZ" sz="2400" u="sng" dirty="0"/>
              <a:t>Ruptura svalu (přetržení, natržení)</a:t>
            </a:r>
            <a:r>
              <a:rPr lang="cs-CZ" sz="2400" b="0" u="sng" dirty="0"/>
              <a:t>- </a:t>
            </a:r>
            <a:r>
              <a:rPr lang="cs-CZ" sz="2400" b="0" dirty="0"/>
              <a:t>vzniká při překročení meze pevnosti svalu při jeho natažení</a:t>
            </a:r>
          </a:p>
          <a:p>
            <a:r>
              <a:rPr lang="cs-CZ" sz="2400" b="0" u="sng" dirty="0" smtClean="0"/>
              <a:t>Příznakem</a:t>
            </a:r>
            <a:r>
              <a:rPr lang="cs-CZ" sz="2400" b="0" dirty="0" smtClean="0"/>
              <a:t> je  bolestivost, otok, vkleslá kůže</a:t>
            </a:r>
          </a:p>
          <a:p>
            <a:r>
              <a:rPr lang="cs-CZ" sz="2400" b="0" dirty="0" smtClean="0"/>
              <a:t>Velice nebezpečné je </a:t>
            </a:r>
            <a:r>
              <a:rPr lang="cs-CZ" sz="2400" b="0" dirty="0" err="1" smtClean="0"/>
              <a:t>machanické</a:t>
            </a:r>
            <a:r>
              <a:rPr lang="cs-CZ" sz="2400" b="0" dirty="0" smtClean="0"/>
              <a:t> rozdrcení svalu- svalový pigment myoglobin, který se uvolní do krve je toxický pro ledviny- musí se zneutralizovat</a:t>
            </a:r>
          </a:p>
          <a:p>
            <a:r>
              <a:rPr lang="cs-CZ" sz="2400" dirty="0" smtClean="0"/>
              <a:t>Léčba</a:t>
            </a:r>
            <a:r>
              <a:rPr lang="cs-CZ" sz="2400" b="0" dirty="0" smtClean="0"/>
              <a:t>- doporučuje se </a:t>
            </a:r>
            <a:r>
              <a:rPr lang="cs-CZ" sz="2400" b="0" dirty="0" err="1" smtClean="0"/>
              <a:t>wobenzym</a:t>
            </a:r>
            <a:r>
              <a:rPr lang="cs-CZ" sz="2400" b="0" dirty="0" smtClean="0"/>
              <a:t> ve zvýšených dávkách, předepsaných lékařem, klidový režim</a:t>
            </a:r>
          </a:p>
          <a:p>
            <a:endParaRPr lang="cs-CZ" sz="24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259632" y="4077072"/>
            <a:ext cx="3730752" cy="254433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018670" y="4077071"/>
            <a:ext cx="3730752" cy="253048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3643230" cy="25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59" y="4077072"/>
            <a:ext cx="3809207" cy="25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07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95287"/>
            <a:ext cx="7967737" cy="801465"/>
          </a:xfrm>
        </p:spPr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Onemocnění a úrazy kosterních svalů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499992" y="1557337"/>
            <a:ext cx="4223321" cy="4386263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chemeClr val="tx1"/>
                </a:solidFill>
              </a:rPr>
              <a:t>Úraz elektrickým proudem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</a:rPr>
              <a:t>Rozmanitá zranění- např. ruptury svalů po křečovitém stahu svalu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</a:rPr>
              <a:t>U vyšších proudů hlavně tepelné účinky- teplo ničí svalovou tkáň, rychle odpařená voda může sval roztrhnout tlakem páry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3600401" cy="447977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600401" cy="227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56940"/>
            <a:ext cx="3600400" cy="226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99592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Zlomenina po úderu blesku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1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171700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792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505</TotalTime>
  <Words>297</Words>
  <Application>Microsoft Office PowerPoint</Application>
  <PresentationFormat>Předvádění na obrazovce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Thermal</vt:lpstr>
      <vt:lpstr>Onemocnění a úrazy svalů</vt:lpstr>
      <vt:lpstr> Onemocnění a úrazy kosterních svalů</vt:lpstr>
      <vt:lpstr>Onemocnění a úrazy kosterních svalů</vt:lpstr>
      <vt:lpstr>Onemocnění a úrazy kosterních svalů</vt:lpstr>
      <vt:lpstr>Onemocnění a úrazy kosterních svalů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a úrazy svalů</dc:title>
  <dc:creator>Šlechta Marek</dc:creator>
  <cp:lastModifiedBy>Šlechta Marek</cp:lastModifiedBy>
  <cp:revision>10</cp:revision>
  <dcterms:created xsi:type="dcterms:W3CDTF">2013-12-03T07:10:16Z</dcterms:created>
  <dcterms:modified xsi:type="dcterms:W3CDTF">2013-12-13T10:31:09Z</dcterms:modified>
</cp:coreProperties>
</file>