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  <p:sldMasterId id="2147484044" r:id="rId2"/>
  </p:sldMasterIdLst>
  <p:sldIdLst>
    <p:sldId id="263" r:id="rId3"/>
    <p:sldId id="256" r:id="rId4"/>
    <p:sldId id="268" r:id="rId5"/>
    <p:sldId id="273" r:id="rId6"/>
    <p:sldId id="274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76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1509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2508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236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914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423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6502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948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0307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7709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846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5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876975"/>
              </p:ext>
            </p:extLst>
          </p:nvPr>
        </p:nvGraphicFramePr>
        <p:xfrm>
          <a:off x="457200" y="1916832"/>
          <a:ext cx="8229600" cy="3657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12518"/>
                <a:gridCol w="1924021"/>
                <a:gridCol w="1885027"/>
                <a:gridCol w="3108034"/>
              </a:tblGrid>
              <a:tr h="1758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Šablona: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III/2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č. materiálu: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VY_32_INOVACE_159</a:t>
                      </a:r>
                      <a:endParaRPr lang="cs-CZ" sz="16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61830"/>
              </p:ext>
            </p:extLst>
          </p:nvPr>
        </p:nvGraphicFramePr>
        <p:xfrm>
          <a:off x="457200" y="2348880"/>
          <a:ext cx="8229600" cy="401301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075571"/>
                <a:gridCol w="6154029"/>
              </a:tblGrid>
              <a:tr h="609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Jméno autora: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Mgr. Tomáš FULÍN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Třída/ročník: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PS2 / 2.ročník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Datum vytvoření: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4.4.2014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Vzdělávací oblast: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Matematika</a:t>
                      </a:r>
                      <a:r>
                        <a:rPr lang="cs-CZ" sz="14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 její aplikace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Tematická oblast: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Goniometrické funkce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Předmět: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Matematika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Výstižný popis způsobu využití, případně metodické pokyny: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Prezentace</a:t>
                      </a:r>
                      <a:r>
                        <a:rPr lang="cs-CZ" sz="14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na </a:t>
                      </a:r>
                      <a:r>
                        <a:rPr lang="cs-CZ" sz="14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přehled goniometrických funkcí sinus, kosinus, tangens a kotangens. Studentu je předložen graf každé funkce, seznam funkčních hodnot v jedné periodě a znaménko hodnoty v jednotlivých kvadrantech, aby mohl jednotlivé funkce porovnat a odlišit.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308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Klíčová slova: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Sinus, kosinus,</a:t>
                      </a:r>
                      <a:r>
                        <a:rPr lang="cs-CZ" sz="14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cosinus, tangens, kotangens, </a:t>
                      </a:r>
                      <a:r>
                        <a:rPr lang="cs-CZ" sz="1400" i="1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cotangens</a:t>
                      </a:r>
                      <a:r>
                        <a:rPr lang="cs-CZ" sz="14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graf, </a:t>
                      </a:r>
                      <a:r>
                        <a:rPr lang="cs-CZ" sz="1400" i="1" baseline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finkce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09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Druh učebního materiálu: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Studijní materiál, přehled látky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23593" y="1268760"/>
            <a:ext cx="7096815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Výukový materiál zpracován v rámci projektu EU peníze školám</a:t>
            </a:r>
            <a:endParaRPr lang="cs-CZ" sz="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Registrační číslo projektu: </a:t>
            </a:r>
            <a:r>
              <a:rPr lang="cs-CZ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CZ.1.07/1.5.00/34.1063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Skupina 13"/>
          <p:cNvGrpSpPr/>
          <p:nvPr/>
        </p:nvGrpSpPr>
        <p:grpSpPr>
          <a:xfrm>
            <a:off x="1512429" y="203939"/>
            <a:ext cx="6119143" cy="1064821"/>
            <a:chOff x="1512429" y="76200"/>
            <a:chExt cx="6119143" cy="1064821"/>
          </a:xfrm>
        </p:grpSpPr>
        <p:pic>
          <p:nvPicPr>
            <p:cNvPr id="2056" name="Picture 8" descr="MSMT_sloga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8975" y="988621"/>
              <a:ext cx="2686050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3" name="Skupina 12"/>
            <p:cNvGrpSpPr/>
            <p:nvPr/>
          </p:nvGrpSpPr>
          <p:grpSpPr>
            <a:xfrm>
              <a:off x="1512429" y="76200"/>
              <a:ext cx="6119143" cy="762000"/>
              <a:chOff x="1706562" y="76200"/>
              <a:chExt cx="6119143" cy="762000"/>
            </a:xfrm>
          </p:grpSpPr>
          <p:pic>
            <p:nvPicPr>
              <p:cNvPr id="2058" name="Picture 0" descr="MSMT_logolink_bez_vl_a_sloganu.ai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06562" y="76200"/>
                <a:ext cx="5191125" cy="762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" name="Obrázek 11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92280" y="90487"/>
                <a:ext cx="733425" cy="73342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36117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Goniometrické funkce</a:t>
            </a:r>
            <a:endParaRPr lang="cs-CZ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Funkce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7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Zástupný symbol pro obsah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292394731"/>
                  </p:ext>
                </p:extLst>
              </p:nvPr>
            </p:nvGraphicFramePr>
            <p:xfrm>
              <a:off x="323850" y="1652277"/>
              <a:ext cx="8496297" cy="184873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</a:tblGrid>
                  <a:tr h="576064"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30°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45°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60°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90°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180°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270°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360°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</a:tr>
                  <a:tr h="370840">
                    <a:tc v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  <a:sym typeface="Symbol"/>
                            </a:rPr>
                            <a:t>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3</m:t>
                                    </m:r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2</a:t>
                          </a:r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  <a:sym typeface="Symbol"/>
                            </a:rPr>
                            <a:t>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sin x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cs-CZ" sz="18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cs-CZ" sz="1800" b="0" i="1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cs-CZ" sz="1800" b="0" i="1" smtClean="0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cs-CZ" sz="18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cs-CZ" sz="1800" b="0" i="1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cs-CZ" sz="1800" b="0" i="1" smtClean="0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-1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Zástupný symbol pro obsah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292394731"/>
                  </p:ext>
                </p:extLst>
              </p:nvPr>
            </p:nvGraphicFramePr>
            <p:xfrm>
              <a:off x="323850" y="1652277"/>
              <a:ext cx="8496297" cy="184873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</a:tblGrid>
                  <a:tr h="576064"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30°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45°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60°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90°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180°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270°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360°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</a:tr>
                  <a:tr h="605028">
                    <a:tc v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00000" t="-94000" r="-599355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00000" t="-94000" r="-499355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02597" t="-94000" r="-402597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99355" t="-94000" r="-300000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  <a:sym typeface="Symbol"/>
                            </a:rPr>
                            <a:t>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699355" t="-94000" r="-100000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2</a:t>
                          </a:r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  <a:sym typeface="Symbol"/>
                            </a:rPr>
                            <a:t>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</a:tr>
                  <a:tr h="6676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sin x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00000" t="-177982" r="-599355" b="-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00000" t="-177982" r="-499355" b="-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02597" t="-177982" r="-402597" b="-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-1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413792"/>
            <a:ext cx="8640960" cy="1143000"/>
          </a:xfrm>
        </p:spPr>
        <p:txBody>
          <a:bodyPr/>
          <a:lstStyle/>
          <a:p>
            <a:r>
              <a:rPr lang="cs-CZ" baseline="30000" dirty="0" smtClean="0"/>
              <a:t>Funkce </a:t>
            </a:r>
            <a:r>
              <a:rPr lang="cs-CZ" baseline="30000" dirty="0" err="1" smtClean="0"/>
              <a:t>sínus</a:t>
            </a:r>
            <a:endParaRPr lang="cs-CZ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ulka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33300630"/>
                  </p:ext>
                </p:extLst>
              </p:nvPr>
            </p:nvGraphicFramePr>
            <p:xfrm>
              <a:off x="5004048" y="188640"/>
              <a:ext cx="3816424" cy="11740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54106"/>
                    <a:gridCol w="954106"/>
                    <a:gridCol w="954106"/>
                    <a:gridCol w="954106"/>
                  </a:tblGrid>
                  <a:tr h="347078"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znaménka sin x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</a:tr>
                  <a:tr h="45487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dirty="0" smtClean="0"/>
                            <a:t>(0;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7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170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cs-CZ" sz="17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cs-CZ" sz="1700" dirty="0" smtClean="0"/>
                            <a:t>)</a:t>
                          </a:r>
                          <a:endParaRPr lang="cs-CZ" sz="17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700" dirty="0" smtClean="0"/>
                            <a:t>(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7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170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cs-CZ" sz="17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cs-CZ" sz="1700" b="0" i="1" smtClean="0">
                                  <a:latin typeface="Cambria Math"/>
                                </a:rPr>
                                <m:t>;</m:t>
                              </m:r>
                            </m:oMath>
                          </a14:m>
                          <a:r>
                            <a:rPr lang="cs-CZ" sz="1700" dirty="0" smtClean="0"/>
                            <a:t> </a:t>
                          </a:r>
                          <a:r>
                            <a:rPr lang="cs-CZ" sz="1700" dirty="0" smtClean="0">
                              <a:sym typeface="Symbol"/>
                            </a:rPr>
                            <a:t></a:t>
                          </a:r>
                          <a:r>
                            <a:rPr lang="cs-CZ" sz="1700" dirty="0" smtClean="0"/>
                            <a:t>)</a:t>
                          </a:r>
                          <a:endParaRPr lang="cs-CZ" sz="17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dirty="0" smtClean="0"/>
                            <a:t>(</a:t>
                          </a:r>
                          <a:r>
                            <a:rPr lang="cs-CZ" sz="1700" dirty="0" smtClean="0">
                              <a:sym typeface="Symbol"/>
                            </a:rPr>
                            <a:t>;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7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17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cs-CZ" sz="170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cs-CZ" sz="17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cs-CZ" sz="1700" dirty="0" smtClean="0"/>
                            <a:t>)</a:t>
                          </a:r>
                          <a:endParaRPr lang="cs-CZ" sz="17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700" dirty="0" smtClean="0"/>
                            <a:t>(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7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17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cs-CZ" sz="170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cs-CZ" sz="17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cs-CZ" sz="1700" dirty="0" smtClean="0"/>
                            <a:t>; 2</a:t>
                          </a:r>
                          <a:r>
                            <a:rPr lang="cs-CZ" sz="1700" dirty="0" smtClean="0">
                              <a:sym typeface="Symbol"/>
                            </a:rPr>
                            <a:t></a:t>
                          </a:r>
                          <a:r>
                            <a:rPr lang="cs-CZ" sz="1700" dirty="0" smtClean="0"/>
                            <a:t>)</a:t>
                          </a:r>
                          <a:endParaRPr lang="cs-CZ" sz="17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4707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+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+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-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-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ulka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33300630"/>
                  </p:ext>
                </p:extLst>
              </p:nvPr>
            </p:nvGraphicFramePr>
            <p:xfrm>
              <a:off x="5004048" y="188640"/>
              <a:ext cx="3816424" cy="11740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54106"/>
                    <a:gridCol w="954106"/>
                    <a:gridCol w="954106"/>
                    <a:gridCol w="954106"/>
                  </a:tblGrid>
                  <a:tr h="365760"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znaménka sin x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</a:tr>
                  <a:tr h="457772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37" t="-86667" r="-298726" b="-9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01282" t="-86667" r="-200641" b="-9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200000" t="-86667" r="-99363" b="-9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301923" t="-86667" b="-94667"/>
                          </a:stretch>
                        </a:blipFill>
                      </a:tcPr>
                    </a:tc>
                  </a:tr>
                  <a:tr h="3505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+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+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-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-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5" y="3561109"/>
            <a:ext cx="8450263" cy="2316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699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Zástupný symbol pro obsah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797498014"/>
                  </p:ext>
                </p:extLst>
              </p:nvPr>
            </p:nvGraphicFramePr>
            <p:xfrm>
              <a:off x="323850" y="1652277"/>
              <a:ext cx="8496297" cy="184873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</a:tblGrid>
                  <a:tr h="576064"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30°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45°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60°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90°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180°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270°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360°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</a:tr>
                  <a:tr h="370840">
                    <a:tc v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  <a:sym typeface="Symbol"/>
                            </a:rPr>
                            <a:t>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3</m:t>
                                    </m:r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2</a:t>
                          </a:r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  <a:sym typeface="Symbol"/>
                            </a:rPr>
                            <a:t>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sin x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cs-CZ" sz="18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cs-CZ" sz="1800" b="0" i="1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cs-CZ" sz="1800" b="0" i="1" smtClean="0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cs-CZ" sz="18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cs-CZ" sz="1800" b="0" i="1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cs-CZ" sz="1800" b="0" i="1" smtClean="0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-1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Zástupný symbol pro obsah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797498014"/>
                  </p:ext>
                </p:extLst>
              </p:nvPr>
            </p:nvGraphicFramePr>
            <p:xfrm>
              <a:off x="323850" y="1652277"/>
              <a:ext cx="8496297" cy="184873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</a:tblGrid>
                  <a:tr h="576064"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30°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45°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60°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90°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180°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270°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360°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</a:tr>
                  <a:tr h="605028">
                    <a:tc v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00000" t="-94000" r="-599355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00000" t="-94000" r="-499355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02597" t="-94000" r="-402597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99355" t="-94000" r="-300000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  <a:sym typeface="Symbol"/>
                            </a:rPr>
                            <a:t>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699355" t="-94000" r="-100000" b="-1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2</a:t>
                          </a:r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  <a:sym typeface="Symbol"/>
                            </a:rPr>
                            <a:t>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</a:tr>
                  <a:tr h="6676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sin x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00000" t="-177982" r="-599355" b="-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00000" t="-177982" r="-499355" b="-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02597" t="-177982" r="-402597" b="-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-1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413792"/>
            <a:ext cx="8640960" cy="1143000"/>
          </a:xfrm>
        </p:spPr>
        <p:txBody>
          <a:bodyPr/>
          <a:lstStyle/>
          <a:p>
            <a:r>
              <a:rPr lang="cs-CZ" baseline="30000" dirty="0" smtClean="0"/>
              <a:t>Funkce </a:t>
            </a:r>
            <a:r>
              <a:rPr lang="cs-CZ" baseline="30000" dirty="0" err="1" smtClean="0"/>
              <a:t>cosínus</a:t>
            </a:r>
            <a:endParaRPr lang="cs-CZ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ulka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51895793"/>
                  </p:ext>
                </p:extLst>
              </p:nvPr>
            </p:nvGraphicFramePr>
            <p:xfrm>
              <a:off x="5004048" y="188640"/>
              <a:ext cx="3816424" cy="11740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54106"/>
                    <a:gridCol w="954106"/>
                    <a:gridCol w="954106"/>
                    <a:gridCol w="954106"/>
                  </a:tblGrid>
                  <a:tr h="347078"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znaménka cos x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</a:tr>
                  <a:tr h="45487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dirty="0" smtClean="0"/>
                            <a:t>(0;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7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170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cs-CZ" sz="17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cs-CZ" sz="1700" dirty="0" smtClean="0"/>
                            <a:t>)</a:t>
                          </a:r>
                          <a:endParaRPr lang="cs-CZ" sz="17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700" dirty="0" smtClean="0"/>
                            <a:t>(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7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170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cs-CZ" sz="17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cs-CZ" sz="1700" b="0" i="1" smtClean="0">
                                  <a:latin typeface="Cambria Math"/>
                                </a:rPr>
                                <m:t>;</m:t>
                              </m:r>
                            </m:oMath>
                          </a14:m>
                          <a:r>
                            <a:rPr lang="cs-CZ" sz="1700" dirty="0" smtClean="0"/>
                            <a:t> </a:t>
                          </a:r>
                          <a:r>
                            <a:rPr lang="cs-CZ" sz="1700" dirty="0" smtClean="0">
                              <a:sym typeface="Symbol"/>
                            </a:rPr>
                            <a:t></a:t>
                          </a:r>
                          <a:r>
                            <a:rPr lang="cs-CZ" sz="1700" dirty="0" smtClean="0"/>
                            <a:t>)</a:t>
                          </a:r>
                          <a:endParaRPr lang="cs-CZ" sz="17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dirty="0" smtClean="0"/>
                            <a:t>(</a:t>
                          </a:r>
                          <a:r>
                            <a:rPr lang="cs-CZ" sz="1700" dirty="0" smtClean="0">
                              <a:sym typeface="Symbol"/>
                            </a:rPr>
                            <a:t>;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7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17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cs-CZ" sz="170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cs-CZ" sz="17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cs-CZ" sz="1700" dirty="0" smtClean="0"/>
                            <a:t>)</a:t>
                          </a:r>
                          <a:endParaRPr lang="cs-CZ" sz="17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700" dirty="0" smtClean="0"/>
                            <a:t>(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7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17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cs-CZ" sz="170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cs-CZ" sz="17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cs-CZ" sz="1700" dirty="0" smtClean="0"/>
                            <a:t>; 2</a:t>
                          </a:r>
                          <a:r>
                            <a:rPr lang="cs-CZ" sz="1700" dirty="0" smtClean="0">
                              <a:sym typeface="Symbol"/>
                            </a:rPr>
                            <a:t></a:t>
                          </a:r>
                          <a:r>
                            <a:rPr lang="cs-CZ" sz="1700" dirty="0" smtClean="0"/>
                            <a:t>)</a:t>
                          </a:r>
                          <a:endParaRPr lang="cs-CZ" sz="17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4707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+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-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-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+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ulka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51895793"/>
                  </p:ext>
                </p:extLst>
              </p:nvPr>
            </p:nvGraphicFramePr>
            <p:xfrm>
              <a:off x="5004048" y="188640"/>
              <a:ext cx="3816424" cy="11740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54106"/>
                    <a:gridCol w="954106"/>
                    <a:gridCol w="954106"/>
                    <a:gridCol w="954106"/>
                  </a:tblGrid>
                  <a:tr h="365760"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znaménka cos x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</a:tr>
                  <a:tr h="457772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37" t="-86667" r="-298726" b="-9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01282" t="-86667" r="-200641" b="-9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200000" t="-86667" r="-99363" b="-9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301923" t="-86667" b="-94667"/>
                          </a:stretch>
                        </a:blipFill>
                      </a:tcPr>
                    </a:tc>
                  </a:tr>
                  <a:tr h="3505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+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-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-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+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5" y="3573016"/>
            <a:ext cx="8450263" cy="2316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26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Zástupný symbol pro obsah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83100294"/>
                  </p:ext>
                </p:extLst>
              </p:nvPr>
            </p:nvGraphicFramePr>
            <p:xfrm>
              <a:off x="323850" y="1652277"/>
              <a:ext cx="8496297" cy="18496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</a:tblGrid>
                  <a:tr h="576064"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30°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45°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60°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90°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180°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270°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360°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</a:tr>
                  <a:tr h="370840">
                    <a:tc v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  <a:sym typeface="Symbol"/>
                            </a:rPr>
                            <a:t>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3</m:t>
                                    </m:r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2</a:t>
                          </a:r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  <a:sym typeface="Symbol"/>
                            </a:rPr>
                            <a:t>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tg x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cs-CZ" sz="18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cs-CZ" sz="1800" b="0" i="1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cs-CZ" sz="1800" b="0" i="1" smtClean="0">
                                        <a:latin typeface="Cambria Math"/>
                                        <a:ea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1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cs-CZ" sz="180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cs-CZ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3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Zástupný symbol pro obsah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83100294"/>
                  </p:ext>
                </p:extLst>
              </p:nvPr>
            </p:nvGraphicFramePr>
            <p:xfrm>
              <a:off x="323850" y="1652277"/>
              <a:ext cx="8496297" cy="18496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</a:tblGrid>
                  <a:tr h="576064"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30°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45°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60°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90°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180°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270°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360°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</a:tr>
                  <a:tr h="605028">
                    <a:tc v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00000" t="-94949" r="-599355" b="-11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00000" t="-94949" r="-499355" b="-11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02597" t="-94949" r="-402597" b="-11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99355" t="-94949" r="-300000" b="-11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  <a:sym typeface="Symbol"/>
                            </a:rPr>
                            <a:t>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699355" t="-94949" r="-100000" b="-11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2</a:t>
                          </a:r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  <a:sym typeface="Symbol"/>
                            </a:rPr>
                            <a:t>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</a:tr>
                  <a:tr h="6685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tg </a:t>
                          </a:r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x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00000" t="-175455" r="-599355" b="-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1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02597" t="-175455" r="-402597" b="-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413792"/>
            <a:ext cx="8640960" cy="1143000"/>
          </a:xfrm>
        </p:spPr>
        <p:txBody>
          <a:bodyPr/>
          <a:lstStyle/>
          <a:p>
            <a:r>
              <a:rPr lang="cs-CZ" baseline="30000" dirty="0" smtClean="0"/>
              <a:t>Funkce tangens</a:t>
            </a:r>
            <a:endParaRPr lang="cs-CZ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ulka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08219779"/>
                  </p:ext>
                </p:extLst>
              </p:nvPr>
            </p:nvGraphicFramePr>
            <p:xfrm>
              <a:off x="5004048" y="188640"/>
              <a:ext cx="3792290" cy="117115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96145"/>
                    <a:gridCol w="1896145"/>
                  </a:tblGrid>
                  <a:tr h="34707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znaménka tg x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</a:tr>
                  <a:tr h="45487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dirty="0" smtClean="0"/>
                            <a:t>(-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7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170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cs-CZ" sz="17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cs-CZ" sz="1700" dirty="0" smtClean="0"/>
                            <a:t>; 0)</a:t>
                          </a:r>
                          <a:endParaRPr lang="cs-CZ" sz="17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700" dirty="0" smtClean="0"/>
                            <a:t>(0;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7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170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cs-CZ" sz="17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cs-CZ" sz="1700" dirty="0" smtClean="0"/>
                            <a:t>)</a:t>
                          </a:r>
                          <a:endParaRPr lang="cs-CZ" sz="17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4707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-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+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ulka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08219779"/>
                  </p:ext>
                </p:extLst>
              </p:nvPr>
            </p:nvGraphicFramePr>
            <p:xfrm>
              <a:off x="5004048" y="188640"/>
              <a:ext cx="3792290" cy="117115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96145"/>
                    <a:gridCol w="1896145"/>
                  </a:tblGrid>
                  <a:tr h="36576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znaménka tg x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</a:tr>
                  <a:tr h="454878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322" t="-86667" r="-100000" b="-9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00322" t="-86667" b="-94667"/>
                          </a:stretch>
                        </a:blipFill>
                      </a:tcPr>
                    </a:tc>
                  </a:tr>
                  <a:tr h="3505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-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+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5" y="3561109"/>
            <a:ext cx="8450263" cy="2316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526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Zástupný symbol pro obsah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26010539"/>
                  </p:ext>
                </p:extLst>
              </p:nvPr>
            </p:nvGraphicFramePr>
            <p:xfrm>
              <a:off x="323850" y="1652277"/>
              <a:ext cx="8496297" cy="18496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</a:tblGrid>
                  <a:tr h="576064"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30°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45°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60°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90°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180°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270°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360°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</a:tr>
                  <a:tr h="370840">
                    <a:tc v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  <a:sym typeface="Symbol"/>
                            </a:rPr>
                            <a:t>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3</m:t>
                                    </m:r>
                                    <m:r>
                                      <a:rPr lang="cs-CZ" sz="180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cs-CZ" sz="1800" b="0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2</a:t>
                          </a:r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  <a:sym typeface="Symbol"/>
                            </a:rPr>
                            <a:t>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cotg x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cs-CZ" sz="180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cs-CZ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3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1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sz="18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cs-CZ" sz="1800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cs-CZ" sz="1800" b="0" i="1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cs-CZ" sz="1800" b="0" i="1" smtClean="0">
                                        <a:latin typeface="Cambria Math"/>
                                        <a:ea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Zástupný symbol pro obsah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26010539"/>
                  </p:ext>
                </p:extLst>
              </p:nvPr>
            </p:nvGraphicFramePr>
            <p:xfrm>
              <a:off x="323850" y="1652277"/>
              <a:ext cx="8496297" cy="18496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  <a:gridCol w="944033"/>
                  </a:tblGrid>
                  <a:tr h="576064"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x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30°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45°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60°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90°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180°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270°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360°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</a:tr>
                  <a:tr h="605028">
                    <a:tc v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00000" t="-94949" r="-600000" b="-11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00000" t="-94949" r="-500000" b="-11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02597" t="-94949" r="-403247" b="-11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99355" t="-94949" r="-300645" b="-11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  <a:sym typeface="Symbol"/>
                            </a:rPr>
                            <a:t>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699355" t="-94949" r="-100645" b="-11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</a:rPr>
                            <a:t>2</a:t>
                          </a:r>
                          <a:r>
                            <a:rPr lang="cs-CZ" sz="1800" dirty="0" smtClean="0">
                              <a:solidFill>
                                <a:schemeClr val="bg1"/>
                              </a:solidFill>
                              <a:sym typeface="Symbol"/>
                            </a:rPr>
                            <a:t></a:t>
                          </a:r>
                          <a:endParaRPr lang="cs-CZ" sz="18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</a:tr>
                  <a:tr h="6685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cotg </a:t>
                          </a:r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x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00000" t="-175455" r="-600000" b="-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1</a:t>
                          </a:r>
                          <a:endParaRPr lang="cs-CZ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02597" t="-175455" r="-403247" b="-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cs-CZ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413792"/>
            <a:ext cx="8640960" cy="1143000"/>
          </a:xfrm>
        </p:spPr>
        <p:txBody>
          <a:bodyPr/>
          <a:lstStyle/>
          <a:p>
            <a:r>
              <a:rPr lang="cs-CZ" baseline="30000" dirty="0" smtClean="0"/>
              <a:t>Funkce </a:t>
            </a:r>
            <a:r>
              <a:rPr lang="cs-CZ" baseline="30000" dirty="0" err="1" smtClean="0"/>
              <a:t>cotangens</a:t>
            </a:r>
            <a:endParaRPr lang="cs-CZ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ulka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68065177"/>
                  </p:ext>
                </p:extLst>
              </p:nvPr>
            </p:nvGraphicFramePr>
            <p:xfrm>
              <a:off x="5004048" y="188640"/>
              <a:ext cx="3792290" cy="117115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96145"/>
                    <a:gridCol w="1896145"/>
                  </a:tblGrid>
                  <a:tr h="34707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znaménka cotg x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</a:tr>
                  <a:tr h="454878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700" dirty="0" smtClean="0"/>
                            <a:t>(0;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7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170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cs-CZ" sz="17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cs-CZ" sz="1700" dirty="0" smtClean="0"/>
                            <a:t>)</a:t>
                          </a:r>
                          <a:endParaRPr lang="cs-CZ" sz="17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dirty="0" smtClean="0"/>
                            <a:t>(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17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170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cs-CZ" sz="17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cs-CZ" sz="1700" dirty="0" smtClean="0"/>
                            <a:t>; </a:t>
                          </a:r>
                          <a:r>
                            <a:rPr lang="cs-CZ" sz="1700" dirty="0" smtClean="0">
                              <a:sym typeface="Symbol"/>
                            </a:rPr>
                            <a:t></a:t>
                          </a:r>
                          <a:r>
                            <a:rPr lang="cs-CZ" sz="1700" dirty="0" smtClean="0"/>
                            <a:t>)</a:t>
                          </a:r>
                          <a:endParaRPr lang="cs-CZ" sz="17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4707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+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smtClean="0"/>
                            <a:t>-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ulka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68065177"/>
                  </p:ext>
                </p:extLst>
              </p:nvPr>
            </p:nvGraphicFramePr>
            <p:xfrm>
              <a:off x="5004048" y="188640"/>
              <a:ext cx="3792290" cy="117115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96145"/>
                    <a:gridCol w="1896145"/>
                  </a:tblGrid>
                  <a:tr h="36576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znaménka cotg x</a:t>
                          </a:r>
                          <a:endParaRPr lang="cs-CZ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cs-CZ" dirty="0"/>
                        </a:p>
                      </a:txBody>
                      <a:tcPr/>
                    </a:tc>
                  </a:tr>
                  <a:tr h="454878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322" t="-86667" r="-100000" b="-9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100322" t="-86667" b="-94667"/>
                          </a:stretch>
                        </a:blipFill>
                      </a:tcPr>
                    </a:tc>
                  </a:tr>
                  <a:tr h="3505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dirty="0" smtClean="0"/>
                            <a:t>+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700" b="1" smtClean="0"/>
                            <a:t>-</a:t>
                          </a:r>
                          <a:endParaRPr lang="cs-CZ" sz="17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5" y="3561110"/>
            <a:ext cx="8450263" cy="2316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571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1143</TotalTime>
  <Words>504</Words>
  <Application>Microsoft Office PowerPoint</Application>
  <PresentationFormat>Předvádění na obrazovce (4:3)</PresentationFormat>
  <Paragraphs>157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6</vt:i4>
      </vt:variant>
    </vt:vector>
  </HeadingPairs>
  <TitlesOfParts>
    <vt:vector size="8" baseType="lpstr">
      <vt:lpstr>Shluk</vt:lpstr>
      <vt:lpstr>Motiv systému Office</vt:lpstr>
      <vt:lpstr>Prezentace aplikace PowerPoint</vt:lpstr>
      <vt:lpstr>Goniometrické funkce</vt:lpstr>
      <vt:lpstr>Funkce sínus</vt:lpstr>
      <vt:lpstr>Funkce cosínus</vt:lpstr>
      <vt:lpstr>Funkce tangens</vt:lpstr>
      <vt:lpstr>Funkce cotangens</vt:lpstr>
    </vt:vector>
  </TitlesOfParts>
  <Company>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Vektory</dc:title>
  <dc:creator>Smoking</dc:creator>
  <cp:lastModifiedBy>administrator</cp:lastModifiedBy>
  <cp:revision>157</cp:revision>
  <dcterms:created xsi:type="dcterms:W3CDTF">2014-02-11T19:59:28Z</dcterms:created>
  <dcterms:modified xsi:type="dcterms:W3CDTF">2014-05-27T13:16:26Z</dcterms:modified>
</cp:coreProperties>
</file>