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4CBD98-F533-461B-8AB6-3644891A294E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D13354-D56F-4489-A900-59EBBEDCFA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352928" cy="5040560"/>
          </a:xfrm>
        </p:spPr>
        <p:txBody>
          <a:bodyPr>
            <a:normAutofit fontScale="92500"/>
          </a:bodyPr>
          <a:lstStyle/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Zvýšená hodnota metabolismu v zátěži vyžaduje zvýšený přísun kyslíku do tkání  pro zajištění </a:t>
            </a:r>
            <a:r>
              <a:rPr lang="cs-CZ" dirty="0" err="1" smtClean="0">
                <a:solidFill>
                  <a:srgbClr val="C00000"/>
                </a:solidFill>
              </a:rPr>
              <a:t>oxydativní</a:t>
            </a:r>
            <a:r>
              <a:rPr lang="cs-CZ" dirty="0" smtClean="0">
                <a:solidFill>
                  <a:srgbClr val="C00000"/>
                </a:solidFill>
              </a:rPr>
              <a:t> glykolýzy (štěpení tuků za přístupu kyslíku- od 1. do cca 20. minuty výkonu) a </a:t>
            </a:r>
            <a:r>
              <a:rPr lang="cs-CZ" dirty="0" err="1" smtClean="0">
                <a:solidFill>
                  <a:srgbClr val="C00000"/>
                </a:solidFill>
              </a:rPr>
              <a:t>oxydativní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lypolýzy</a:t>
            </a:r>
            <a:r>
              <a:rPr lang="cs-CZ" dirty="0" smtClean="0">
                <a:solidFill>
                  <a:srgbClr val="C00000"/>
                </a:solidFill>
              </a:rPr>
              <a:t> (štěpení tuků za přístupu kyslíku- od cca 20. minuty výkonu)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Dýchací systém pro zajištění dodávky O</a:t>
            </a:r>
            <a:r>
              <a:rPr lang="cs-CZ" dirty="0" smtClean="0">
                <a:solidFill>
                  <a:srgbClr val="7030A0"/>
                </a:solidFill>
                <a:latin typeface="Candara"/>
              </a:rPr>
              <a:t>₂ </a:t>
            </a:r>
            <a:r>
              <a:rPr lang="cs-CZ" dirty="0" smtClean="0">
                <a:solidFill>
                  <a:srgbClr val="7030A0"/>
                </a:solidFill>
                <a:latin typeface="Verdana" pitchFamily="34" charset="0"/>
              </a:rPr>
              <a:t>do tkání spolupracuje s oběhovou soustavou</a:t>
            </a:r>
          </a:p>
          <a:p>
            <a:r>
              <a:rPr lang="cs-CZ" dirty="0" smtClean="0">
                <a:solidFill>
                  <a:srgbClr val="7030A0"/>
                </a:solidFill>
                <a:latin typeface="Verdana" pitchFamily="34" charset="0"/>
              </a:rPr>
              <a:t>Změny dýchací soustavy dělíme na:</a:t>
            </a:r>
          </a:p>
          <a:p>
            <a:pPr marL="342900" indent="-342900">
              <a:buFontTx/>
              <a:buChar char="-"/>
            </a:pPr>
            <a:r>
              <a:rPr lang="cs-CZ" b="1" u="sng" dirty="0" smtClean="0">
                <a:solidFill>
                  <a:srgbClr val="7030A0"/>
                </a:solidFill>
                <a:latin typeface="Verdana" pitchFamily="34" charset="0"/>
              </a:rPr>
              <a:t>reaktivní</a:t>
            </a:r>
            <a:r>
              <a:rPr lang="cs-CZ" dirty="0" smtClean="0">
                <a:solidFill>
                  <a:srgbClr val="7030A0"/>
                </a:solidFill>
                <a:latin typeface="Verdana" pitchFamily="34" charset="0"/>
              </a:rPr>
              <a:t>- tělo reaguje na bezprostřední zatížení- např. v </a:t>
            </a:r>
          </a:p>
          <a:p>
            <a:r>
              <a:rPr lang="cs-CZ" dirty="0">
                <a:solidFill>
                  <a:srgbClr val="7030A0"/>
                </a:solidFill>
                <a:latin typeface="Verdana" pitchFamily="34" charset="0"/>
              </a:rPr>
              <a:t> </a:t>
            </a:r>
            <a:r>
              <a:rPr lang="cs-CZ" dirty="0" smtClean="0">
                <a:solidFill>
                  <a:srgbClr val="7030A0"/>
                </a:solidFill>
                <a:latin typeface="Verdana" pitchFamily="34" charset="0"/>
              </a:rPr>
              <a:t>                   tréninku, zápase</a:t>
            </a:r>
          </a:p>
          <a:p>
            <a:pPr marL="342900" indent="-342900">
              <a:buFontTx/>
              <a:buChar char="-"/>
            </a:pPr>
            <a:r>
              <a:rPr lang="cs-CZ" b="1" u="sng" dirty="0" smtClean="0">
                <a:solidFill>
                  <a:srgbClr val="7030A0"/>
                </a:solidFill>
                <a:latin typeface="Verdana" pitchFamily="34" charset="0"/>
              </a:rPr>
              <a:t>adaptační</a:t>
            </a:r>
            <a:r>
              <a:rPr lang="cs-CZ" dirty="0" smtClean="0">
                <a:solidFill>
                  <a:srgbClr val="7030A0"/>
                </a:solidFill>
                <a:latin typeface="Verdana" pitchFamily="34" charset="0"/>
              </a:rPr>
              <a:t>- změna parametrů dýchacího systému </a:t>
            </a:r>
          </a:p>
          <a:p>
            <a:r>
              <a:rPr lang="cs-CZ" dirty="0" smtClean="0">
                <a:solidFill>
                  <a:srgbClr val="7030A0"/>
                </a:solidFill>
                <a:latin typeface="Verdana" pitchFamily="34" charset="0"/>
              </a:rPr>
              <a:t>                      v důsledku dlouhodobého zatěžování </a:t>
            </a:r>
            <a:endParaRPr lang="cs-CZ" dirty="0">
              <a:solidFill>
                <a:srgbClr val="7030A0"/>
              </a:solidFill>
              <a:latin typeface="Verdan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352928" cy="720080"/>
          </a:xfrm>
          <a:solidFill>
            <a:schemeClr val="accent2"/>
          </a:solidFill>
        </p:spPr>
        <p:txBody>
          <a:bodyPr/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Fyziologie- dýchací systém v zátěži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31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424936" cy="5040560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řed výkonem- dýchací frekvence </a:t>
            </a:r>
            <a:r>
              <a:rPr lang="cs-CZ" dirty="0"/>
              <a:t>stoupá </a:t>
            </a:r>
            <a:r>
              <a:rPr lang="cs-CZ" dirty="0" smtClean="0"/>
              <a:t> v důsledku předstartovních psychických stavů a reflexů</a:t>
            </a:r>
          </a:p>
          <a:p>
            <a:r>
              <a:rPr lang="cs-CZ" dirty="0" smtClean="0"/>
              <a:t>Při výkonu:</a:t>
            </a:r>
          </a:p>
          <a:p>
            <a:r>
              <a:rPr lang="cs-CZ" dirty="0" smtClean="0"/>
              <a:t>   </a:t>
            </a:r>
            <a:r>
              <a:rPr lang="cs-CZ" sz="1400" b="1" dirty="0" smtClean="0">
                <a:solidFill>
                  <a:srgbClr val="7030A0"/>
                </a:solidFill>
              </a:rPr>
              <a:t>počáteční fáze     </a:t>
            </a:r>
            <a:r>
              <a:rPr lang="cs-CZ" sz="1400" b="1" dirty="0" err="1" smtClean="0">
                <a:solidFill>
                  <a:srgbClr val="7030A0"/>
                </a:solidFill>
              </a:rPr>
              <a:t>přechod.fáze</a:t>
            </a:r>
            <a:r>
              <a:rPr lang="cs-CZ" sz="1400" b="1" dirty="0" smtClean="0">
                <a:solidFill>
                  <a:srgbClr val="7030A0"/>
                </a:solidFill>
              </a:rPr>
              <a:t>  </a:t>
            </a:r>
            <a:r>
              <a:rPr lang="cs-CZ" sz="1400" b="1" dirty="0" err="1" smtClean="0">
                <a:solidFill>
                  <a:srgbClr val="7030A0"/>
                </a:solidFill>
              </a:rPr>
              <a:t>steady</a:t>
            </a:r>
            <a:r>
              <a:rPr lang="cs-CZ" sz="1400" b="1" dirty="0" smtClean="0">
                <a:solidFill>
                  <a:srgbClr val="7030A0"/>
                </a:solidFill>
              </a:rPr>
              <a:t> </a:t>
            </a:r>
            <a:r>
              <a:rPr lang="cs-CZ" sz="1400" b="1" dirty="0" err="1" smtClean="0">
                <a:solidFill>
                  <a:srgbClr val="7030A0"/>
                </a:solidFill>
              </a:rPr>
              <a:t>state</a:t>
            </a:r>
            <a:r>
              <a:rPr lang="cs-CZ" sz="1400" b="1" dirty="0" smtClean="0">
                <a:solidFill>
                  <a:srgbClr val="7030A0"/>
                </a:solidFill>
              </a:rPr>
              <a:t>   </a:t>
            </a:r>
            <a:r>
              <a:rPr lang="cs-CZ" sz="1400" b="1" dirty="0" err="1" smtClean="0">
                <a:solidFill>
                  <a:srgbClr val="7030A0"/>
                </a:solidFill>
              </a:rPr>
              <a:t>pozátěžová</a:t>
            </a:r>
            <a:r>
              <a:rPr lang="cs-CZ" sz="1400" b="1" dirty="0" smtClean="0">
                <a:solidFill>
                  <a:srgbClr val="7030A0"/>
                </a:solidFill>
              </a:rPr>
              <a:t> fáze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12968" cy="792088"/>
          </a:xfrm>
          <a:solidFill>
            <a:schemeClr val="accent2"/>
          </a:solidFill>
        </p:spPr>
        <p:txBody>
          <a:bodyPr/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Reaktivní změny dýchacího systému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pic>
        <p:nvPicPr>
          <p:cNvPr id="4" name="Picture 3" descr="O2 deficit a dlu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9609" y="2852936"/>
            <a:ext cx="6840686" cy="352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771800" y="3068960"/>
            <a:ext cx="0" cy="2520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635896" y="3068960"/>
            <a:ext cx="0" cy="2520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4644008" y="3068960"/>
            <a:ext cx="0" cy="2520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1835696" y="2852936"/>
            <a:ext cx="36004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3131840" y="2852936"/>
            <a:ext cx="72008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0"/>
          </p:cNvCxnSpPr>
          <p:nvPr/>
        </p:nvCxnSpPr>
        <p:spPr>
          <a:xfrm>
            <a:off x="4139952" y="285293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5220072" y="2852936"/>
            <a:ext cx="0" cy="1152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09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136904" cy="5688632"/>
          </a:xfrm>
        </p:spPr>
        <p:txBody>
          <a:bodyPr>
            <a:normAutofit/>
          </a:bodyPr>
          <a:lstStyle/>
          <a:p>
            <a:r>
              <a:rPr lang="cs-CZ" sz="1800" b="1" u="sng" dirty="0" smtClean="0">
                <a:solidFill>
                  <a:srgbClr val="7030A0"/>
                </a:solidFill>
              </a:rPr>
              <a:t>Přechodová fáze</a:t>
            </a:r>
            <a:r>
              <a:rPr lang="cs-CZ" sz="1800" b="1" u="sng" dirty="0" smtClean="0">
                <a:solidFill>
                  <a:srgbClr val="7030A0"/>
                </a:solidFill>
              </a:rPr>
              <a:t>: 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rychlé změny –dechový objem 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Vt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- roste</a:t>
            </a:r>
          </a:p>
          <a:p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-dechová frekvence DF- roste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</a:t>
            </a:r>
            <a:r>
              <a:rPr lang="cs-CZ" sz="1800" dirty="0" smtClean="0">
                <a:solidFill>
                  <a:schemeClr val="accent6">
                    <a:lumMod val="75000"/>
                  </a:schemeClr>
                </a:solidFill>
              </a:rPr>
              <a:t>Organismus pracuje v režimu kyslíkového deficitu</a:t>
            </a:r>
          </a:p>
          <a:p>
            <a:r>
              <a:rPr lang="cs-CZ" sz="1800" dirty="0" smtClean="0">
                <a:solidFill>
                  <a:schemeClr val="accent1">
                    <a:lumMod val="50000"/>
                  </a:schemeClr>
                </a:solidFill>
              </a:rPr>
              <a:t>Při zátěži střední a vysoké intenzity se 40-60 sec. dostaví </a:t>
            </a:r>
          </a:p>
          <a:p>
            <a:r>
              <a:rPr lang="cs-CZ" sz="1800" dirty="0" smtClean="0"/>
              <a:t>tzv</a:t>
            </a:r>
            <a:r>
              <a:rPr lang="cs-CZ" sz="1800" dirty="0" smtClean="0"/>
              <a:t>. </a:t>
            </a:r>
            <a:r>
              <a:rPr lang="cs-CZ" sz="1800" b="1" dirty="0" smtClean="0">
                <a:solidFill>
                  <a:srgbClr val="7030A0"/>
                </a:solidFill>
              </a:rPr>
              <a:t>MRTVÝ </a:t>
            </a:r>
            <a:r>
              <a:rPr lang="cs-CZ" sz="1800" b="1" dirty="0" smtClean="0">
                <a:solidFill>
                  <a:srgbClr val="7030A0"/>
                </a:solidFill>
              </a:rPr>
              <a:t>BOD</a:t>
            </a:r>
            <a:r>
              <a:rPr lang="cs-CZ" sz="1800" dirty="0" smtClean="0">
                <a:solidFill>
                  <a:schemeClr val="accent1">
                    <a:lumMod val="50000"/>
                  </a:schemeClr>
                </a:solidFill>
              </a:rPr>
              <a:t>=nouze o dech, dušnost, svalová ztuhlost</a:t>
            </a:r>
          </a:p>
          <a:p>
            <a:r>
              <a:rPr lang="cs-CZ" sz="1800" dirty="0" smtClean="0">
                <a:solidFill>
                  <a:schemeClr val="accent1">
                    <a:lumMod val="50000"/>
                  </a:schemeClr>
                </a:solidFill>
              </a:rPr>
              <a:t>Při dobré trénovanosti nemusí mrtvý bod nastat.</a:t>
            </a:r>
          </a:p>
          <a:p>
            <a:r>
              <a:rPr lang="cs-CZ" sz="1800" dirty="0" smtClean="0">
                <a:solidFill>
                  <a:schemeClr val="accent1">
                    <a:lumMod val="50000"/>
                  </a:schemeClr>
                </a:solidFill>
              </a:rPr>
              <a:t>Po odeznění MRTVÉHO BODU nastává tzv. </a:t>
            </a:r>
            <a:r>
              <a:rPr lang="cs-CZ" sz="1800" b="1" dirty="0" smtClean="0">
                <a:solidFill>
                  <a:srgbClr val="7030A0"/>
                </a:solidFill>
              </a:rPr>
              <a:t>DRUHÝ DECH </a:t>
            </a:r>
            <a:r>
              <a:rPr lang="cs-CZ" sz="1800" dirty="0" smtClean="0"/>
              <a:t>=</a:t>
            </a:r>
          </a:p>
          <a:p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z</a:t>
            </a:r>
            <a:r>
              <a:rPr lang="cs-CZ" sz="1800" dirty="0" smtClean="0">
                <a:solidFill>
                  <a:schemeClr val="accent1">
                    <a:lumMod val="50000"/>
                  </a:schemeClr>
                </a:solidFill>
              </a:rPr>
              <a:t>výšení výkonu, prohloubení dýchání, snížení DF, SF,TK</a:t>
            </a:r>
          </a:p>
          <a:p>
            <a:r>
              <a:rPr lang="cs-CZ" sz="1800" dirty="0" smtClean="0">
                <a:solidFill>
                  <a:schemeClr val="accent1">
                    <a:lumMod val="50000"/>
                  </a:schemeClr>
                </a:solidFill>
              </a:rPr>
              <a:t>Druhý dech „chytneme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</a:rPr>
              <a:t>“- u výkonu </a:t>
            </a:r>
            <a:r>
              <a:rPr lang="cs-CZ" sz="1800" dirty="0" err="1" smtClean="0">
                <a:solidFill>
                  <a:schemeClr val="accent5">
                    <a:lumMod val="50000"/>
                  </a:schemeClr>
                </a:solidFill>
              </a:rPr>
              <a:t>stř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</a:rPr>
              <a:t>. intenzity za 2-3 min.</a:t>
            </a:r>
          </a:p>
          <a:p>
            <a:r>
              <a:rPr lang="cs-CZ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- u výkonu submax.intenzity-3-4 min.</a:t>
            </a:r>
          </a:p>
          <a:p>
            <a:r>
              <a:rPr lang="cs-CZ" sz="1800" b="1" dirty="0" smtClean="0">
                <a:solidFill>
                  <a:schemeClr val="tx1"/>
                </a:solidFill>
              </a:rPr>
              <a:t>U výkonů max. intenzity(nad TF 180 min.) druhý dech nechytneme !!!</a:t>
            </a:r>
          </a:p>
          <a:p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 Při TF&gt;cca180/min. (tzv. anaerobní práh) tělo pracuje v anaerobní zóně=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vys.laktát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- hodnota aerobního prahu s dobrou trénovaností stoupá. Zjišťuje se z krve odebírané z ušního lalůčku při 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spec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. testech- např. WINGATE test</a:t>
            </a:r>
            <a:endParaRPr lang="cs-CZ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24936" cy="648071"/>
          </a:xfrm>
          <a:solidFill>
            <a:schemeClr val="accent2"/>
          </a:solidFill>
        </p:spPr>
        <p:txBody>
          <a:bodyPr/>
          <a:lstStyle/>
          <a:p>
            <a:r>
              <a:rPr lang="cs-CZ" sz="2800" b="1" u="sng" dirty="0">
                <a:solidFill>
                  <a:schemeClr val="tx1"/>
                </a:solidFill>
              </a:rPr>
              <a:t>Reaktivní změny </a:t>
            </a:r>
            <a:r>
              <a:rPr lang="cs-CZ" sz="2800" b="1" u="sng" dirty="0" smtClean="0">
                <a:solidFill>
                  <a:schemeClr val="tx1"/>
                </a:solidFill>
              </a:rPr>
              <a:t>dýchacího </a:t>
            </a:r>
            <a:r>
              <a:rPr lang="cs-CZ" sz="2800" b="1" u="sng" dirty="0">
                <a:solidFill>
                  <a:schemeClr val="tx1"/>
                </a:solidFill>
              </a:rPr>
              <a:t>systému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3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640960" cy="5184576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7030A0"/>
                </a:solidFill>
              </a:rPr>
              <a:t>Setrvalý stav: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Podstatou </a:t>
            </a:r>
            <a:r>
              <a:rPr lang="cs-CZ" dirty="0" err="1" smtClean="0">
                <a:solidFill>
                  <a:schemeClr val="tx1"/>
                </a:solidFill>
              </a:rPr>
              <a:t>steady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state</a:t>
            </a:r>
            <a:r>
              <a:rPr lang="cs-CZ" dirty="0" smtClean="0">
                <a:solidFill>
                  <a:schemeClr val="tx1"/>
                </a:solidFill>
              </a:rPr>
              <a:t> (setrvalého stavu) je harmonizace poptávky po kyslíku s jeho nabídkou, zajištěnou zvýšenou činností oběhové a dýchací soustavy. Indikátorem nástupu </a:t>
            </a:r>
            <a:r>
              <a:rPr lang="cs-CZ" dirty="0" err="1" smtClean="0">
                <a:solidFill>
                  <a:schemeClr val="tx1"/>
                </a:solidFill>
              </a:rPr>
              <a:t>steady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state</a:t>
            </a:r>
            <a:r>
              <a:rPr lang="cs-CZ" dirty="0" smtClean="0">
                <a:solidFill>
                  <a:schemeClr val="tx1"/>
                </a:solidFill>
              </a:rPr>
              <a:t> je přítomnost druhého dechu.</a:t>
            </a:r>
          </a:p>
          <a:p>
            <a:endParaRPr lang="cs-CZ" dirty="0" smtClean="0">
              <a:solidFill>
                <a:srgbClr val="FFFF00"/>
              </a:solidFill>
            </a:endParaRPr>
          </a:p>
          <a:p>
            <a:r>
              <a:rPr lang="cs-CZ" b="1" dirty="0" err="1" smtClean="0">
                <a:solidFill>
                  <a:srgbClr val="7030A0"/>
                </a:solidFill>
              </a:rPr>
              <a:t>Pozátěžový</a:t>
            </a:r>
            <a:r>
              <a:rPr lang="cs-CZ" b="1" dirty="0" smtClean="0">
                <a:solidFill>
                  <a:srgbClr val="7030A0"/>
                </a:solidFill>
              </a:rPr>
              <a:t> stav: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Dochází k celkovému zklidnění organismu, snížení DF, SF, TK- organismus pracuje v režimu </a:t>
            </a:r>
            <a:r>
              <a:rPr lang="cs-CZ" b="1" dirty="0" smtClean="0">
                <a:solidFill>
                  <a:schemeClr val="tx1"/>
                </a:solidFill>
              </a:rPr>
              <a:t>kyslíkového dluhu</a:t>
            </a:r>
            <a:r>
              <a:rPr lang="cs-CZ" dirty="0" smtClean="0">
                <a:solidFill>
                  <a:schemeClr val="tx1"/>
                </a:solidFill>
              </a:rPr>
              <a:t>= nadbytečný přísun kyslíku do tkání- viz. </a:t>
            </a:r>
            <a:r>
              <a:rPr lang="cs-CZ" dirty="0" err="1" smtClean="0">
                <a:solidFill>
                  <a:schemeClr val="tx1"/>
                </a:solidFill>
              </a:rPr>
              <a:t>obr.str</a:t>
            </a:r>
            <a:r>
              <a:rPr lang="cs-CZ" dirty="0" smtClean="0">
                <a:solidFill>
                  <a:schemeClr val="tx1"/>
                </a:solidFill>
              </a:rPr>
              <a:t>. 2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856984" cy="720080"/>
          </a:xfrm>
          <a:solidFill>
            <a:schemeClr val="accent2"/>
          </a:solidFill>
        </p:spPr>
        <p:txBody>
          <a:bodyPr/>
          <a:lstStyle/>
          <a:p>
            <a:r>
              <a:rPr lang="cs-CZ" sz="3200" b="1" u="sng" dirty="0">
                <a:solidFill>
                  <a:schemeClr val="tx1"/>
                </a:solidFill>
              </a:rPr>
              <a:t>Reaktivní změny </a:t>
            </a:r>
            <a:r>
              <a:rPr lang="cs-CZ" sz="3200" b="1" u="sng" dirty="0" smtClean="0">
                <a:solidFill>
                  <a:schemeClr val="tx1"/>
                </a:solidFill>
              </a:rPr>
              <a:t>dýchacího </a:t>
            </a:r>
            <a:r>
              <a:rPr lang="cs-CZ" sz="3200" b="1" u="sng" dirty="0">
                <a:solidFill>
                  <a:schemeClr val="tx1"/>
                </a:solidFill>
              </a:rPr>
              <a:t>systému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/>
          </a:bodyPr>
          <a:lstStyle/>
          <a:p>
            <a:r>
              <a:rPr lang="cs-CZ" sz="2400" b="1" u="sng" dirty="0" smtClean="0">
                <a:solidFill>
                  <a:schemeClr val="bg1"/>
                </a:solidFill>
              </a:rPr>
              <a:t>Změny ventilace:</a:t>
            </a:r>
          </a:p>
          <a:p>
            <a:pPr>
              <a:lnSpc>
                <a:spcPct val="90000"/>
              </a:lnSpc>
            </a:pPr>
            <a:r>
              <a:rPr lang="cs-CZ" sz="2100" b="1" u="sng" dirty="0">
                <a:solidFill>
                  <a:srgbClr val="7030A0"/>
                </a:solidFill>
              </a:rPr>
              <a:t>Frekvence dýchání</a:t>
            </a:r>
            <a:r>
              <a:rPr lang="cs-CZ" sz="2100" b="1" dirty="0">
                <a:solidFill>
                  <a:srgbClr val="7030A0"/>
                </a:solidFill>
              </a:rPr>
              <a:t> :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rgbClr val="0070C0"/>
                </a:solidFill>
              </a:rPr>
              <a:t>V klidu</a:t>
            </a:r>
            <a:r>
              <a:rPr lang="cs-CZ" dirty="0">
                <a:solidFill>
                  <a:srgbClr val="FFFF00"/>
                </a:solidFill>
              </a:rPr>
              <a:t>      </a:t>
            </a:r>
            <a:r>
              <a:rPr lang="cs-CZ" dirty="0">
                <a:solidFill>
                  <a:schemeClr val="tx1"/>
                </a:solidFill>
              </a:rPr>
              <a:t>:       12 – 14 dechů/min.</a:t>
            </a:r>
            <a:endParaRPr lang="cs-CZ" u="sng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rgbClr val="0070C0"/>
                </a:solidFill>
              </a:rPr>
              <a:t>Při zátěži  </a:t>
            </a:r>
            <a:r>
              <a:rPr lang="cs-CZ" dirty="0">
                <a:solidFill>
                  <a:srgbClr val="FFFF00"/>
                </a:solidFill>
              </a:rPr>
              <a:t>: 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lehké            20 – 30 </a:t>
            </a:r>
            <a:r>
              <a:rPr lang="cs-CZ" dirty="0" smtClean="0">
                <a:solidFill>
                  <a:schemeClr val="tx1"/>
                </a:solidFill>
              </a:rPr>
              <a:t>dechů/min- nádech aktivní/výdech pasivní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střední          30 – 40 </a:t>
            </a:r>
            <a:r>
              <a:rPr lang="cs-CZ" dirty="0" smtClean="0">
                <a:solidFill>
                  <a:schemeClr val="tx1"/>
                </a:solidFill>
              </a:rPr>
              <a:t>dechů/min- od 40/min. je výdech aktivní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těžké             40 – 60 </a:t>
            </a:r>
            <a:r>
              <a:rPr lang="cs-CZ" dirty="0" smtClean="0">
                <a:solidFill>
                  <a:schemeClr val="tx1"/>
                </a:solidFill>
              </a:rPr>
              <a:t>dechů/min- oba děje aktivní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b="1" u="sng" dirty="0" smtClean="0">
                <a:solidFill>
                  <a:schemeClr val="tx1"/>
                </a:solidFill>
              </a:rPr>
              <a:t>Dechový </a:t>
            </a:r>
            <a:r>
              <a:rPr lang="cs-CZ" b="1" u="sng" dirty="0">
                <a:solidFill>
                  <a:schemeClr val="tx1"/>
                </a:solidFill>
              </a:rPr>
              <a:t>objem</a:t>
            </a:r>
            <a:r>
              <a:rPr lang="cs-CZ" b="1" dirty="0">
                <a:solidFill>
                  <a:schemeClr val="tx1"/>
                </a:solidFill>
              </a:rPr>
              <a:t> :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V klidu 0,5 </a:t>
            </a:r>
            <a:r>
              <a:rPr lang="cs-CZ" dirty="0" smtClean="0">
                <a:solidFill>
                  <a:schemeClr val="tx1"/>
                </a:solidFill>
              </a:rPr>
              <a:t>l x14 dechů=7 l/min., </a:t>
            </a:r>
            <a:r>
              <a:rPr lang="cs-CZ" dirty="0">
                <a:solidFill>
                  <a:schemeClr val="tx1"/>
                </a:solidFill>
              </a:rPr>
              <a:t>při námaze dosahuje </a:t>
            </a:r>
            <a:r>
              <a:rPr lang="cs-CZ" dirty="0" smtClean="0">
                <a:solidFill>
                  <a:schemeClr val="tx1"/>
                </a:solidFill>
              </a:rPr>
              <a:t>až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3 </a:t>
            </a:r>
            <a:r>
              <a:rPr lang="cs-CZ" dirty="0" smtClean="0">
                <a:solidFill>
                  <a:schemeClr val="tx1"/>
                </a:solidFill>
              </a:rPr>
              <a:t>l x 60dechů=180 l/minutu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u="sng" dirty="0" smtClean="0">
                <a:solidFill>
                  <a:schemeClr val="tx1"/>
                </a:solidFill>
              </a:rPr>
              <a:t>Zvýšený dechový objem je dosažen tzv. bráničním dýcháním</a:t>
            </a:r>
            <a:endParaRPr lang="cs-CZ" u="sng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712968" cy="720080"/>
          </a:xfrm>
          <a:solidFill>
            <a:schemeClr val="accent2"/>
          </a:solidFill>
        </p:spPr>
        <p:txBody>
          <a:bodyPr/>
          <a:lstStyle/>
          <a:p>
            <a:r>
              <a:rPr lang="cs-CZ" sz="3200" b="1" u="sng" dirty="0">
                <a:solidFill>
                  <a:schemeClr val="tx1"/>
                </a:solidFill>
              </a:rPr>
              <a:t>Reaktivní změny </a:t>
            </a:r>
            <a:r>
              <a:rPr lang="cs-CZ" sz="3200" b="1" u="sng" dirty="0" smtClean="0">
                <a:solidFill>
                  <a:schemeClr val="tx1"/>
                </a:solidFill>
              </a:rPr>
              <a:t>dýchacího </a:t>
            </a:r>
            <a:r>
              <a:rPr lang="cs-CZ" sz="3200" b="1" u="sng" dirty="0">
                <a:solidFill>
                  <a:schemeClr val="tx1"/>
                </a:solidFill>
              </a:rPr>
              <a:t>systému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62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856984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Jsou reakcí organismu na dlouhodobé zatěžování- trénink.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Nejvýraznější změny parametrů dýchacího systému jsou u vytrvalců(běžci na lyžích, běžci, plavci).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Jedná se o: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solidFill>
                  <a:schemeClr val="accent6"/>
                </a:solidFill>
              </a:rPr>
              <a:t>Lepší ekonomiku dýchání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solidFill>
                  <a:schemeClr val="accent6"/>
                </a:solidFill>
              </a:rPr>
              <a:t>Větší vitální  kapacitu VC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solidFill>
                  <a:schemeClr val="accent6"/>
                </a:solidFill>
              </a:rPr>
              <a:t>Pohyblivější bránici -&gt; lepší mechanika dýchání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solidFill>
                  <a:schemeClr val="accent6"/>
                </a:solidFill>
              </a:rPr>
              <a:t>Nižší dech. Frekvence DF v zátěži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solidFill>
                  <a:schemeClr val="accent6"/>
                </a:solidFill>
              </a:rPr>
              <a:t>Vyšší anaerobní práh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solidFill>
                  <a:schemeClr val="accent6"/>
                </a:solidFill>
              </a:rPr>
              <a:t>Vyšší maximální aerobní výkon (</a:t>
            </a:r>
            <a:r>
              <a:rPr lang="cs-CZ" dirty="0" err="1" smtClean="0">
                <a:solidFill>
                  <a:schemeClr val="accent6"/>
                </a:solidFill>
              </a:rPr>
              <a:t>VO</a:t>
            </a:r>
            <a:r>
              <a:rPr lang="cs-CZ" dirty="0" err="1" smtClean="0">
                <a:solidFill>
                  <a:schemeClr val="accent6"/>
                </a:solidFill>
                <a:latin typeface="Candara"/>
              </a:rPr>
              <a:t>₂max</a:t>
            </a:r>
            <a:r>
              <a:rPr lang="cs-CZ" dirty="0" smtClean="0">
                <a:solidFill>
                  <a:schemeClr val="accent6"/>
                </a:solidFill>
                <a:latin typeface="Candara"/>
              </a:rPr>
              <a:t>.</a:t>
            </a:r>
            <a:r>
              <a:rPr lang="cs-CZ" dirty="0" smtClean="0">
                <a:solidFill>
                  <a:schemeClr val="accent6"/>
                </a:solidFill>
              </a:rPr>
              <a:t>)- </a:t>
            </a:r>
            <a:r>
              <a:rPr lang="cs-CZ" dirty="0" smtClean="0"/>
              <a:t>hlavní ukazatel aerobní zdatnosti- měří se v mililitrech </a:t>
            </a:r>
            <a:r>
              <a:rPr lang="cs-CZ" dirty="0"/>
              <a:t>O</a:t>
            </a:r>
            <a:r>
              <a:rPr lang="cs-CZ" dirty="0" smtClean="0">
                <a:latin typeface="Candara"/>
              </a:rPr>
              <a:t>₂/kg tělesné váhy/minutu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 err="1">
                <a:latin typeface="Candara"/>
              </a:rPr>
              <a:t>₂</a:t>
            </a:r>
            <a:r>
              <a:rPr lang="cs-CZ" dirty="0" err="1" smtClean="0">
                <a:latin typeface="Candara"/>
              </a:rPr>
              <a:t>max</a:t>
            </a:r>
            <a:r>
              <a:rPr lang="cs-CZ" dirty="0" smtClean="0">
                <a:latin typeface="Candara"/>
              </a:rPr>
              <a:t> </a:t>
            </a:r>
            <a:r>
              <a:rPr lang="cs-CZ" dirty="0" err="1" smtClean="0">
                <a:latin typeface="Candara"/>
              </a:rPr>
              <a:t>nesportovci+ženy</a:t>
            </a:r>
            <a:r>
              <a:rPr lang="cs-CZ" dirty="0" smtClean="0">
                <a:latin typeface="Candara"/>
              </a:rPr>
              <a:t> -40, sportovci,muži-60, vytrvalci-80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ndara"/>
              </a:rPr>
              <a:t>O aerobní zdatnosti mohou vypovídat i zvětšené ventilační objemy-</a:t>
            </a:r>
            <a:r>
              <a:rPr lang="cs-CZ" dirty="0" err="1" smtClean="0">
                <a:latin typeface="Candara"/>
              </a:rPr>
              <a:t>viz.dále</a:t>
            </a:r>
            <a:r>
              <a:rPr lang="cs-CZ" dirty="0" smtClean="0"/>
              <a:t>-</a:t>
            </a:r>
            <a:r>
              <a:rPr lang="cs-CZ" dirty="0"/>
              <a:t>&gt;</a:t>
            </a:r>
            <a:endParaRPr lang="cs-CZ" dirty="0" smtClean="0">
              <a:latin typeface="Candara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12968" cy="720080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Adaptační změny dýchací soustavy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35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784976" cy="554461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cs-CZ" sz="2400" b="1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cs-CZ" b="1" dirty="0">
                <a:solidFill>
                  <a:schemeClr val="accent6"/>
                </a:solidFill>
              </a:rPr>
              <a:t>dechový objem (V</a:t>
            </a:r>
            <a:r>
              <a:rPr lang="cs-CZ" b="1" baseline="-25000" dirty="0">
                <a:solidFill>
                  <a:schemeClr val="accent6"/>
                </a:solidFill>
              </a:rPr>
              <a:t>T</a:t>
            </a:r>
            <a:r>
              <a:rPr lang="cs-CZ" b="1" dirty="0">
                <a:solidFill>
                  <a:schemeClr val="accent6"/>
                </a:solidFill>
              </a:rPr>
              <a:t>)                             </a:t>
            </a:r>
            <a:r>
              <a:rPr lang="cs-CZ" b="1" dirty="0" smtClean="0">
                <a:solidFill>
                  <a:schemeClr val="tx1"/>
                </a:solidFill>
              </a:rPr>
              <a:t>500 </a:t>
            </a:r>
            <a:r>
              <a:rPr lang="cs-CZ" b="1" dirty="0">
                <a:solidFill>
                  <a:schemeClr val="tx1"/>
                </a:solidFill>
              </a:rPr>
              <a:t>ml (v klidu)</a:t>
            </a:r>
          </a:p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chemeClr val="accent6"/>
                </a:solidFill>
              </a:rPr>
              <a:t>inspirační </a:t>
            </a:r>
            <a:r>
              <a:rPr lang="cs-CZ" b="1" dirty="0">
                <a:solidFill>
                  <a:schemeClr val="accent6"/>
                </a:solidFill>
              </a:rPr>
              <a:t>rezervní objem (IRV)         </a:t>
            </a:r>
            <a:r>
              <a:rPr lang="cs-CZ" b="1" dirty="0">
                <a:solidFill>
                  <a:schemeClr val="tx1"/>
                </a:solidFill>
              </a:rPr>
              <a:t>2000 - 3000 ml</a:t>
            </a:r>
          </a:p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chemeClr val="accent6"/>
                </a:solidFill>
              </a:rPr>
              <a:t>expirační </a:t>
            </a:r>
            <a:r>
              <a:rPr lang="cs-CZ" b="1" dirty="0">
                <a:solidFill>
                  <a:schemeClr val="accent6"/>
                </a:solidFill>
              </a:rPr>
              <a:t>rezervní objem  (ERV)        </a:t>
            </a:r>
            <a:r>
              <a:rPr lang="cs-CZ" b="1" dirty="0">
                <a:solidFill>
                  <a:schemeClr val="tx1"/>
                </a:solidFill>
              </a:rPr>
              <a:t>1000 - 1200 ml</a:t>
            </a:r>
          </a:p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chemeClr val="accent6"/>
                </a:solidFill>
              </a:rPr>
              <a:t>reziduální </a:t>
            </a:r>
            <a:r>
              <a:rPr lang="cs-CZ" b="1" dirty="0">
                <a:solidFill>
                  <a:schemeClr val="accent6"/>
                </a:solidFill>
              </a:rPr>
              <a:t>objem (RV</a:t>
            </a:r>
            <a:r>
              <a:rPr lang="cs-CZ" b="1" dirty="0">
                <a:solidFill>
                  <a:schemeClr val="tx1"/>
                </a:solidFill>
              </a:rPr>
              <a:t>)                              1200 ml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1"/>
                </a:solidFill>
              </a:rPr>
              <a:t>V zátěži dochází  nejen ke zrychlení, ale i prohloubení dýchání. To je možné díky využití rezervních objemů- nádechového (IRV) a výdechového(ERV).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1"/>
                </a:solidFill>
              </a:rPr>
              <a:t>Jedním z ukazatelů aerobního výkonu je </a:t>
            </a:r>
            <a:r>
              <a:rPr lang="cs-CZ" u="sng" dirty="0" smtClean="0">
                <a:solidFill>
                  <a:schemeClr val="accent6"/>
                </a:solidFill>
              </a:rPr>
              <a:t>vitální kapacita plic(VC</a:t>
            </a:r>
            <a:r>
              <a:rPr lang="cs-CZ" u="sng" dirty="0" smtClean="0">
                <a:solidFill>
                  <a:schemeClr val="tx1"/>
                </a:solidFill>
              </a:rPr>
              <a:t>)      </a:t>
            </a:r>
            <a:r>
              <a:rPr lang="cs-CZ" dirty="0" smtClean="0">
                <a:solidFill>
                  <a:schemeClr val="tx1"/>
                </a:solidFill>
              </a:rPr>
              <a:t>Je to množství vzduchu, které dokážeme vydechnout po maximálním nádechu.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VC=</a:t>
            </a:r>
            <a:r>
              <a:rPr lang="cs-CZ" dirty="0" err="1">
                <a:solidFill>
                  <a:schemeClr val="tx1"/>
                </a:solidFill>
              </a:rPr>
              <a:t>Vt+IRV+ERV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smtClean="0">
                <a:solidFill>
                  <a:schemeClr val="tx1"/>
                </a:solidFill>
              </a:rPr>
              <a:t>500ml+3000ml+1200 ml=4700 ml)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Hodnota vit. kapac.VC může být u špičkových vytrvalců až8l.Pokud k VC připočteme reziduální objem(RV), což je množství vzduchu, který nedokážeme z plic vydechnout(nestlačitelné průdušky a průdušnice), dostaneme celkovou kapacitu plic(TLC=VC+RV)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864096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cs-CZ" b="1" u="sng" dirty="0" smtClean="0">
                <a:solidFill>
                  <a:schemeClr val="tx1"/>
                </a:solidFill>
              </a:rPr>
              <a:t>Ventilační objemy</a:t>
            </a:r>
            <a:endParaRPr lang="cs-CZ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12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" y="2171700"/>
            <a:ext cx="83343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364575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1464</TotalTime>
  <Words>647</Words>
  <Application>Microsoft Office PowerPoint</Application>
  <PresentationFormat>Předvádění na obrazovce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Fyziologie- dýchací systém v zátěži</vt:lpstr>
      <vt:lpstr>Reaktivní změny dýchacího systému</vt:lpstr>
      <vt:lpstr>Reaktivní změny dýchacího systému</vt:lpstr>
      <vt:lpstr>Reaktivní změny dýchacího systému</vt:lpstr>
      <vt:lpstr>Reaktivní změny dýchacího systému</vt:lpstr>
      <vt:lpstr>Adaptační změny dýchací soustavy</vt:lpstr>
      <vt:lpstr>Ventilační objemy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Fyziologie- dýchací systém v zátěži</dc:title>
  <dc:creator>Šlechta Marek</dc:creator>
  <cp:lastModifiedBy>jjonak@sapss-plzen.cz</cp:lastModifiedBy>
  <cp:revision>19</cp:revision>
  <dcterms:created xsi:type="dcterms:W3CDTF">2013-02-14T09:18:29Z</dcterms:created>
  <dcterms:modified xsi:type="dcterms:W3CDTF">2018-02-26T13:58:37Z</dcterms:modified>
</cp:coreProperties>
</file>