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  <p:sldMasterId id="2147484044" r:id="rId2"/>
  </p:sldMasterIdLst>
  <p:sldIdLst>
    <p:sldId id="263" r:id="rId3"/>
    <p:sldId id="256" r:id="rId4"/>
    <p:sldId id="268" r:id="rId5"/>
    <p:sldId id="273" r:id="rId6"/>
    <p:sldId id="277" r:id="rId7"/>
    <p:sldId id="280" r:id="rId8"/>
    <p:sldId id="281" r:id="rId9"/>
    <p:sldId id="28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76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50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50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3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14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23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50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94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30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70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84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5/26/2014</a:t>
            </a:fld>
            <a:endParaRPr lang="en-US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5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272216"/>
              </p:ext>
            </p:extLst>
          </p:nvPr>
        </p:nvGraphicFramePr>
        <p:xfrm>
          <a:off x="457200" y="1916832"/>
          <a:ext cx="8229600" cy="365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12518"/>
                <a:gridCol w="1924021"/>
                <a:gridCol w="1885027"/>
                <a:gridCol w="3108034"/>
              </a:tblGrid>
              <a:tr h="1758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Šablona: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III/2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č. materiálu: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VY_32_INOVACE_149</a:t>
                      </a:r>
                      <a:endParaRPr lang="cs-CZ" sz="16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614679"/>
              </p:ext>
            </p:extLst>
          </p:nvPr>
        </p:nvGraphicFramePr>
        <p:xfrm>
          <a:off x="457200" y="2348880"/>
          <a:ext cx="8229600" cy="37312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75571"/>
                <a:gridCol w="6154029"/>
              </a:tblGrid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Jméno autora: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Mgr. Tomáš FULÍN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Třída/ročník: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PS2 / 2.ročník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Datum vytvoření: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cs-CZ" sz="1400" i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.10.2013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Vzdělávací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její aplikace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Tematická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Inverzní funkce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Předmět: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Výstižný popis způsobu využití, případně metodické pokyny: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Vysvětlí pojem inverzní funkce.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Student se seznámí se způsobem výpočtu inverzní funkce a jejím zakreslením ve vztahu k původní funkci. Vše je doplněno animacemi postupů pro lepší pochopení a názornost.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08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Klíčová slova: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Funkce, inverzní funkce, prostá funkce, souměrnost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učebního materiálu: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Studijní materiál, přehled látky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23593" y="1268760"/>
            <a:ext cx="7096815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Výukový materiál zpracován v rámci projektu EU peníze školám</a:t>
            </a:r>
            <a:endParaRPr lang="cs-CZ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Registrační číslo projektu: </a:t>
            </a:r>
            <a:r>
              <a:rPr lang="cs-CZ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CZ.1.07/1.5.00/34.1063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Skupina 13"/>
          <p:cNvGrpSpPr/>
          <p:nvPr/>
        </p:nvGrpSpPr>
        <p:grpSpPr>
          <a:xfrm>
            <a:off x="1512429" y="203939"/>
            <a:ext cx="6119143" cy="1064821"/>
            <a:chOff x="1512429" y="76200"/>
            <a:chExt cx="6119143" cy="1064821"/>
          </a:xfrm>
        </p:grpSpPr>
        <p:pic>
          <p:nvPicPr>
            <p:cNvPr id="2056" name="Picture 8" descr="MSMT_sloga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8975" y="988621"/>
              <a:ext cx="268605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" name="Skupina 12"/>
            <p:cNvGrpSpPr/>
            <p:nvPr/>
          </p:nvGrpSpPr>
          <p:grpSpPr>
            <a:xfrm>
              <a:off x="1512429" y="76200"/>
              <a:ext cx="6119143" cy="762000"/>
              <a:chOff x="1706562" y="76200"/>
              <a:chExt cx="6119143" cy="762000"/>
            </a:xfrm>
          </p:grpSpPr>
          <p:pic>
            <p:nvPicPr>
              <p:cNvPr id="2058" name="Picture 0" descr="MSMT_logolink_bez_vl_a_sloganu.ai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06562" y="76200"/>
                <a:ext cx="5191125" cy="76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" name="Obrázek 1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92280" y="90487"/>
                <a:ext cx="733425" cy="7334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611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Inverzní funkce</a:t>
            </a:r>
            <a:endParaRPr lang="cs-CZ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Vlastnosti funkcí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170579"/>
          </a:xfrm>
        </p:spPr>
        <p:txBody>
          <a:bodyPr lIns="36000">
            <a:normAutofit/>
          </a:bodyPr>
          <a:lstStyle/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Máme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funkci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f, která má definiční obor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D(f) a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obor hodnot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H(f). Z definice funkce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platí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f(x) = y. </a:t>
            </a:r>
          </a:p>
          <a:p>
            <a:pPr marL="109728" indent="0">
              <a:buNone/>
            </a:pP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Inverzní funkce f</a:t>
            </a:r>
            <a:r>
              <a:rPr lang="cs-CZ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−1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je pak funkce, pro kterou platí:</a:t>
            </a:r>
          </a:p>
          <a:p>
            <a:pPr marL="109728" indent="0" algn="ctr">
              <a:buNone/>
            </a:pPr>
            <a:r>
              <a:rPr lang="cs-CZ" sz="3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f(x) = y  ⇔  f</a:t>
            </a:r>
            <a:r>
              <a:rPr lang="cs-CZ" sz="33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−1</a:t>
            </a:r>
            <a:r>
              <a:rPr lang="cs-CZ" sz="3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</a:t>
            </a:r>
            <a:r>
              <a:rPr lang="cs-CZ" sz="3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x</a:t>
            </a:r>
          </a:p>
          <a:p>
            <a:pPr marL="109728" indent="0">
              <a:buNone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Definičním oborem inverzní funkce je tedy H(f) původní funkce a oborem hodnot původní D(f).</a:t>
            </a:r>
          </a:p>
          <a:p>
            <a:pPr marL="109728" indent="0">
              <a:buNone/>
            </a:pPr>
            <a:endParaRPr lang="cs-CZ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Jinak </a:t>
            </a: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řečeno: 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Inverzní funkce přiřazuje prvky </a:t>
            </a:r>
            <a:r>
              <a:rPr lang="cs-CZ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opačně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než původní funkce (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[y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;x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),  D(f</a:t>
            </a:r>
            <a:r>
              <a:rPr lang="cs-CZ" sz="2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−1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= H(f), H(f</a:t>
            </a:r>
            <a:r>
              <a:rPr lang="cs-CZ" sz="2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−1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D(f).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inverzní funkce</a:t>
            </a:r>
            <a:endParaRPr lang="cs-CZ" baseline="30000" dirty="0"/>
          </a:p>
        </p:txBody>
      </p:sp>
    </p:spTree>
    <p:extLst>
      <p:ext uri="{BB962C8B-B14F-4D97-AF65-F5344CB8AC3E}">
        <p14:creationId xmlns:p14="http://schemas.microsoft.com/office/powerpoint/2010/main" val="192699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Podmínka pro existenci</a:t>
            </a:r>
            <a:endParaRPr lang="cs-CZ" baseline="30000" dirty="0"/>
          </a:p>
        </p:txBody>
      </p:sp>
      <p:sp>
        <p:nvSpPr>
          <p:cNvPr id="35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0"/>
            <a:ext cx="8352928" cy="5170579"/>
          </a:xfrm>
        </p:spPr>
        <p:txBody>
          <a:bodyPr lIns="36000">
            <a:normAutofit/>
          </a:bodyPr>
          <a:lstStyle/>
          <a:p>
            <a:pPr marL="109728" indent="0" algn="ctr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Původní funkce, ke které určuji inverzní funkci musí být</a:t>
            </a:r>
          </a:p>
          <a:p>
            <a:pPr marL="109728" indent="0" algn="ctr">
              <a:buNone/>
            </a:pPr>
            <a:r>
              <a:rPr lang="cs-CZ" sz="3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prostá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109728" indent="0" algn="ctr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tzn. funkce je buď rostoucí nebo klesající v celém D(f).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10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cs-CZ" sz="3700" dirty="0"/>
              <a:t>Příklady určení inverzních funkcí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Zástupný symbol pro obsah 1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196752"/>
                <a:ext cx="8352928" cy="5400600"/>
              </a:xfrm>
            </p:spPr>
            <p:txBody>
              <a:bodyPr lIns="36000">
                <a:normAutofit/>
              </a:bodyPr>
              <a:lstStyle/>
              <a:p>
                <a:pPr marL="109728" indent="0">
                  <a:buNone/>
                </a:pPr>
                <a:r>
                  <a:rPr lang="cs-CZ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Početně: </a:t>
                </a:r>
                <a:r>
                  <a:rPr lang="cs-CZ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Musíme z předpisu funkce vyjádřit x</a:t>
                </a:r>
              </a:p>
              <a:p>
                <a:pPr marL="109728" indent="0">
                  <a:buNone/>
                </a:pPr>
                <a:endParaRPr lang="cs-CZ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:r>
                  <a:rPr lang="cs-CZ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Určete inverzní funkci: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: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𝟑𝐱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cs-CZ" sz="2400" b="1" dirty="0" smtClean="0">
                  <a:solidFill>
                    <a:srgbClr val="FF0000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en-US" sz="2400" b="1" i="0" smtClean="0">
                          <a:latin typeface="Cambria Math"/>
                          <a:cs typeface="Arial" panose="020B0604020202020204" pitchFamily="34" charset="0"/>
                        </a:rPr>
                        <m:t>+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𝟑𝐱</m:t>
                      </m:r>
                    </m:oMath>
                  </m:oMathPara>
                </a14:m>
                <a:endParaRPr lang="cs-CZ" sz="2400" b="1" dirty="0" smtClean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cs-CZ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𝐲</m:t>
                          </m:r>
                        </m:num>
                        <m:den>
                          <m:r>
                            <a:rPr lang="cs-CZ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0" smtClean="0">
                          <a:latin typeface="Cambria Math"/>
                          <a:cs typeface="Arial" panose="020B0604020202020204" pitchFamily="34" charset="0"/>
                        </a:rPr>
                        <m:t>+ </m:t>
                      </m:r>
                      <m:f>
                        <m:fPr>
                          <m:ctrlPr>
                            <a:rPr lang="en-US" sz="2400" b="1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𝐱</m:t>
                      </m:r>
                    </m:oMath>
                  </m:oMathPara>
                </a14:m>
                <a:endParaRPr lang="cs-CZ" sz="2400" b="1" dirty="0" smtClean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:endParaRPr lang="cs-CZ" sz="2400" b="1" dirty="0" smtClean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𝐟</m:t>
                          </m:r>
                        </m:e>
                        <m:sup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sup>
                      </m:sSup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: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𝐱</m:t>
                          </m:r>
                        </m:num>
                        <m:den>
                          <m:r>
                            <a:rPr lang="cs-CZ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+ 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cs-CZ" sz="24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66928" indent="-457200">
                  <a:buAutoNum type="arabicParenR"/>
                </a:pPr>
                <a:endParaRPr lang="cs-CZ" sz="2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66928" indent="-457200">
                  <a:buAutoNum type="arabicParenR"/>
                </a:pPr>
                <a:endParaRPr lang="cs-CZ" sz="2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:endParaRPr lang="cs-CZ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Zástupný symbol pro obsah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196752"/>
                <a:ext cx="8352928" cy="5400600"/>
              </a:xfrm>
              <a:blipFill rotWithShape="1">
                <a:blip r:embed="rId2"/>
                <a:stretch>
                  <a:fillRect l="-511" t="-7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646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cs-CZ" sz="3700" dirty="0"/>
              <a:t>Příklady určení inverzních funkcí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Zástupný symbol pro obsah 1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195200"/>
                <a:ext cx="8352928" cy="5474160"/>
              </a:xfrm>
            </p:spPr>
            <p:txBody>
              <a:bodyPr lIns="36000">
                <a:normAutofit/>
              </a:bodyPr>
              <a:lstStyle/>
              <a:p>
                <a:pPr marL="109728" indent="0">
                  <a:buNone/>
                </a:pPr>
                <a:r>
                  <a:rPr lang="cs-CZ" sz="2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Početně: </a:t>
                </a:r>
                <a:r>
                  <a:rPr lang="cs-CZ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Musíme z předpisu funkce vyjádřit x</a:t>
                </a:r>
              </a:p>
              <a:p>
                <a:pPr marL="109728" indent="0">
                  <a:buNone/>
                </a:pPr>
                <a:endParaRPr lang="cs-CZ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:r>
                  <a:rPr lang="cs-CZ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Určete inverzní funkci: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: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𝐱</m:t>
                          </m:r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𝟑</m:t>
                          </m:r>
                        </m:num>
                        <m:den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𝟐𝐱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cs-CZ" sz="2400" b="1" dirty="0" smtClean="0">
                  <a:solidFill>
                    <a:srgbClr val="FF0000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d>
                        <m:dPr>
                          <m:ctrlPr>
                            <a:rPr lang="cs-CZ" sz="2400" b="1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cs-CZ" sz="2400" b="1" i="0">
                              <a:latin typeface="Cambria Math"/>
                              <a:cs typeface="Arial" panose="020B0604020202020204" pitchFamily="34" charset="0"/>
                            </a:rPr>
                            <m:t>𝟐𝐱</m:t>
                          </m:r>
                          <m:r>
                            <a:rPr lang="en-US" sz="2400" b="1" i="0">
                              <a:latin typeface="Cambria Math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1" i="0"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𝐱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cs-CZ" sz="2400" b="1" dirty="0" smtClean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𝟐𝐱𝐲</m:t>
                      </m:r>
                      <m:r>
                        <a:rPr lang="en-US" sz="2400" b="1" i="0" smtClean="0">
                          <a:latin typeface="Cambria Math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2400" b="1" i="0" smtClean="0"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𝐱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en-US" sz="2400" b="1" dirty="0" smtClean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𝟐𝐱𝐲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𝐱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cs-CZ" sz="2400" b="1" dirty="0" smtClean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𝐱</m:t>
                      </m:r>
                      <m:d>
                        <m:dPr>
                          <m:ctrlPr>
                            <a:rPr lang="cs-CZ" sz="2400" b="1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cs-CZ" sz="2400" b="1" i="0">
                              <a:latin typeface="Cambria Math"/>
                              <a:cs typeface="Arial" panose="020B0604020202020204" pitchFamily="34" charset="0"/>
                            </a:rPr>
                            <m:t>𝟐𝐲</m:t>
                          </m:r>
                          <m:r>
                            <a:rPr lang="en-US" sz="2400" b="1" i="0">
                              <a:latin typeface="Cambria Math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cs-CZ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cs-CZ" sz="2400" b="1" dirty="0" smtClean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latin typeface="Cambria Math"/>
                          <a:cs typeface="Arial" panose="020B0604020202020204" pitchFamily="34" charset="0"/>
                        </a:rPr>
                        <m:t>𝐱</m:t>
                      </m:r>
                      <m:r>
                        <a:rPr lang="cs-CZ" sz="2400" b="1" i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cs-CZ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cs-CZ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𝐲</m:t>
                          </m:r>
                          <m:r>
                            <a:rPr lang="cs-CZ" sz="2400" b="1" i="0">
                              <a:latin typeface="Cambria Math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cs-CZ" sz="2400" b="1" i="0">
                              <a:latin typeface="Cambria Math"/>
                              <a:cs typeface="Arial" panose="020B0604020202020204" pitchFamily="34" charset="0"/>
                            </a:rPr>
                            <m:t>𝟑</m:t>
                          </m:r>
                        </m:num>
                        <m:den>
                          <m:r>
                            <a:rPr lang="cs-CZ" sz="2400" b="1" i="0">
                              <a:latin typeface="Cambria Math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cs-CZ" sz="2400" b="1" i="0" smtClean="0">
                              <a:latin typeface="Cambria Math"/>
                              <a:cs typeface="Arial" panose="020B0604020202020204" pitchFamily="34" charset="0"/>
                            </a:rPr>
                            <m:t>𝐲</m:t>
                          </m:r>
                          <m:r>
                            <a:rPr lang="en-US" sz="2400" b="1" i="0">
                              <a:latin typeface="Cambria Math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1" i="0"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cs-CZ" sz="2400" b="1" dirty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:endParaRPr lang="cs-CZ" sz="2400" b="1" dirty="0"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𝐟</m:t>
                          </m:r>
                        </m:e>
                        <m:sup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sup>
                      </m:sSup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: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𝐲</m:t>
                      </m:r>
                      <m:r>
                        <a:rPr lang="cs-CZ" sz="2400" b="1" i="0" smtClean="0">
                          <a:solidFill>
                            <a:srgbClr val="FF0000"/>
                          </a:solidFill>
                          <a:latin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cs-CZ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𝐱</m:t>
                          </m:r>
                          <m:r>
                            <a:rPr lang="cs-CZ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cs-CZ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𝟑</m:t>
                          </m:r>
                        </m:num>
                        <m:den>
                          <m:r>
                            <a:rPr lang="cs-CZ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cs-CZ" sz="2400" b="1" i="0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𝐱</m:t>
                          </m:r>
                          <m:r>
                            <a:rPr lang="en-US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1" i="0">
                              <a:solidFill>
                                <a:srgbClr val="FF000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cs-CZ" sz="2400" b="1" dirty="0">
                  <a:solidFill>
                    <a:srgbClr val="FF0000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:endParaRPr lang="cs-CZ" sz="24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66928" indent="-457200">
                  <a:buAutoNum type="arabicParenR"/>
                </a:pPr>
                <a:endParaRPr lang="cs-CZ" sz="2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66928" indent="-457200">
                  <a:buAutoNum type="arabicParenR"/>
                </a:pPr>
                <a:endParaRPr lang="cs-CZ" sz="2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buNone/>
                </a:pPr>
                <a:endParaRPr lang="cs-CZ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Zástupný symbol pro obsah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195200"/>
                <a:ext cx="8352928" cy="5474160"/>
              </a:xfrm>
              <a:blipFill rotWithShape="1">
                <a:blip r:embed="rId2"/>
                <a:stretch>
                  <a:fillRect l="-511" t="-7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030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cs-CZ" sz="3700" dirty="0"/>
              <a:t>Příklady určení inverzních funkcí</a:t>
            </a:r>
          </a:p>
        </p:txBody>
      </p:sp>
      <p:sp>
        <p:nvSpPr>
          <p:cNvPr id="35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1"/>
            <a:ext cx="8352928" cy="1728192"/>
          </a:xfrm>
        </p:spPr>
        <p:txBody>
          <a:bodyPr lIns="36000">
            <a:normAutofit/>
          </a:bodyPr>
          <a:lstStyle/>
          <a:p>
            <a:pPr marL="109728" indent="0">
              <a:buNone/>
            </a:pPr>
            <a:r>
              <a:rPr lang="cs-CZ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Graficky: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Musíme k původní funkci narýsovat souměrný graf podle osy 1. a 3. kvadrantu.</a:t>
            </a:r>
          </a:p>
          <a:p>
            <a:pPr marL="109728" indent="0">
              <a:buNone/>
            </a:pPr>
            <a:endParaRPr lang="cs-C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Určete inverzní funkci:</a:t>
            </a:r>
          </a:p>
          <a:p>
            <a:pPr marL="109728" indent="0">
              <a:buNone/>
            </a:pP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525" y="2276872"/>
            <a:ext cx="4403907" cy="4403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63477"/>
            <a:ext cx="4403907" cy="4417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7092280" y="3440033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osa kvadrantu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16596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uiExpand="1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cs-CZ" sz="3700" dirty="0"/>
              <a:t>Příklady určení inverzních funkcí</a:t>
            </a:r>
          </a:p>
        </p:txBody>
      </p:sp>
      <p:sp>
        <p:nvSpPr>
          <p:cNvPr id="35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1"/>
            <a:ext cx="8352928" cy="1728192"/>
          </a:xfrm>
        </p:spPr>
        <p:txBody>
          <a:bodyPr lIns="36000">
            <a:normAutofit/>
          </a:bodyPr>
          <a:lstStyle/>
          <a:p>
            <a:pPr marL="109728" indent="0">
              <a:buNone/>
            </a:pPr>
            <a:r>
              <a:rPr lang="cs-CZ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Graficky: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Musíme k původní funkci narýsovat souměrný graf podle osy 1. a 3. kvadrantu.</a:t>
            </a:r>
          </a:p>
          <a:p>
            <a:pPr marL="109728" indent="0">
              <a:buNone/>
            </a:pPr>
            <a:endParaRPr lang="cs-C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Určete inverzní funkci:</a:t>
            </a:r>
          </a:p>
          <a:p>
            <a:pPr marL="109728" indent="0">
              <a:buNone/>
            </a:pP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63477"/>
            <a:ext cx="4405883" cy="4405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63477"/>
            <a:ext cx="4405883" cy="4405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7236296" y="2780928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osa kvadrantu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85774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ástupný symbol pro obsah 1"/>
          <p:cNvSpPr>
            <a:spLocks noGrp="1"/>
          </p:cNvSpPr>
          <p:nvPr>
            <p:ph idx="1"/>
          </p:nvPr>
        </p:nvSpPr>
        <p:spPr>
          <a:xfrm>
            <a:off x="323528" y="1268761"/>
            <a:ext cx="8352928" cy="1728192"/>
          </a:xfrm>
        </p:spPr>
        <p:txBody>
          <a:bodyPr lIns="36000">
            <a:normAutofit/>
          </a:bodyPr>
          <a:lstStyle/>
          <a:p>
            <a:pPr marL="109728" indent="0">
              <a:buNone/>
            </a:pPr>
            <a:r>
              <a:rPr lang="cs-CZ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Graficky: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Musíme k původní funkci narýsovat souměrný graf podle osy 1. a 3. kvadrantu.</a:t>
            </a:r>
          </a:p>
          <a:p>
            <a:pPr marL="109728" indent="0">
              <a:buNone/>
            </a:pPr>
            <a:endParaRPr lang="cs-C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Určete inverzní funkci:</a:t>
            </a:r>
          </a:p>
          <a:p>
            <a:pPr marL="109728" indent="0">
              <a:buNone/>
            </a:pP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76872"/>
            <a:ext cx="4392488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cs-CZ" sz="3700" dirty="0"/>
              <a:t>Příklady určení inverzních funkcí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63477"/>
            <a:ext cx="4405883" cy="4405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7236296" y="2780928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osa kvadrantu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068231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1856</TotalTime>
  <Words>462</Words>
  <Application>Microsoft Office PowerPoint</Application>
  <PresentationFormat>Předvádění na obrazovce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Shluk</vt:lpstr>
      <vt:lpstr>Motiv systému Office</vt:lpstr>
      <vt:lpstr>Prezentace aplikace PowerPoint</vt:lpstr>
      <vt:lpstr>Inverzní funkce</vt:lpstr>
      <vt:lpstr>Definice inverzní funkce</vt:lpstr>
      <vt:lpstr>Podmínka pro existenci</vt:lpstr>
      <vt:lpstr>Příklady určení inverzních funkcí</vt:lpstr>
      <vt:lpstr>Příklady určení inverzních funkcí</vt:lpstr>
      <vt:lpstr>Příklady určení inverzních funkcí</vt:lpstr>
      <vt:lpstr>Příklady určení inverzních funkcí</vt:lpstr>
      <vt:lpstr>Příklady určení inverzních funkcí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Vektory</dc:title>
  <dc:creator>Smoking</dc:creator>
  <cp:lastModifiedBy>administrator</cp:lastModifiedBy>
  <cp:revision>231</cp:revision>
  <dcterms:created xsi:type="dcterms:W3CDTF">2014-02-11T19:59:28Z</dcterms:created>
  <dcterms:modified xsi:type="dcterms:W3CDTF">2014-05-26T10:47:57Z</dcterms:modified>
</cp:coreProperties>
</file>