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62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14B1B-E332-4184-A1C7-D02D64DCC5B5}" type="datetimeFigureOut">
              <a:rPr lang="cs-CZ" smtClean="0"/>
              <a:t>12.12.2013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7BAC9-FA41-4E0C-BDB4-682206DBB8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27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7BAC9-FA41-4E0C-BDB4-682206DBB87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90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6BA4-3CB0-4A19-BDA5-60B0934F9B5D}" type="datetimeFigureOut">
              <a:rPr lang="cs-CZ" smtClean="0"/>
              <a:t>12.12.2013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E554-2577-4A01-8F20-7201EF6D9C7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6BA4-3CB0-4A19-BDA5-60B0934F9B5D}" type="datetimeFigureOut">
              <a:rPr lang="cs-CZ" smtClean="0"/>
              <a:t>12.12.2013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E554-2577-4A01-8F20-7201EF6D9C7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6BA4-3CB0-4A19-BDA5-60B0934F9B5D}" type="datetimeFigureOut">
              <a:rPr lang="cs-CZ" smtClean="0"/>
              <a:t>12.12.2013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E554-2577-4A01-8F20-7201EF6D9C7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6BA4-3CB0-4A19-BDA5-60B0934F9B5D}" type="datetimeFigureOut">
              <a:rPr lang="cs-CZ" smtClean="0"/>
              <a:t>12.12.2013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E554-2577-4A01-8F20-7201EF6D9C7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6BA4-3CB0-4A19-BDA5-60B0934F9B5D}" type="datetimeFigureOut">
              <a:rPr lang="cs-CZ" smtClean="0"/>
              <a:t>12.12.2013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E554-2577-4A01-8F20-7201EF6D9C7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6BA4-3CB0-4A19-BDA5-60B0934F9B5D}" type="datetimeFigureOut">
              <a:rPr lang="cs-CZ" smtClean="0"/>
              <a:t>12.12.2013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E554-2577-4A01-8F20-7201EF6D9C7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6BA4-3CB0-4A19-BDA5-60B0934F9B5D}" type="datetimeFigureOut">
              <a:rPr lang="cs-CZ" smtClean="0"/>
              <a:t>12.12.2013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E554-2577-4A01-8F20-7201EF6D9C7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6BA4-3CB0-4A19-BDA5-60B0934F9B5D}" type="datetimeFigureOut">
              <a:rPr lang="cs-CZ" smtClean="0"/>
              <a:t>12.12.2013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E554-2577-4A01-8F20-7201EF6D9C7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6BA4-3CB0-4A19-BDA5-60B0934F9B5D}" type="datetimeFigureOut">
              <a:rPr lang="cs-CZ" smtClean="0"/>
              <a:t>12.12.2013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E554-2577-4A01-8F20-7201EF6D9C7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6BA4-3CB0-4A19-BDA5-60B0934F9B5D}" type="datetimeFigureOut">
              <a:rPr lang="cs-CZ" smtClean="0"/>
              <a:t>12.12.2013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E554-2577-4A01-8F20-7201EF6D9C7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6BA4-3CB0-4A19-BDA5-60B0934F9B5D}" type="datetimeFigureOut">
              <a:rPr lang="cs-CZ" smtClean="0"/>
              <a:t>12.12.2013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E554-2577-4A01-8F20-7201EF6D9C7F}" type="slidenum">
              <a:rPr lang="cs-CZ" smtClean="0"/>
              <a:t>‹#›</a:t>
            </a:fld>
            <a:endParaRPr lang="cs-CZ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9BB6BA4-3CB0-4A19-BDA5-60B0934F9B5D}" type="datetimeFigureOut">
              <a:rPr lang="cs-CZ" smtClean="0"/>
              <a:t>12.12.2013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2AEE554-2577-4A01-8F20-7201EF6D9C7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548681"/>
            <a:ext cx="8064896" cy="864095"/>
          </a:xfrm>
        </p:spPr>
        <p:txBody>
          <a:bodyPr/>
          <a:lstStyle/>
          <a:p>
            <a:pPr algn="ctr"/>
            <a:r>
              <a:rPr lang="cs-CZ" sz="5400" b="1" u="sng" dirty="0" smtClean="0"/>
              <a:t>Opěrná soustava</a:t>
            </a:r>
            <a:endParaRPr lang="cs-CZ" sz="5400" b="1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064896" cy="4968552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cs-CZ" sz="1800" dirty="0" smtClean="0"/>
              <a:t>Člověk patří mezi </a:t>
            </a:r>
            <a:r>
              <a:rPr lang="cs-CZ" sz="1800" b="1" dirty="0" smtClean="0"/>
              <a:t>obratlovce</a:t>
            </a:r>
            <a:r>
              <a:rPr lang="cs-CZ" sz="1800" dirty="0" smtClean="0"/>
              <a:t>- tzn. má pevnou osu těla- páteř tvořenou obratli a na ní navěšeny kostry horní a dolní končetiny</a:t>
            </a:r>
          </a:p>
          <a:p>
            <a:pPr marL="285750" indent="-285750">
              <a:buFontTx/>
              <a:buChar char="-"/>
            </a:pPr>
            <a:r>
              <a:rPr lang="cs-CZ" sz="1800" dirty="0" smtClean="0"/>
              <a:t>Počet kostí dospělého člověka- 206, hmotnost kostry-10 kg</a:t>
            </a:r>
          </a:p>
          <a:p>
            <a:r>
              <a:rPr lang="cs-CZ" sz="1800" b="1" u="sng" dirty="0" smtClean="0"/>
              <a:t>Funkce kostí:</a:t>
            </a:r>
          </a:p>
          <a:p>
            <a:pPr marL="285750" indent="-285750">
              <a:buFontTx/>
              <a:buChar char="-"/>
            </a:pPr>
            <a:r>
              <a:rPr lang="cs-CZ" sz="1800" b="1" dirty="0" smtClean="0"/>
              <a:t>Opora těla</a:t>
            </a:r>
            <a:r>
              <a:rPr lang="cs-CZ" sz="1800" dirty="0" smtClean="0"/>
              <a:t>- pomáhá udržovat vzpřímené postavení, udává rozměry a tvar</a:t>
            </a:r>
          </a:p>
          <a:p>
            <a:pPr marL="285750" indent="-285750">
              <a:buFontTx/>
              <a:buChar char="-"/>
            </a:pPr>
            <a:r>
              <a:rPr lang="cs-CZ" sz="1800" b="1" dirty="0" smtClean="0"/>
              <a:t>Pasivní složka pohybového systému</a:t>
            </a:r>
            <a:r>
              <a:rPr lang="cs-CZ" sz="1800" dirty="0" smtClean="0"/>
              <a:t>- kosti jsou páky, na které působí svaly (aktivní složka)</a:t>
            </a:r>
          </a:p>
          <a:p>
            <a:pPr marL="285750" indent="-285750">
              <a:buFontTx/>
              <a:buChar char="-"/>
            </a:pPr>
            <a:r>
              <a:rPr lang="cs-CZ" sz="1800" b="1" dirty="0" smtClean="0"/>
              <a:t>Zásobárna minerálních látek </a:t>
            </a:r>
            <a:r>
              <a:rPr lang="cs-CZ" sz="1800" dirty="0" smtClean="0"/>
              <a:t>(Ca, P, Mg) </a:t>
            </a:r>
            <a:r>
              <a:rPr lang="cs-CZ" sz="1800" b="1" dirty="0" smtClean="0"/>
              <a:t>a</a:t>
            </a:r>
            <a:r>
              <a:rPr lang="cs-CZ" sz="1800" dirty="0" smtClean="0"/>
              <a:t> </a:t>
            </a:r>
            <a:r>
              <a:rPr lang="cs-CZ" sz="1800" b="1" dirty="0" smtClean="0"/>
              <a:t>energie</a:t>
            </a:r>
            <a:r>
              <a:rPr lang="cs-CZ" sz="1800" dirty="0" smtClean="0"/>
              <a:t> (žlutá, tuková kostní dřeň- pouze ve </a:t>
            </a:r>
            <a:r>
              <a:rPr lang="cs-CZ" sz="1800" dirty="0" err="1" smtClean="0"/>
              <a:t>vyjímečných</a:t>
            </a:r>
            <a:r>
              <a:rPr lang="cs-CZ" sz="1800" dirty="0" smtClean="0"/>
              <a:t> případech)</a:t>
            </a:r>
          </a:p>
          <a:p>
            <a:pPr marL="285750" indent="-285750">
              <a:buFontTx/>
              <a:buChar char="-"/>
            </a:pPr>
            <a:r>
              <a:rPr lang="cs-CZ" sz="1800" b="1" dirty="0" smtClean="0"/>
              <a:t>Ochrana orgánů </a:t>
            </a:r>
            <a:r>
              <a:rPr lang="cs-CZ" sz="1800" dirty="0" smtClean="0"/>
              <a:t>(kosti ploché)- lebka, pánev, hrudní koš</a:t>
            </a:r>
          </a:p>
          <a:p>
            <a:pPr marL="285750" indent="-285750">
              <a:buFontTx/>
              <a:buChar char="-"/>
            </a:pPr>
            <a:r>
              <a:rPr lang="cs-CZ" sz="1800" b="1" dirty="0" smtClean="0"/>
              <a:t>Krvetvorba</a:t>
            </a:r>
            <a:r>
              <a:rPr lang="cs-CZ" sz="1800" dirty="0" smtClean="0"/>
              <a:t>- červená kostní dřeň produkuje červené a bílé krvinky a krevní destičky (děti- dlouhé kosti, dospělí- ploché kosti)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45482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2660650" cy="1185861"/>
          </a:xfrm>
        </p:spPr>
        <p:txBody>
          <a:bodyPr/>
          <a:lstStyle/>
          <a:p>
            <a:r>
              <a:rPr lang="cs-CZ" sz="3200" b="1" u="sng" dirty="0" smtClean="0"/>
              <a:t>Fyzikální vlastnosti</a:t>
            </a:r>
            <a:endParaRPr lang="cs-CZ" sz="3200" b="1" u="sng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3346564" cy="5256583"/>
          </a:xfrm>
        </p:spPr>
        <p:txBody>
          <a:bodyPr>
            <a:normAutofit fontScale="92500" lnSpcReduction="10000"/>
          </a:bodyPr>
          <a:lstStyle/>
          <a:p>
            <a:r>
              <a:rPr lang="cs-CZ" sz="1800" dirty="0" smtClean="0"/>
              <a:t>Kostra je geniální hmota, která je díky svému složení a stavbě schopna snášet obrovské tlaky, nárazy</a:t>
            </a:r>
          </a:p>
          <a:p>
            <a:r>
              <a:rPr lang="cs-CZ" sz="1600" b="1" dirty="0" smtClean="0"/>
              <a:t>Hlavní fyzikální vlastnosti:</a:t>
            </a:r>
          </a:p>
          <a:p>
            <a:r>
              <a:rPr lang="cs-CZ" sz="1600" dirty="0" smtClean="0"/>
              <a:t>-    </a:t>
            </a:r>
            <a:r>
              <a:rPr lang="cs-CZ" sz="1600" b="1" dirty="0" smtClean="0"/>
              <a:t>pružnost</a:t>
            </a:r>
            <a:r>
              <a:rPr lang="cs-CZ" sz="1600" dirty="0" smtClean="0"/>
              <a:t>- díky kolagenním vláknům nataženým po celé délce</a:t>
            </a:r>
            <a:endParaRPr lang="cs-CZ" sz="1600" dirty="0"/>
          </a:p>
          <a:p>
            <a:pPr marL="285750" indent="-285750">
              <a:buFontTx/>
              <a:buChar char="-"/>
            </a:pPr>
            <a:r>
              <a:rPr lang="cs-CZ" sz="1600" b="1" dirty="0" smtClean="0"/>
              <a:t>pevnost a tvrdost</a:t>
            </a:r>
            <a:r>
              <a:rPr lang="cs-CZ" sz="1600" dirty="0" smtClean="0"/>
              <a:t>- díky krystalkům minerálních solí (</a:t>
            </a:r>
            <a:r>
              <a:rPr lang="cs-CZ" sz="1600" dirty="0" err="1" smtClean="0"/>
              <a:t>hydroxyapatit</a:t>
            </a:r>
            <a:r>
              <a:rPr lang="cs-CZ" sz="1600" dirty="0" smtClean="0"/>
              <a:t>), které jsou na kolagenních vláknech přichycené</a:t>
            </a:r>
          </a:p>
          <a:p>
            <a:r>
              <a:rPr lang="cs-CZ" sz="1600" dirty="0" smtClean="0"/>
              <a:t>Díky tomu má kostra vlastnosti, které lze přirovnat ke slitinám titanu nebo hliníku</a:t>
            </a:r>
          </a:p>
          <a:p>
            <a:r>
              <a:rPr lang="cs-CZ" sz="1600" dirty="0" smtClean="0"/>
              <a:t>=pevnost a lehkost</a:t>
            </a:r>
          </a:p>
          <a:p>
            <a:r>
              <a:rPr lang="cs-CZ" sz="1600" dirty="0" smtClean="0"/>
              <a:t>Kost je nejzranitelnější v torzi- typická zlomenina pro sjezdaře na lyžích</a:t>
            </a:r>
          </a:p>
          <a:p>
            <a:pPr marL="285750" indent="-285750">
              <a:buFontTx/>
              <a:buChar char="-"/>
            </a:pPr>
            <a:endParaRPr lang="cs-CZ" sz="1600" dirty="0" smtClean="0"/>
          </a:p>
          <a:p>
            <a:endParaRPr lang="cs-CZ" sz="1600" dirty="0" smtClean="0"/>
          </a:p>
          <a:p>
            <a:endParaRPr lang="cs-CZ" dirty="0"/>
          </a:p>
        </p:txBody>
      </p:sp>
      <p:pic>
        <p:nvPicPr>
          <p:cNvPr id="1029" name="Picture 5" descr="C:\Documents and Settings\slechta\Dokumenty\Obrázky\Snímek\Snímek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5" t="8587" r="8261" b="9635"/>
          <a:stretch/>
        </p:blipFill>
        <p:spPr bwMode="auto">
          <a:xfrm>
            <a:off x="3930555" y="692696"/>
            <a:ext cx="4457869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V="1">
            <a:off x="3419872" y="2420888"/>
            <a:ext cx="3744416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3419872" y="2420888"/>
            <a:ext cx="4320480" cy="15121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23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125113" cy="924475"/>
          </a:xfrm>
        </p:spPr>
        <p:txBody>
          <a:bodyPr/>
          <a:lstStyle/>
          <a:p>
            <a:r>
              <a:rPr lang="cs-CZ" sz="4000" b="1" u="sng" dirty="0" smtClean="0"/>
              <a:t>Stavba kostí</a:t>
            </a:r>
            <a:endParaRPr lang="cs-CZ" sz="4000" b="1" u="sng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4176464" cy="2880320"/>
          </a:xfrm>
        </p:spPr>
        <p:txBody>
          <a:bodyPr/>
          <a:lstStyle/>
          <a:p>
            <a:r>
              <a:rPr lang="cs-CZ" sz="1600" dirty="0" smtClean="0"/>
              <a:t>Kostní hmota je 2 typů:</a:t>
            </a:r>
          </a:p>
          <a:p>
            <a:pPr marL="285750" indent="-285750">
              <a:buFontTx/>
              <a:buChar char="-"/>
            </a:pPr>
            <a:r>
              <a:rPr lang="cs-CZ" sz="1600" b="1" dirty="0" smtClean="0"/>
              <a:t>Kost kompaktní (</a:t>
            </a:r>
            <a:r>
              <a:rPr lang="cs-CZ" sz="1600" b="1" dirty="0" err="1" smtClean="0"/>
              <a:t>lamelární</a:t>
            </a:r>
            <a:r>
              <a:rPr lang="cs-CZ" sz="1600" b="1" dirty="0" smtClean="0"/>
              <a:t>)</a:t>
            </a:r>
            <a:r>
              <a:rPr lang="cs-CZ" sz="1600" dirty="0" smtClean="0"/>
              <a:t>- tvoří obal kosti, je tvořena kostními destičkami (lamelami) naskládanými na sebe-extrémně pevná</a:t>
            </a:r>
          </a:p>
          <a:p>
            <a:pPr marL="285750" indent="-285750">
              <a:buFontTx/>
              <a:buChar char="-"/>
            </a:pPr>
            <a:r>
              <a:rPr lang="cs-CZ" sz="1600" b="1" dirty="0" smtClean="0"/>
              <a:t>Kost houbovitá( </a:t>
            </a:r>
            <a:r>
              <a:rPr lang="cs-CZ" sz="1600" b="1" dirty="0" err="1" smtClean="0"/>
              <a:t>spongiozní</a:t>
            </a:r>
            <a:r>
              <a:rPr lang="cs-CZ" sz="1600" b="1" dirty="0" smtClean="0"/>
              <a:t>)</a:t>
            </a:r>
            <a:r>
              <a:rPr lang="cs-CZ" sz="1600" dirty="0" smtClean="0"/>
              <a:t>- tvořena kostními trámci, je uvnitř kostí, kost odlehčuje</a:t>
            </a:r>
          </a:p>
          <a:p>
            <a:pPr marL="285750" indent="-285750">
              <a:buFontTx/>
              <a:buChar char="-"/>
            </a:pPr>
            <a:endParaRPr lang="cs-CZ" sz="1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99592" y="4077072"/>
            <a:ext cx="3471277" cy="250405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04048" y="548680"/>
            <a:ext cx="2088232" cy="5760640"/>
          </a:xfrm>
        </p:spPr>
        <p:txBody>
          <a:bodyPr/>
          <a:lstStyle/>
          <a:p>
            <a:r>
              <a:rPr lang="cs-CZ" sz="1600" dirty="0" smtClean="0"/>
              <a:t>Na dlouhé kosti se vyskytují tyto struktury:</a:t>
            </a:r>
          </a:p>
          <a:p>
            <a:r>
              <a:rPr lang="cs-CZ" sz="1600" dirty="0" smtClean="0"/>
              <a:t>-</a:t>
            </a:r>
            <a:r>
              <a:rPr lang="cs-CZ" sz="1600" b="1" dirty="0" smtClean="0"/>
              <a:t>okostice </a:t>
            </a:r>
            <a:r>
              <a:rPr lang="cs-CZ" sz="1600" dirty="0" smtClean="0"/>
              <a:t>(periost)- blána okolo kosti</a:t>
            </a:r>
          </a:p>
          <a:p>
            <a:r>
              <a:rPr lang="cs-CZ" sz="1600" dirty="0" smtClean="0"/>
              <a:t>-</a:t>
            </a:r>
            <a:r>
              <a:rPr lang="cs-CZ" sz="1600" b="1" dirty="0" smtClean="0"/>
              <a:t>nitroblána</a:t>
            </a:r>
            <a:r>
              <a:rPr lang="cs-CZ" sz="1600" dirty="0" smtClean="0"/>
              <a:t> (</a:t>
            </a:r>
            <a:r>
              <a:rPr lang="cs-CZ" sz="1600" dirty="0" err="1" smtClean="0"/>
              <a:t>endost</a:t>
            </a:r>
            <a:r>
              <a:rPr lang="cs-CZ" sz="1600" dirty="0" smtClean="0"/>
              <a:t>) uvnitř kosti vystýlá  kostní dutinu</a:t>
            </a:r>
          </a:p>
          <a:p>
            <a:r>
              <a:rPr lang="cs-CZ" sz="1600" dirty="0" smtClean="0"/>
              <a:t>-</a:t>
            </a:r>
            <a:r>
              <a:rPr lang="cs-CZ" sz="1600" b="1" dirty="0" smtClean="0"/>
              <a:t>kostní dřeň</a:t>
            </a:r>
            <a:r>
              <a:rPr lang="cs-CZ" sz="1600" dirty="0" smtClean="0"/>
              <a:t>- vyplňuje </a:t>
            </a:r>
            <a:r>
              <a:rPr lang="cs-CZ" sz="1600" b="1" dirty="0" smtClean="0"/>
              <a:t>dutinu</a:t>
            </a:r>
            <a:r>
              <a:rPr lang="cs-CZ" sz="1600" dirty="0" smtClean="0"/>
              <a:t>- je červená (krvetvorba) nebo žlutá (tuková)</a:t>
            </a:r>
          </a:p>
          <a:p>
            <a:r>
              <a:rPr lang="cs-CZ" sz="1600" dirty="0" smtClean="0"/>
              <a:t>-</a:t>
            </a:r>
            <a:r>
              <a:rPr lang="cs-CZ" sz="1600" b="1" dirty="0" smtClean="0"/>
              <a:t>kompaktní a houbovitá kost</a:t>
            </a:r>
          </a:p>
          <a:p>
            <a:r>
              <a:rPr lang="cs-CZ" sz="1600" dirty="0" smtClean="0"/>
              <a:t>-konce kosti obalené </a:t>
            </a:r>
            <a:r>
              <a:rPr lang="cs-CZ" sz="1600" b="1" dirty="0" smtClean="0"/>
              <a:t>kloubní chrupavkou</a:t>
            </a:r>
            <a:endParaRPr lang="cs-CZ" sz="16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7236296" y="1196752"/>
            <a:ext cx="1656184" cy="5323679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345638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Pravoúhlá spojnice 7"/>
          <p:cNvCxnSpPr/>
          <p:nvPr/>
        </p:nvCxnSpPr>
        <p:spPr>
          <a:xfrm rot="5400000">
            <a:off x="2699792" y="2852936"/>
            <a:ext cx="2952328" cy="648072"/>
          </a:xfrm>
          <a:prstGeom prst="bentConnector3">
            <a:avLst>
              <a:gd name="adj1" fmla="val 62481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ravoúhlá spojnice 13"/>
          <p:cNvCxnSpPr/>
          <p:nvPr/>
        </p:nvCxnSpPr>
        <p:spPr>
          <a:xfrm rot="16200000" flipH="1">
            <a:off x="-540568" y="4005064"/>
            <a:ext cx="3024336" cy="57606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96752"/>
            <a:ext cx="1872207" cy="536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Přímá spojnice se šipkou 17"/>
          <p:cNvCxnSpPr/>
          <p:nvPr/>
        </p:nvCxnSpPr>
        <p:spPr>
          <a:xfrm>
            <a:off x="6156176" y="1700808"/>
            <a:ext cx="1368152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6444208" y="2636912"/>
            <a:ext cx="151216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6588224" y="3176972"/>
            <a:ext cx="1224136" cy="7037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>
            <a:off x="6588224" y="6093296"/>
            <a:ext cx="12241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4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Růst a obnova kostí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3568" y="1628800"/>
            <a:ext cx="3797150" cy="2376264"/>
          </a:xfrm>
        </p:spPr>
        <p:txBody>
          <a:bodyPr/>
          <a:lstStyle/>
          <a:p>
            <a:r>
              <a:rPr lang="cs-CZ" sz="1600" dirty="0" smtClean="0"/>
              <a:t>Dětská kostra je po narození převážně chrupavčitá, postupně se do ní začínají zabudovávat minerální látky- kost se osifikuje (kostnatí)</a:t>
            </a:r>
          </a:p>
          <a:p>
            <a:r>
              <a:rPr lang="cs-CZ" sz="1600" dirty="0" smtClean="0"/>
              <a:t>Růst kosti probíhá přes růstovou chrupavku, ta se uzavírá díky hormonům ve věku 18- 20 let, </a:t>
            </a:r>
            <a:r>
              <a:rPr lang="cs-CZ" sz="1600" dirty="0" err="1" smtClean="0"/>
              <a:t>vyjímečně</a:t>
            </a:r>
            <a:r>
              <a:rPr lang="cs-CZ" sz="1600" dirty="0" smtClean="0"/>
              <a:t> až 25 let</a:t>
            </a:r>
            <a:endParaRPr lang="cs-CZ" sz="1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55576" y="4170032"/>
            <a:ext cx="3600401" cy="206727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427985" y="1470483"/>
            <a:ext cx="4176462" cy="2678597"/>
          </a:xfrm>
        </p:spPr>
        <p:txBody>
          <a:bodyPr/>
          <a:lstStyle/>
          <a:p>
            <a:r>
              <a:rPr lang="cs-CZ" sz="1600" dirty="0" smtClean="0"/>
              <a:t>Zlomené kosti regenerují většinou velice dobře, plné zhojení je dosaženo po 3-4 </a:t>
            </a:r>
            <a:r>
              <a:rPr lang="cs-CZ" sz="1600" dirty="0" err="1" smtClean="0"/>
              <a:t>měs</a:t>
            </a:r>
            <a:r>
              <a:rPr lang="cs-CZ" sz="1600" dirty="0" smtClean="0"/>
              <a:t>. (dle typu kosti)</a:t>
            </a:r>
          </a:p>
          <a:p>
            <a:r>
              <a:rPr lang="cs-CZ" sz="1600" dirty="0" smtClean="0"/>
              <a:t>1/ do 6 </a:t>
            </a:r>
            <a:r>
              <a:rPr lang="cs-CZ" sz="1600" dirty="0" err="1" smtClean="0"/>
              <a:t>h.po</a:t>
            </a:r>
            <a:r>
              <a:rPr lang="cs-CZ" sz="1600" dirty="0" smtClean="0"/>
              <a:t> zlomení se tvoří krev. zátka</a:t>
            </a:r>
          </a:p>
          <a:p>
            <a:r>
              <a:rPr lang="cs-CZ" sz="1600" dirty="0" smtClean="0"/>
              <a:t>2/do 3 týdnů dorůstá okostice</a:t>
            </a:r>
          </a:p>
          <a:p>
            <a:r>
              <a:rPr lang="cs-CZ" sz="1600" dirty="0" smtClean="0"/>
              <a:t>3/vytvoří se hojivý kalus s osteoblasty</a:t>
            </a:r>
          </a:p>
          <a:p>
            <a:r>
              <a:rPr lang="cs-CZ" sz="1600" dirty="0" smtClean="0"/>
              <a:t>4/osteoklasty zlikvidují úlomky staré kosti </a:t>
            </a:r>
            <a:endParaRPr lang="cs-CZ" sz="16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280" y="4293096"/>
            <a:ext cx="3471275" cy="223224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0" y="4170033"/>
            <a:ext cx="360040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H="1">
            <a:off x="971600" y="1340768"/>
            <a:ext cx="144016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3491880" y="1340768"/>
            <a:ext cx="864096" cy="2594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93096"/>
            <a:ext cx="3960439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1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678657"/>
          </a:xfrm>
        </p:spPr>
        <p:txBody>
          <a:bodyPr/>
          <a:lstStyle/>
          <a:p>
            <a:r>
              <a:rPr lang="cs-CZ" sz="3200" b="1" u="sng" dirty="0" smtClean="0"/>
              <a:t>Typy kostí</a:t>
            </a:r>
            <a:endParaRPr lang="cs-CZ" sz="32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27985" y="800952"/>
            <a:ext cx="3384376" cy="298808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51520" y="1196752"/>
            <a:ext cx="3418572" cy="5256583"/>
          </a:xfrm>
        </p:spPr>
        <p:txBody>
          <a:bodyPr>
            <a:normAutofit fontScale="92500" lnSpcReduction="20000"/>
          </a:bodyPr>
          <a:lstStyle/>
          <a:p>
            <a:r>
              <a:rPr lang="cs-CZ" sz="1800" b="1" dirty="0" smtClean="0"/>
              <a:t>Kosti dělíme na:</a:t>
            </a:r>
          </a:p>
          <a:p>
            <a:r>
              <a:rPr lang="cs-CZ" sz="1800" dirty="0" smtClean="0"/>
              <a:t> </a:t>
            </a:r>
            <a:r>
              <a:rPr lang="cs-CZ" sz="1800" b="1" dirty="0" smtClean="0"/>
              <a:t>dlouhé</a:t>
            </a:r>
            <a:r>
              <a:rPr lang="cs-CZ" sz="1800" dirty="0" smtClean="0"/>
              <a:t>( tvoří páky pro pohyb- pažní, vřetenní, loketní, stehenní, bércová, lýtková),</a:t>
            </a:r>
          </a:p>
          <a:p>
            <a:r>
              <a:rPr lang="cs-CZ" sz="1800" dirty="0" smtClean="0"/>
              <a:t> </a:t>
            </a:r>
            <a:r>
              <a:rPr lang="cs-CZ" sz="1800" b="1" dirty="0" smtClean="0"/>
              <a:t>krátké </a:t>
            </a:r>
            <a:r>
              <a:rPr lang="cs-CZ" sz="1800" dirty="0" smtClean="0"/>
              <a:t>(jsou součástí větších funkčních celků- články prstů, obratle, kosti chodidla, zápěstí…), </a:t>
            </a:r>
          </a:p>
          <a:p>
            <a:r>
              <a:rPr lang="cs-CZ" sz="1800" b="1" dirty="0" smtClean="0"/>
              <a:t>ploché</a:t>
            </a:r>
            <a:r>
              <a:rPr lang="cs-CZ" sz="1800" dirty="0" smtClean="0"/>
              <a:t> (mají většinou ochrannou funkci- kosti lebky, pánve, hrudní kost) a</a:t>
            </a:r>
          </a:p>
          <a:p>
            <a:r>
              <a:rPr lang="cs-CZ" sz="1800" b="1" dirty="0" smtClean="0"/>
              <a:t> kosti nepravidelného tvaru</a:t>
            </a:r>
          </a:p>
          <a:p>
            <a:r>
              <a:rPr lang="cs-CZ" sz="1800" dirty="0" smtClean="0"/>
              <a:t>Někde se uvádějí i </a:t>
            </a:r>
            <a:r>
              <a:rPr lang="cs-CZ" sz="1800" b="1" dirty="0" smtClean="0"/>
              <a:t>kosti </a:t>
            </a:r>
            <a:r>
              <a:rPr lang="cs-CZ" sz="1800" b="1" dirty="0" err="1" smtClean="0"/>
              <a:t>pneumatizované</a:t>
            </a:r>
            <a:r>
              <a:rPr lang="cs-CZ" sz="1800" dirty="0" smtClean="0"/>
              <a:t> </a:t>
            </a:r>
          </a:p>
          <a:p>
            <a:r>
              <a:rPr lang="cs-CZ" sz="1800" dirty="0" smtClean="0"/>
              <a:t>(s dutinami vyplněnými vzduchem- kost čichová, čelní) </a:t>
            </a:r>
            <a:endParaRPr lang="cs-CZ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461" y="800952"/>
            <a:ext cx="4032448" cy="385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74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" y="2171700"/>
            <a:ext cx="83343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337998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Jaro</Template>
  <TotalTime>338</TotalTime>
  <Words>466</Words>
  <Application>Microsoft Office PowerPoint</Application>
  <PresentationFormat>Předvádění na obrazovce (4:3)</PresentationFormat>
  <Paragraphs>45</Paragraphs>
  <Slides>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Spring</vt:lpstr>
      <vt:lpstr>Opěrná soustava</vt:lpstr>
      <vt:lpstr>Fyzikální vlastnosti</vt:lpstr>
      <vt:lpstr>Stavba kostí</vt:lpstr>
      <vt:lpstr>Růst a obnova kostí</vt:lpstr>
      <vt:lpstr>Typy kostí</vt:lpstr>
      <vt:lpstr>Prezentace aplikace PowerPoint</vt:lpstr>
    </vt:vector>
  </TitlesOfParts>
  <Company>SaPSŠ Plzeň, s.r.o.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Opěrná soustava</dc:title>
  <dc:creator>Šlechta Marek</dc:creator>
  <cp:lastModifiedBy>Šlechta Marek</cp:lastModifiedBy>
  <cp:revision>19</cp:revision>
  <dcterms:created xsi:type="dcterms:W3CDTF">2012-11-22T07:45:18Z</dcterms:created>
  <dcterms:modified xsi:type="dcterms:W3CDTF">2013-12-12T14:01:12Z</dcterms:modified>
</cp:coreProperties>
</file>