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28E-8DE4-4689-B447-552DFAEEC46A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F376-2028-48AD-A8C1-DAACF8DCDF6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28E-8DE4-4689-B447-552DFAEEC46A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F376-2028-48AD-A8C1-DAACF8DCDF6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28E-8DE4-4689-B447-552DFAEEC46A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F376-2028-48AD-A8C1-DAACF8DCDF6F}" type="slidenum">
              <a:rPr lang="cs-CZ" smtClean="0"/>
              <a:t>‹#›</a:t>
            </a:fld>
            <a:endParaRPr lang="cs-CZ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28E-8DE4-4689-B447-552DFAEEC46A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F376-2028-48AD-A8C1-DAACF8DCDF6F}" type="slidenum">
              <a:rPr lang="cs-CZ" smtClean="0"/>
              <a:t>‹#›</a:t>
            </a:fld>
            <a:endParaRPr lang="cs-CZ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28E-8DE4-4689-B447-552DFAEEC46A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F376-2028-48AD-A8C1-DAACF8DCDF6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28E-8DE4-4689-B447-552DFAEEC46A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F376-2028-48AD-A8C1-DAACF8DCDF6F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28E-8DE4-4689-B447-552DFAEEC46A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F376-2028-48AD-A8C1-DAACF8DCDF6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28E-8DE4-4689-B447-552DFAEEC46A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F376-2028-48AD-A8C1-DAACF8DCDF6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28E-8DE4-4689-B447-552DFAEEC46A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F376-2028-48AD-A8C1-DAACF8DCDF6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28E-8DE4-4689-B447-552DFAEEC46A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F376-2028-48AD-A8C1-DAACF8DCDF6F}" type="slidenum">
              <a:rPr lang="cs-CZ" smtClean="0"/>
              <a:t>‹#›</a:t>
            </a:fld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828E-8DE4-4689-B447-552DFAEEC46A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F376-2028-48AD-A8C1-DAACF8DCDF6F}" type="slidenum">
              <a:rPr lang="cs-CZ" smtClean="0"/>
              <a:t>‹#›</a:t>
            </a:fld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594828E-8DE4-4689-B447-552DFAEEC46A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09EF376-2028-48AD-A8C1-DAACF8DCDF6F}" type="slidenum">
              <a:rPr lang="cs-CZ" smtClean="0"/>
              <a:t>‹#›</a:t>
            </a:fld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7772400" cy="1036712"/>
          </a:xfrm>
        </p:spPr>
        <p:txBody>
          <a:bodyPr/>
          <a:lstStyle/>
          <a:p>
            <a:r>
              <a:rPr lang="cs-CZ" b="1" dirty="0" err="1" smtClean="0">
                <a:solidFill>
                  <a:schemeClr val="tx1"/>
                </a:solidFill>
              </a:rPr>
              <a:t>Kineziotaping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24150"/>
            <a:ext cx="7056784" cy="308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422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1628800"/>
            <a:ext cx="8712968" cy="4968552"/>
          </a:xfrm>
        </p:spPr>
        <p:txBody>
          <a:bodyPr/>
          <a:lstStyle/>
          <a:p>
            <a:pPr marL="0" indent="0">
              <a:buNone/>
            </a:pPr>
            <a:r>
              <a:rPr lang="cs-CZ" b="1" dirty="0" err="1" smtClean="0">
                <a:solidFill>
                  <a:schemeClr val="tx1"/>
                </a:solidFill>
              </a:rPr>
              <a:t>Kineziotaping</a:t>
            </a:r>
            <a:r>
              <a:rPr lang="cs-CZ" b="1" dirty="0" smtClean="0">
                <a:solidFill>
                  <a:schemeClr val="tx1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>
                <a:solidFill>
                  <a:schemeClr val="tx1"/>
                </a:solidFill>
              </a:rPr>
              <a:t>Vyvinut v 70.letech japonským lékařem </a:t>
            </a:r>
            <a:r>
              <a:rPr lang="cs-CZ" dirty="0" err="1" smtClean="0">
                <a:solidFill>
                  <a:schemeClr val="tx1"/>
                </a:solidFill>
              </a:rPr>
              <a:t>Kenzo</a:t>
            </a:r>
            <a:r>
              <a:rPr lang="cs-CZ" dirty="0" smtClean="0">
                <a:solidFill>
                  <a:schemeClr val="tx1"/>
                </a:solidFill>
              </a:rPr>
              <a:t> Kasem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>
                <a:solidFill>
                  <a:schemeClr val="tx1"/>
                </a:solidFill>
              </a:rPr>
              <a:t>Poprvé ve větší míře použit při olympiádě 2008 v Pekingu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>
                <a:solidFill>
                  <a:schemeClr val="tx1"/>
                </a:solidFill>
              </a:rPr>
              <a:t>Jde o lepení pružných textilních pásek na kůži 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Účinek: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tx1"/>
                </a:solidFill>
              </a:rPr>
              <a:t>Ovlivnění napětí svalu přes svalové komparátory ve svalu a šlaše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tx1"/>
                </a:solidFill>
              </a:rPr>
              <a:t>Nadzvednutí tkáně díky zvrásnění pásky podpoří proudění krve a lymfy- zlepšení hojivých procesů ve svalech, šlachách, urychlený transport z a do postižené tkáně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tx1"/>
                </a:solidFill>
              </a:rPr>
              <a:t>Placebo efekt- sportovec má pocit, že se s postiženým místem „něco děje“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99592" y="332656"/>
            <a:ext cx="6779096" cy="1074448"/>
          </a:xfrm>
        </p:spPr>
        <p:txBody>
          <a:bodyPr/>
          <a:lstStyle/>
          <a:p>
            <a:r>
              <a:rPr lang="cs-CZ" b="1" dirty="0" err="1" smtClean="0">
                <a:solidFill>
                  <a:schemeClr val="tx1"/>
                </a:solidFill>
              </a:rPr>
              <a:t>Kineziotaping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1252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24944"/>
            <a:ext cx="4982095" cy="339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6" y="1484784"/>
            <a:ext cx="7200800" cy="504056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s-CZ" sz="55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Kdy nám </a:t>
            </a:r>
            <a:r>
              <a:rPr lang="cs-CZ" sz="55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kinesiotape</a:t>
            </a:r>
            <a:r>
              <a:rPr lang="cs-CZ" sz="55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5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může pomoci?</a:t>
            </a:r>
          </a:p>
          <a:p>
            <a:r>
              <a:rPr lang="cs-CZ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bolestech páteře, kloubů, šlach a svalů,</a:t>
            </a:r>
          </a:p>
          <a:p>
            <a:r>
              <a:rPr lang="cs-CZ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sportu,</a:t>
            </a:r>
          </a:p>
          <a:p>
            <a:r>
              <a:rPr lang="cs-CZ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prodlužuje účinky masáže,</a:t>
            </a:r>
          </a:p>
          <a:p>
            <a:r>
              <a:rPr lang="cs-CZ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skolióze, vadném držení těla, úponové bolesti, artróze,</a:t>
            </a:r>
          </a:p>
          <a:p>
            <a:r>
              <a:rPr lang="cs-CZ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bolestech hlavy, zubů,</a:t>
            </a:r>
          </a:p>
          <a:p>
            <a:r>
              <a:rPr lang="cs-CZ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zácpě,</a:t>
            </a:r>
          </a:p>
          <a:p>
            <a:r>
              <a:rPr lang="cs-CZ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těhotenství,</a:t>
            </a:r>
          </a:p>
          <a:p>
            <a:r>
              <a:rPr lang="cs-CZ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menstruační bolesti,</a:t>
            </a:r>
          </a:p>
          <a:p>
            <a:r>
              <a:rPr lang="cs-CZ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otoky, hematomy,</a:t>
            </a:r>
            <a:endParaRPr lang="cs-CZ" sz="5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zlepšení průtoku krve a lymfy,</a:t>
            </a:r>
          </a:p>
          <a:p>
            <a:r>
              <a:rPr lang="cs-CZ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syndromu karpálního tunelu,</a:t>
            </a:r>
          </a:p>
          <a:p>
            <a:r>
              <a:rPr lang="cs-CZ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léčbě a hojení jizev,</a:t>
            </a:r>
          </a:p>
          <a:p>
            <a:r>
              <a:rPr lang="cs-CZ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</a:t>
            </a:r>
            <a:r>
              <a:rPr lang="cs-CZ" sz="5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úrazech</a:t>
            </a: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/>
          <a:lstStyle/>
          <a:p>
            <a:r>
              <a:rPr lang="cs-CZ" b="1" dirty="0" err="1">
                <a:solidFill>
                  <a:schemeClr val="tx1"/>
                </a:solidFill>
              </a:rPr>
              <a:t>Kineziotaping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1143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40968"/>
            <a:ext cx="338437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872067" y="1628800"/>
            <a:ext cx="7408333" cy="4497363"/>
          </a:xfrm>
        </p:spPr>
        <p:txBody>
          <a:bodyPr>
            <a:normAutofit fontScale="25000" lnSpcReduction="20000"/>
          </a:bodyPr>
          <a:lstStyle/>
          <a:p>
            <a:r>
              <a:rPr lang="cs-CZ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Kdy není vhodné </a:t>
            </a:r>
            <a:r>
              <a:rPr lang="cs-CZ" sz="9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kineziotaping</a:t>
            </a:r>
            <a:r>
              <a:rPr lang="cs-CZ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aplikovat?</a:t>
            </a:r>
          </a:p>
          <a:p>
            <a:r>
              <a:rPr lang="cs-CZ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akutní trombóze,</a:t>
            </a:r>
          </a:p>
          <a:p>
            <a:r>
              <a:rPr lang="cs-CZ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vyrážkách, ekzémech</a:t>
            </a:r>
            <a:r>
              <a:rPr lang="cs-CZ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křečových žilách,</a:t>
            </a:r>
            <a:endParaRPr lang="cs-CZ" sz="9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porušenou vrchní vrstvu kůže,</a:t>
            </a:r>
          </a:p>
          <a:p>
            <a:r>
              <a:rPr lang="cs-CZ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otevřené rány,</a:t>
            </a:r>
          </a:p>
          <a:p>
            <a:r>
              <a:rPr lang="cs-CZ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bradavice,</a:t>
            </a:r>
          </a:p>
          <a:p>
            <a:r>
              <a:rPr lang="cs-CZ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horečnatých stavech,</a:t>
            </a:r>
          </a:p>
          <a:p>
            <a:r>
              <a:rPr lang="cs-CZ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maligní melanom </a:t>
            </a:r>
            <a:r>
              <a:rPr lang="cs-CZ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kůže</a:t>
            </a:r>
          </a:p>
          <a:p>
            <a:pPr marL="0" indent="0">
              <a:buNone/>
            </a:pPr>
            <a:r>
              <a:rPr lang="cs-CZ" sz="9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Obecně lze říci, že nesprávnou aplikací </a:t>
            </a:r>
            <a:r>
              <a:rPr lang="cs-CZ" sz="96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kineziotapu</a:t>
            </a:r>
            <a:r>
              <a:rPr lang="cs-CZ" sz="9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možno zdravotní stav i zhoršit. Proto se doporučuje, aby se laické tejpování omezilo pouze na </a:t>
            </a:r>
            <a:r>
              <a:rPr lang="cs-CZ" sz="9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menší </a:t>
            </a:r>
            <a:r>
              <a:rPr lang="cs-CZ" sz="9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zdravotní obtíže. Větší problémy přenechte fyzioterapeutům !!!</a:t>
            </a:r>
            <a:endParaRPr lang="cs-CZ" sz="96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44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cs-CZ" sz="4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cs-CZ" sz="4400" dirty="0"/>
              <a:t/>
            </a:r>
            <a:br>
              <a:rPr lang="cs-CZ" sz="4400" dirty="0"/>
            </a:br>
            <a:endParaRPr lang="cs-CZ" sz="44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tx1"/>
                </a:solidFill>
              </a:rPr>
              <a:t>Kineziotaping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2554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cs-CZ" b="1" dirty="0" err="1" smtClean="0">
                <a:solidFill>
                  <a:schemeClr val="tx1"/>
                </a:solidFill>
              </a:rPr>
              <a:t>Kineziotaping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323528" y="1772816"/>
            <a:ext cx="8496944" cy="47525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Kromě různých druhů </a:t>
            </a:r>
            <a:r>
              <a:rPr lang="cs-CZ" b="1" dirty="0" err="1" smtClean="0">
                <a:solidFill>
                  <a:schemeClr val="tx1"/>
                </a:solidFill>
              </a:rPr>
              <a:t>kineziotejpů</a:t>
            </a:r>
            <a:r>
              <a:rPr lang="cs-CZ" b="1" dirty="0" smtClean="0">
                <a:solidFill>
                  <a:schemeClr val="tx1"/>
                </a:solidFill>
              </a:rPr>
              <a:t> (podpora funkce svalů, šlach, fascií…) existuje i tejpování lymfatické k podpoře lymfatického oběhu. Lymfatický </a:t>
            </a:r>
            <a:r>
              <a:rPr lang="cs-CZ" b="1" dirty="0" err="1" smtClean="0">
                <a:solidFill>
                  <a:schemeClr val="tx1"/>
                </a:solidFill>
              </a:rPr>
              <a:t>tejp</a:t>
            </a:r>
            <a:r>
              <a:rPr lang="cs-CZ" b="1" dirty="0" smtClean="0">
                <a:solidFill>
                  <a:schemeClr val="tx1"/>
                </a:solidFill>
              </a:rPr>
              <a:t> se provádí za pomoci úzkých pruhů </a:t>
            </a:r>
            <a:r>
              <a:rPr lang="cs-CZ" b="1" dirty="0" err="1" smtClean="0">
                <a:solidFill>
                  <a:schemeClr val="tx1"/>
                </a:solidFill>
              </a:rPr>
              <a:t>tejpovací</a:t>
            </a:r>
            <a:r>
              <a:rPr lang="cs-CZ" b="1" dirty="0" smtClean="0">
                <a:solidFill>
                  <a:schemeClr val="tx1"/>
                </a:solidFill>
              </a:rPr>
              <a:t> pásky- lze koupit už připravené.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Další praktické rady: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- </a:t>
            </a:r>
            <a:r>
              <a:rPr lang="cs-CZ" b="1" dirty="0" err="1" smtClean="0">
                <a:solidFill>
                  <a:schemeClr val="tx1"/>
                </a:solidFill>
              </a:rPr>
              <a:t>Tejpujeme</a:t>
            </a:r>
            <a:r>
              <a:rPr lang="cs-CZ" b="1" dirty="0" smtClean="0">
                <a:solidFill>
                  <a:schemeClr val="tx1"/>
                </a:solidFill>
              </a:rPr>
              <a:t> vždy sval v maximálním protažení- např. </a:t>
            </a:r>
            <a:r>
              <a:rPr lang="cs-CZ" b="1" dirty="0" err="1" smtClean="0">
                <a:solidFill>
                  <a:schemeClr val="tx1"/>
                </a:solidFill>
              </a:rPr>
              <a:t>kvydriceps</a:t>
            </a:r>
            <a:r>
              <a:rPr lang="cs-CZ" b="1" dirty="0" smtClean="0">
                <a:solidFill>
                  <a:schemeClr val="tx1"/>
                </a:solidFill>
              </a:rPr>
              <a:t> při noze ohnuté v koleni</a:t>
            </a:r>
          </a:p>
          <a:p>
            <a:pPr>
              <a:buFontTx/>
              <a:buChar char="-"/>
            </a:pPr>
            <a:r>
              <a:rPr lang="cs-CZ" b="1" dirty="0" smtClean="0">
                <a:solidFill>
                  <a:schemeClr val="tx1"/>
                </a:solidFill>
              </a:rPr>
              <a:t>Chceme-li sval </a:t>
            </a:r>
            <a:r>
              <a:rPr lang="cs-CZ" b="1" u="sng" dirty="0" smtClean="0">
                <a:solidFill>
                  <a:schemeClr val="tx1"/>
                </a:solidFill>
              </a:rPr>
              <a:t>zklidnit</a:t>
            </a:r>
            <a:r>
              <a:rPr lang="cs-CZ" b="1" dirty="0" smtClean="0">
                <a:solidFill>
                  <a:schemeClr val="tx1"/>
                </a:solidFill>
              </a:rPr>
              <a:t>, </a:t>
            </a:r>
            <a:r>
              <a:rPr lang="cs-CZ" b="1" dirty="0" err="1" smtClean="0">
                <a:solidFill>
                  <a:schemeClr val="tx1"/>
                </a:solidFill>
              </a:rPr>
              <a:t>tejpujeme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b="1" u="sng" dirty="0" smtClean="0">
                <a:solidFill>
                  <a:schemeClr val="tx1"/>
                </a:solidFill>
              </a:rPr>
              <a:t>od úponu</a:t>
            </a:r>
            <a:r>
              <a:rPr lang="cs-CZ" b="1" dirty="0" smtClean="0">
                <a:solidFill>
                  <a:schemeClr val="tx1"/>
                </a:solidFill>
              </a:rPr>
              <a:t> svalu k jeho začátku</a:t>
            </a:r>
          </a:p>
          <a:p>
            <a:pPr>
              <a:buFontTx/>
              <a:buChar char="-"/>
            </a:pPr>
            <a:r>
              <a:rPr lang="cs-CZ" b="1" dirty="0" smtClean="0">
                <a:solidFill>
                  <a:schemeClr val="tx1"/>
                </a:solidFill>
              </a:rPr>
              <a:t>Chceme-li sval </a:t>
            </a:r>
            <a:r>
              <a:rPr lang="cs-CZ" b="1" u="sng" dirty="0" smtClean="0">
                <a:solidFill>
                  <a:schemeClr val="tx1"/>
                </a:solidFill>
              </a:rPr>
              <a:t>aktivizovat</a:t>
            </a:r>
            <a:r>
              <a:rPr lang="cs-CZ" b="1" dirty="0" smtClean="0">
                <a:solidFill>
                  <a:schemeClr val="tx1"/>
                </a:solidFill>
              </a:rPr>
              <a:t>, </a:t>
            </a:r>
            <a:r>
              <a:rPr lang="cs-CZ" b="1" dirty="0" err="1" smtClean="0">
                <a:solidFill>
                  <a:schemeClr val="tx1"/>
                </a:solidFill>
              </a:rPr>
              <a:t>tejpujeme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b="1" u="sng" dirty="0" smtClean="0">
                <a:solidFill>
                  <a:schemeClr val="tx1"/>
                </a:solidFill>
              </a:rPr>
              <a:t>od začátku </a:t>
            </a:r>
            <a:r>
              <a:rPr lang="cs-CZ" b="1" dirty="0" smtClean="0">
                <a:solidFill>
                  <a:schemeClr val="tx1"/>
                </a:solidFill>
              </a:rPr>
              <a:t>směrem k úponu</a:t>
            </a:r>
          </a:p>
          <a:p>
            <a:pPr>
              <a:buFontTx/>
              <a:buChar char="-"/>
            </a:pPr>
            <a:r>
              <a:rPr lang="cs-CZ" b="1" dirty="0" err="1" smtClean="0">
                <a:solidFill>
                  <a:schemeClr val="tx1"/>
                </a:solidFill>
              </a:rPr>
              <a:t>Tejpovací</a:t>
            </a:r>
            <a:r>
              <a:rPr lang="cs-CZ" b="1" dirty="0" smtClean="0">
                <a:solidFill>
                  <a:schemeClr val="tx1"/>
                </a:solidFill>
              </a:rPr>
              <a:t> pásku nikdy nepřepínejte-použijte pouze minimální tah v kombinaci s protažením svalu, jinak nedojde ke zvlnění</a:t>
            </a: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571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/>
          <a:lstStyle/>
          <a:p>
            <a:r>
              <a:rPr lang="cs-CZ" b="1" dirty="0" err="1">
                <a:solidFill>
                  <a:schemeClr val="tx1"/>
                </a:solidFill>
              </a:rPr>
              <a:t>Kineziotaping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395536" y="1340768"/>
            <a:ext cx="4103311" cy="5112568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Příprava na </a:t>
            </a:r>
            <a:r>
              <a:rPr lang="cs-CZ" b="1" dirty="0" err="1" smtClean="0">
                <a:solidFill>
                  <a:schemeClr val="tx1"/>
                </a:solidFill>
              </a:rPr>
              <a:t>taping</a:t>
            </a:r>
            <a:r>
              <a:rPr lang="cs-CZ" b="1" dirty="0" smtClean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tx1"/>
                </a:solidFill>
              </a:rPr>
              <a:t>1/ Kůže je suchá, čistá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tx1"/>
                </a:solidFill>
              </a:rPr>
              <a:t>2/ Ochlupení je odstraněno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tx1"/>
                </a:solidFill>
              </a:rPr>
              <a:t>3/ Před sportovní aktivitou aplikovat alespoň 60 </a:t>
            </a:r>
            <a:r>
              <a:rPr lang="cs-CZ" dirty="0" err="1" smtClean="0">
                <a:solidFill>
                  <a:schemeClr val="tx1"/>
                </a:solidFill>
              </a:rPr>
              <a:t>min.předem</a:t>
            </a:r>
            <a:r>
              <a:rPr lang="cs-CZ" dirty="0" smtClean="0">
                <a:solidFill>
                  <a:schemeClr val="tx1"/>
                </a:solidFill>
              </a:rPr>
              <a:t> (lépe drží)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Další zásady:</a:t>
            </a:r>
          </a:p>
          <a:p>
            <a:pPr>
              <a:buFontTx/>
              <a:buChar char="-"/>
            </a:pPr>
            <a:r>
              <a:rPr lang="cs-CZ" dirty="0" err="1" smtClean="0">
                <a:solidFill>
                  <a:schemeClr val="tx1"/>
                </a:solidFill>
              </a:rPr>
              <a:t>Tejp</a:t>
            </a:r>
            <a:r>
              <a:rPr lang="cs-CZ" dirty="0" smtClean="0">
                <a:solidFill>
                  <a:schemeClr val="tx1"/>
                </a:solidFill>
              </a:rPr>
              <a:t> nechat </a:t>
            </a:r>
            <a:r>
              <a:rPr lang="cs-CZ" u="sng" dirty="0" smtClean="0">
                <a:solidFill>
                  <a:schemeClr val="tx1"/>
                </a:solidFill>
              </a:rPr>
              <a:t>maximálně 7 dní</a:t>
            </a:r>
            <a:r>
              <a:rPr lang="cs-CZ" dirty="0" smtClean="0">
                <a:solidFill>
                  <a:schemeClr val="tx1"/>
                </a:solidFill>
              </a:rPr>
              <a:t>, spíš méně. Po několika dnech se </a:t>
            </a:r>
            <a:r>
              <a:rPr lang="cs-CZ" dirty="0" err="1" smtClean="0">
                <a:solidFill>
                  <a:schemeClr val="tx1"/>
                </a:solidFill>
              </a:rPr>
              <a:t>tejp</a:t>
            </a:r>
            <a:r>
              <a:rPr lang="cs-CZ" dirty="0" smtClean="0">
                <a:solidFill>
                  <a:schemeClr val="tx1"/>
                </a:solidFill>
              </a:rPr>
              <a:t> vytáhne a je neúčinný. Do úvahy je třeba vzít i hygienické hledisko.</a:t>
            </a:r>
          </a:p>
          <a:p>
            <a:pPr>
              <a:buFontTx/>
              <a:buChar char="-"/>
            </a:pPr>
            <a:endParaRPr lang="cs-CZ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4645152" y="1556792"/>
            <a:ext cx="4247328" cy="4896544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Odstranění </a:t>
            </a:r>
            <a:r>
              <a:rPr lang="cs-CZ" b="1" dirty="0" err="1" smtClean="0">
                <a:solidFill>
                  <a:schemeClr val="tx1"/>
                </a:solidFill>
              </a:rPr>
              <a:t>tejpu</a:t>
            </a:r>
            <a:r>
              <a:rPr lang="cs-CZ" b="1" dirty="0" smtClean="0">
                <a:solidFill>
                  <a:schemeClr val="tx1"/>
                </a:solidFill>
              </a:rPr>
              <a:t>: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Odstraňovat opatrně, nejlépe rolováním po kůži, ve směru růstu ochlupení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Namočení </a:t>
            </a:r>
            <a:r>
              <a:rPr lang="cs-CZ" dirty="0" err="1" smtClean="0">
                <a:solidFill>
                  <a:schemeClr val="tx1"/>
                </a:solidFill>
              </a:rPr>
              <a:t>tejpu</a:t>
            </a:r>
            <a:r>
              <a:rPr lang="cs-CZ" dirty="0" smtClean="0">
                <a:solidFill>
                  <a:schemeClr val="tx1"/>
                </a:solidFill>
              </a:rPr>
              <a:t> usnadní jeho odstranění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Barvy </a:t>
            </a:r>
            <a:r>
              <a:rPr lang="cs-CZ" b="1" dirty="0" err="1" smtClean="0">
                <a:solidFill>
                  <a:schemeClr val="tx1"/>
                </a:solidFill>
              </a:rPr>
              <a:t>tejpů</a:t>
            </a:r>
            <a:r>
              <a:rPr lang="cs-CZ" b="1" dirty="0" smtClean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- </a:t>
            </a:r>
            <a:r>
              <a:rPr lang="cs-CZ" dirty="0" smtClean="0">
                <a:solidFill>
                  <a:schemeClr val="tx1"/>
                </a:solidFill>
              </a:rPr>
              <a:t>Jediný rozdíl je, že pro barvení jsou použity přírodní pigmenty- každému může lépe držet jiná barva- třeba vyzkoušet</a:t>
            </a:r>
          </a:p>
          <a:p>
            <a:pPr marL="0" indent="0">
              <a:buNone/>
            </a:pPr>
            <a:endParaRPr lang="cs-CZ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73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chemeClr val="tx1"/>
                </a:solidFill>
              </a:rPr>
              <a:t>Taping</a:t>
            </a:r>
            <a:r>
              <a:rPr lang="cs-CZ" b="1" dirty="0" smtClean="0">
                <a:solidFill>
                  <a:schemeClr val="tx1"/>
                </a:solidFill>
              </a:rPr>
              <a:t> hlezenního kloubu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4030870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938973"/>
              </p:ext>
            </p:extLst>
          </p:nvPr>
        </p:nvGraphicFramePr>
        <p:xfrm>
          <a:off x="1475656" y="2132856"/>
          <a:ext cx="97948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Objekt prostředí balíčkovače" showAsIcon="1" r:id="rId4" imgW="979200" imgH="488520" progId="Package">
                  <p:embed/>
                </p:oleObj>
              </mc:Choice>
              <mc:Fallback>
                <p:oleObj name="Objekt prostředí balíčkovače" showAsIcon="1" r:id="rId4" imgW="97920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5656" y="2132856"/>
                        <a:ext cx="979487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413119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 flipH="1">
            <a:off x="2411760" y="1340768"/>
            <a:ext cx="1368152" cy="792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281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/>
          <a:lstStyle/>
          <a:p>
            <a:r>
              <a:rPr lang="cs-CZ" b="1" dirty="0" err="1" smtClean="0">
                <a:solidFill>
                  <a:schemeClr val="tx1"/>
                </a:solidFill>
              </a:rPr>
              <a:t>Tejping</a:t>
            </a:r>
            <a:r>
              <a:rPr lang="cs-CZ" b="1" dirty="0" smtClean="0">
                <a:solidFill>
                  <a:schemeClr val="tx1"/>
                </a:solidFill>
              </a:rPr>
              <a:t> kolene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16832"/>
            <a:ext cx="4104456" cy="467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541981"/>
              </p:ext>
            </p:extLst>
          </p:nvPr>
        </p:nvGraphicFramePr>
        <p:xfrm>
          <a:off x="755576" y="1988840"/>
          <a:ext cx="97948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Objekt prostředí balíčkovače" showAsIcon="1" r:id="rId4" imgW="979200" imgH="488520" progId="Package">
                  <p:embed/>
                </p:oleObj>
              </mc:Choice>
              <mc:Fallback>
                <p:oleObj name="Objekt prostředí balíčkovače" showAsIcon="1" r:id="rId4" imgW="97920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5576" y="1988840"/>
                        <a:ext cx="979487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3816424" cy="467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619672" y="648866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Další návody na http://www.tejpytapy.cz/navody/</a:t>
            </a:r>
          </a:p>
        </p:txBody>
      </p:sp>
    </p:spTree>
    <p:extLst>
      <p:ext uri="{BB962C8B-B14F-4D97-AF65-F5344CB8AC3E}">
        <p14:creationId xmlns:p14="http://schemas.microsoft.com/office/powerpoint/2010/main" val="24371027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lnění">
  <a:themeElements>
    <a:clrScheme name="Vlnění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lnění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lnění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319</TotalTime>
  <Words>444</Words>
  <Application>Microsoft Office PowerPoint</Application>
  <PresentationFormat>Předvádění na obrazovce (4:3)</PresentationFormat>
  <Paragraphs>58</Paragraphs>
  <Slides>8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0" baseType="lpstr">
      <vt:lpstr>Vlnění</vt:lpstr>
      <vt:lpstr>Balíček</vt:lpstr>
      <vt:lpstr>Kineziotaping</vt:lpstr>
      <vt:lpstr>Kineziotaping</vt:lpstr>
      <vt:lpstr>Kineziotaping</vt:lpstr>
      <vt:lpstr>Kineziotaping</vt:lpstr>
      <vt:lpstr>Kineziotaping</vt:lpstr>
      <vt:lpstr>Kineziotaping</vt:lpstr>
      <vt:lpstr>Taping hlezenního kloubu</vt:lpstr>
      <vt:lpstr>Tejping kolene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Kineziotejping</dc:title>
  <dc:creator>jjonak@sapss-plzen.cz</dc:creator>
  <cp:lastModifiedBy>jjonak@sapss-plzen.cz</cp:lastModifiedBy>
  <cp:revision>13</cp:revision>
  <dcterms:created xsi:type="dcterms:W3CDTF">2017-03-03T08:56:01Z</dcterms:created>
  <dcterms:modified xsi:type="dcterms:W3CDTF">2017-03-06T09:09:16Z</dcterms:modified>
</cp:coreProperties>
</file>