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9" autoAdjust="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BE10-03A7-4740-BCF6-1DE89569D3DD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C682-A1BE-4C8C-A242-47D5A97CF5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BE10-03A7-4740-BCF6-1DE89569D3DD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C682-A1BE-4C8C-A242-47D5A97CF5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BE10-03A7-4740-BCF6-1DE89569D3DD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C682-A1BE-4C8C-A242-47D5A97CF5D3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BE10-03A7-4740-BCF6-1DE89569D3DD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C682-A1BE-4C8C-A242-47D5A97CF5D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BE10-03A7-4740-BCF6-1DE89569D3DD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C682-A1BE-4C8C-A242-47D5A97CF5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BE10-03A7-4740-BCF6-1DE89569D3DD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C682-A1BE-4C8C-A242-47D5A97CF5D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BE10-03A7-4740-BCF6-1DE89569D3DD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C682-A1BE-4C8C-A242-47D5A97CF5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BE10-03A7-4740-BCF6-1DE89569D3DD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C682-A1BE-4C8C-A242-47D5A97CF5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BE10-03A7-4740-BCF6-1DE89569D3DD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C682-A1BE-4C8C-A242-47D5A97CF5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BE10-03A7-4740-BCF6-1DE89569D3DD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C682-A1BE-4C8C-A242-47D5A97CF5D3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BE10-03A7-4740-BCF6-1DE89569D3DD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C682-A1BE-4C8C-A242-47D5A97CF5D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6E9BE10-03A7-4740-BCF6-1DE89569D3DD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696C682-A1BE-4C8C-A242-47D5A97CF5D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microsoft.com/office/2007/relationships/hdphoto" Target="../media/hdphoto11.wdp"/><Relationship Id="rId4" Type="http://schemas.openxmlformats.org/officeDocument/2006/relationships/image" Target="../media/image13.png"/><Relationship Id="rId9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microsoft.com/office/2007/relationships/hdphoto" Target="../media/hdphoto15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microsoft.com/office/2007/relationships/hdphoto" Target="../media/hdphoto17.wdp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792088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Endokrinní žlázy-hypofýza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37670" y="1196752"/>
            <a:ext cx="5406330" cy="5472608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Řídícím tandemem hormonální regulace je </a:t>
            </a:r>
            <a:r>
              <a:rPr lang="cs-CZ" b="1" dirty="0" err="1" smtClean="0">
                <a:solidFill>
                  <a:schemeClr val="tx1"/>
                </a:solidFill>
              </a:rPr>
              <a:t>hypothalamus</a:t>
            </a:r>
            <a:r>
              <a:rPr lang="cs-CZ" b="1" dirty="0" smtClean="0">
                <a:solidFill>
                  <a:schemeClr val="tx1"/>
                </a:solidFill>
              </a:rPr>
              <a:t> a hypofýza. </a:t>
            </a:r>
            <a:r>
              <a:rPr lang="cs-CZ" b="1" dirty="0" err="1" smtClean="0">
                <a:solidFill>
                  <a:schemeClr val="tx1"/>
                </a:solidFill>
              </a:rPr>
              <a:t>Hypothalamus</a:t>
            </a:r>
            <a:r>
              <a:rPr lang="cs-CZ" b="1" dirty="0" smtClean="0">
                <a:solidFill>
                  <a:schemeClr val="tx1"/>
                </a:solidFill>
              </a:rPr>
              <a:t> produkuje hormony, které stimulují (</a:t>
            </a:r>
            <a:r>
              <a:rPr lang="cs-CZ" b="1" dirty="0" err="1" smtClean="0">
                <a:solidFill>
                  <a:schemeClr val="tx1"/>
                </a:solidFill>
              </a:rPr>
              <a:t>tzv.liberiny</a:t>
            </a:r>
            <a:r>
              <a:rPr lang="cs-CZ" b="1" dirty="0" smtClean="0">
                <a:solidFill>
                  <a:schemeClr val="tx1"/>
                </a:solidFill>
              </a:rPr>
              <a:t>) nebo </a:t>
            </a:r>
            <a:r>
              <a:rPr lang="cs-CZ" b="1" dirty="0" smtClean="0">
                <a:solidFill>
                  <a:schemeClr val="tx1"/>
                </a:solidFill>
              </a:rPr>
              <a:t>tlumí (</a:t>
            </a:r>
            <a:r>
              <a:rPr lang="cs-CZ" b="1" dirty="0" err="1" smtClean="0">
                <a:solidFill>
                  <a:schemeClr val="tx1"/>
                </a:solidFill>
              </a:rPr>
              <a:t>tzv.statiny</a:t>
            </a:r>
            <a:r>
              <a:rPr lang="cs-CZ" b="1" dirty="0" smtClean="0">
                <a:solidFill>
                  <a:schemeClr val="tx1"/>
                </a:solidFill>
              </a:rPr>
              <a:t>) činnost hypofýzy.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Podvěsek mozkový (hypofýza)</a:t>
            </a:r>
          </a:p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Skládá se z </a:t>
            </a:r>
            <a:r>
              <a:rPr lang="cs-CZ" b="1" dirty="0" smtClean="0">
                <a:solidFill>
                  <a:schemeClr val="tx1"/>
                </a:solidFill>
              </a:rPr>
              <a:t>předního laloku (adenohypofýza)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b="1" dirty="0" smtClean="0">
                <a:solidFill>
                  <a:schemeClr val="tx1"/>
                </a:solidFill>
              </a:rPr>
              <a:t>zadního laloku (neurohypofýza) .</a:t>
            </a:r>
          </a:p>
          <a:p>
            <a:pPr marL="342900" indent="-342900" algn="l">
              <a:buFontTx/>
              <a:buChar char="-"/>
            </a:pPr>
            <a:r>
              <a:rPr lang="cs-CZ" b="1" u="sng" dirty="0" smtClean="0">
                <a:solidFill>
                  <a:schemeClr val="tx1"/>
                </a:solidFill>
              </a:rPr>
              <a:t>Přední lalok produkuje tyto hormony: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- somatotropní (růstový) hormon- </a:t>
            </a:r>
            <a:r>
              <a:rPr lang="cs-CZ" dirty="0" smtClean="0">
                <a:solidFill>
                  <a:schemeClr val="tx1"/>
                </a:solidFill>
              </a:rPr>
              <a:t>podporuje růst těla (spouštěn především v pubertě)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- prolaktin- </a:t>
            </a:r>
            <a:r>
              <a:rPr lang="cs-CZ" dirty="0" smtClean="0">
                <a:solidFill>
                  <a:schemeClr val="tx1"/>
                </a:solidFill>
              </a:rPr>
              <a:t>stimuluje tvorbu mateřského mléka</a:t>
            </a:r>
          </a:p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b="1" dirty="0" smtClean="0">
                <a:solidFill>
                  <a:schemeClr val="tx1"/>
                </a:solidFill>
              </a:rPr>
              <a:t>adrenokortikotropní hormon (ACTH)-</a:t>
            </a:r>
            <a:r>
              <a:rPr lang="cs-CZ" dirty="0" smtClean="0">
                <a:solidFill>
                  <a:schemeClr val="tx1"/>
                </a:solidFill>
              </a:rPr>
              <a:t> stimuluje činnost nadledvin, které produkují  „stresový „ hormon kortizol.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4861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ajurvedske-lazne.cz/sites/default/files/obrazky/hypofyz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58" r="18634" b="61261"/>
          <a:stretch/>
        </p:blipFill>
        <p:spPr bwMode="auto">
          <a:xfrm>
            <a:off x="107504" y="4392336"/>
            <a:ext cx="3486150" cy="204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1994595" y="3717032"/>
            <a:ext cx="2361381" cy="22322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1547664" y="3717032"/>
            <a:ext cx="2808312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10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417646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Použité zdroje:</a:t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search.creativecommons.org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http://casri.cz/web/index.php/produkty/79-1-uvod</a:t>
            </a: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Gorg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Blanc</a:t>
            </a:r>
            <a:r>
              <a:rPr lang="cs-CZ" sz="1800" dirty="0" smtClean="0">
                <a:solidFill>
                  <a:schemeClr val="tx1"/>
                </a:solidFill>
              </a:rPr>
              <a:t>, Atlas </a:t>
            </a:r>
            <a:r>
              <a:rPr lang="cs-CZ" sz="1800" dirty="0" err="1" smtClean="0">
                <a:solidFill>
                  <a:schemeClr val="tx1"/>
                </a:solidFill>
              </a:rPr>
              <a:t>lidkého</a:t>
            </a:r>
            <a:r>
              <a:rPr lang="cs-CZ" sz="1800" dirty="0" smtClean="0">
                <a:solidFill>
                  <a:schemeClr val="tx1"/>
                </a:solidFill>
              </a:rPr>
              <a:t> těla, </a:t>
            </a:r>
            <a:r>
              <a:rPr lang="cs-CZ" sz="1800" dirty="0" err="1" smtClean="0">
                <a:solidFill>
                  <a:schemeClr val="tx1"/>
                </a:solidFill>
              </a:rPr>
              <a:t>Rebo</a:t>
            </a:r>
            <a:r>
              <a:rPr lang="cs-CZ" sz="1800" dirty="0" smtClean="0">
                <a:solidFill>
                  <a:schemeClr val="tx1"/>
                </a:solidFill>
              </a:rPr>
              <a:t> 2004, ISBN  978-80- 7234- 881- 7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Peter </a:t>
            </a:r>
            <a:r>
              <a:rPr lang="cs-CZ" sz="1800" dirty="0" err="1" smtClean="0">
                <a:solidFill>
                  <a:schemeClr val="tx1"/>
                </a:solidFill>
              </a:rPr>
              <a:t>Abrahams</a:t>
            </a:r>
            <a:r>
              <a:rPr lang="cs-CZ" sz="1800" dirty="0" smtClean="0">
                <a:solidFill>
                  <a:schemeClr val="tx1"/>
                </a:solidFill>
              </a:rPr>
              <a:t>, Lidské tělo- atlas anatomie člověka, Ottovo nakladatelství, ISBN 80- 7181- 955- 7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Beverly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Mc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Millan</a:t>
            </a:r>
            <a:r>
              <a:rPr lang="cs-CZ" sz="1800" dirty="0" smtClean="0">
                <a:solidFill>
                  <a:schemeClr val="tx1"/>
                </a:solidFill>
              </a:rPr>
              <a:t>, Velký ilustrovaný atlas lidského těla, Svojtka 2009, ISBN 978- 80- 256- 0152- 5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Richard </a:t>
            </a:r>
            <a:r>
              <a:rPr lang="cs-CZ" sz="1800" dirty="0" err="1" smtClean="0">
                <a:solidFill>
                  <a:schemeClr val="tx1"/>
                </a:solidFill>
              </a:rPr>
              <a:t>Walker</a:t>
            </a:r>
            <a:r>
              <a:rPr lang="cs-CZ" sz="1800" dirty="0" smtClean="0">
                <a:solidFill>
                  <a:schemeClr val="tx1"/>
                </a:solidFill>
              </a:rPr>
              <a:t>, Rodinná encyklopedie: lidské tělo, </a:t>
            </a:r>
            <a:r>
              <a:rPr lang="cs-CZ" sz="1800" dirty="0" err="1" smtClean="0">
                <a:solidFill>
                  <a:schemeClr val="tx1"/>
                </a:solidFill>
              </a:rPr>
              <a:t>Slovart</a:t>
            </a:r>
            <a:r>
              <a:rPr lang="cs-CZ" sz="1800" dirty="0" smtClean="0">
                <a:solidFill>
                  <a:schemeClr val="tx1"/>
                </a:solidFill>
              </a:rPr>
              <a:t> 2003, ISBN 80- 7209- 477- 7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Kolektiv, Lidské tělo, Cesty 1996, ISBN 80- 7181- 093- 2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Eduard Kočárek, Biologie člověka, </a:t>
            </a:r>
            <a:r>
              <a:rPr lang="cs-CZ" sz="1800" dirty="0" err="1" smtClean="0">
                <a:solidFill>
                  <a:schemeClr val="tx1"/>
                </a:solidFill>
              </a:rPr>
              <a:t>Scientia</a:t>
            </a:r>
            <a:r>
              <a:rPr lang="cs-CZ" sz="1800" dirty="0" smtClean="0">
                <a:solidFill>
                  <a:schemeClr val="tx1"/>
                </a:solidFill>
              </a:rPr>
              <a:t> 2010, ISBN 978- 80- 86960- 47- 0</a:t>
            </a:r>
            <a:br>
              <a:rPr lang="cs-CZ" sz="1800" dirty="0" smtClean="0">
                <a:solidFill>
                  <a:schemeClr val="tx1"/>
                </a:solidFill>
              </a:rPr>
            </a:b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2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4536504" cy="5400600"/>
          </a:xfrm>
        </p:spPr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Tyreotropní</a:t>
            </a:r>
            <a:r>
              <a:rPr lang="cs-CZ" b="1" dirty="0" smtClean="0">
                <a:solidFill>
                  <a:schemeClr val="tx1"/>
                </a:solidFill>
              </a:rPr>
              <a:t> hormon (TSH)- </a:t>
            </a:r>
            <a:r>
              <a:rPr lang="cs-CZ" dirty="0" smtClean="0">
                <a:solidFill>
                  <a:schemeClr val="tx1"/>
                </a:solidFill>
              </a:rPr>
              <a:t>stimuluje činnost štítné žlázy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b="1" dirty="0" smtClean="0">
                <a:solidFill>
                  <a:schemeClr val="tx1"/>
                </a:solidFill>
              </a:rPr>
              <a:t>Folikuly stimulující hormon (FSH)- </a:t>
            </a:r>
            <a:r>
              <a:rPr lang="cs-CZ" dirty="0" smtClean="0">
                <a:solidFill>
                  <a:schemeClr val="tx1"/>
                </a:solidFill>
              </a:rPr>
              <a:t>u žen stimuluje vývoj vajíček, u mužů produkci spermií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b="1" dirty="0" smtClean="0">
                <a:solidFill>
                  <a:schemeClr val="tx1"/>
                </a:solidFill>
              </a:rPr>
              <a:t>Luteinizační hormon (LH)-</a:t>
            </a:r>
            <a:r>
              <a:rPr lang="cs-CZ" dirty="0" smtClean="0">
                <a:solidFill>
                  <a:schemeClr val="tx1"/>
                </a:solidFill>
              </a:rPr>
              <a:t> zajišťuje správný průběh  menstruačního cyklu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Zadní lalok hypofýzy produkuje tyto hormony: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Antidiuretický hormon (ADH)- </a:t>
            </a:r>
            <a:r>
              <a:rPr lang="cs-CZ" dirty="0" smtClean="0">
                <a:solidFill>
                  <a:schemeClr val="tx1"/>
                </a:solidFill>
              </a:rPr>
              <a:t>snižuje v ledvinách tvorbu moči- při zahuštění krevní plazmy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Oxytocin-</a:t>
            </a:r>
            <a:r>
              <a:rPr lang="cs-CZ" dirty="0" smtClean="0">
                <a:solidFill>
                  <a:schemeClr val="tx1"/>
                </a:solidFill>
              </a:rPr>
              <a:t>stimuluje stahy hladké svaloviny dělohy- tím vyvolává porod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          -stimuluje kontrakci v mléčných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           žlázách- umožňuje kojení</a:t>
            </a:r>
          </a:p>
          <a:p>
            <a:pPr marL="285750" indent="-285750">
              <a:buFontTx/>
              <a:buChar char="-"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92088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Endokrinní žlázy-hypofýza</a:t>
            </a:r>
            <a:endParaRPr lang="cs-CZ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408662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2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4824536" cy="532859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Štítná žláza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Žláza okolo štítné chrupavky ve tvaru písmene </a:t>
            </a:r>
            <a:r>
              <a:rPr lang="cs-CZ" dirty="0" smtClean="0">
                <a:solidFill>
                  <a:schemeClr val="tx1"/>
                </a:solidFill>
              </a:rPr>
              <a:t>H, má 2 laloky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Hmotnost 30-40 g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Produkuje hormony </a:t>
            </a:r>
            <a:r>
              <a:rPr lang="cs-CZ" b="1" dirty="0" smtClean="0">
                <a:solidFill>
                  <a:schemeClr val="tx1"/>
                </a:solidFill>
              </a:rPr>
              <a:t>tyroxin 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b="1" dirty="0" err="1" smtClean="0">
                <a:solidFill>
                  <a:schemeClr val="tx1"/>
                </a:solidFill>
              </a:rPr>
              <a:t>trijodtyronin</a:t>
            </a:r>
            <a:r>
              <a:rPr lang="cs-CZ" dirty="0" smtClean="0">
                <a:solidFill>
                  <a:schemeClr val="tx1"/>
                </a:solidFill>
              </a:rPr>
              <a:t>, které </a:t>
            </a:r>
            <a:r>
              <a:rPr lang="cs-CZ" b="1" dirty="0" smtClean="0">
                <a:solidFill>
                  <a:schemeClr val="tx1"/>
                </a:solidFill>
              </a:rPr>
              <a:t>regulují metabolismus bílkovin v těle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Produkuje </a:t>
            </a:r>
            <a:r>
              <a:rPr lang="cs-CZ" b="1" dirty="0" smtClean="0">
                <a:solidFill>
                  <a:schemeClr val="tx1"/>
                </a:solidFill>
              </a:rPr>
              <a:t>kalcitonin,</a:t>
            </a:r>
            <a:r>
              <a:rPr lang="cs-CZ" dirty="0" smtClean="0">
                <a:solidFill>
                  <a:schemeClr val="tx1"/>
                </a:solidFill>
              </a:rPr>
              <a:t> který </a:t>
            </a:r>
            <a:r>
              <a:rPr lang="cs-CZ" b="1" dirty="0" smtClean="0">
                <a:solidFill>
                  <a:schemeClr val="tx1"/>
                </a:solidFill>
              </a:rPr>
              <a:t>reguluje hospodaření těla s vápníkem </a:t>
            </a:r>
            <a:r>
              <a:rPr lang="cs-CZ" dirty="0" smtClean="0">
                <a:solidFill>
                  <a:schemeClr val="tx1"/>
                </a:solidFill>
              </a:rPr>
              <a:t>(snižuje hladinu Ca v krvi- pumpuje jej do kostí)</a:t>
            </a: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Je </a:t>
            </a:r>
            <a:r>
              <a:rPr lang="cs-CZ" b="1" dirty="0" smtClean="0">
                <a:solidFill>
                  <a:schemeClr val="tx1"/>
                </a:solidFill>
              </a:rPr>
              <a:t>citlivá na správný přísun jodu </a:t>
            </a:r>
            <a:r>
              <a:rPr lang="cs-CZ" dirty="0" smtClean="0">
                <a:solidFill>
                  <a:schemeClr val="tx1"/>
                </a:solidFill>
              </a:rPr>
              <a:t>(ani nedostatek ani nadbytek), </a:t>
            </a:r>
            <a:r>
              <a:rPr lang="cs-CZ" b="1" dirty="0" smtClean="0">
                <a:solidFill>
                  <a:schemeClr val="tx1"/>
                </a:solidFill>
              </a:rPr>
              <a:t>při jeho špatném přísunu štítná žláza zduří a vytvoří se struma (vole)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Zdrojem jodu jsou mořské ryby. Protože ty v našem jídelníčku chybí, řeší se to přidáváním jodu do kuchyňské soli</a:t>
            </a:r>
            <a:r>
              <a:rPr lang="cs-CZ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Se špatnou funkcí souvisí i </a:t>
            </a:r>
            <a:r>
              <a:rPr lang="cs-CZ" b="1" dirty="0" err="1" smtClean="0">
                <a:solidFill>
                  <a:schemeClr val="tx1"/>
                </a:solidFill>
              </a:rPr>
              <a:t>kreténismus</a:t>
            </a:r>
            <a:r>
              <a:rPr lang="cs-CZ" b="1" dirty="0" smtClean="0">
                <a:solidFill>
                  <a:schemeClr val="tx1"/>
                </a:solidFill>
              </a:rPr>
              <a:t>.</a:t>
            </a:r>
            <a:endParaRPr lang="cs-CZ" b="1" dirty="0" smtClean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864096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Endokrinní žlázy- štítná žláza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3123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088378"/>
            <a:ext cx="2808312" cy="243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2987824" y="5608775"/>
            <a:ext cx="3816424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90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539552" y="1700809"/>
            <a:ext cx="3352800" cy="396044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Příštítná tělíska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4 tělíska velikosti </a:t>
            </a:r>
            <a:r>
              <a:rPr lang="cs-CZ" dirty="0">
                <a:solidFill>
                  <a:schemeClr val="tx1"/>
                </a:solidFill>
              </a:rPr>
              <a:t>č</a:t>
            </a:r>
            <a:r>
              <a:rPr lang="cs-CZ" dirty="0" smtClean="0">
                <a:solidFill>
                  <a:schemeClr val="tx1"/>
                </a:solidFill>
              </a:rPr>
              <a:t>očky na zadní straně štítné žlázy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Produkují hormon parathormon, který obnovuje hladinu vápníku v krvi (má opačný účinek oproti kalcitoninu štítné žlázy)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Špatná činnost tělísek způsobuje svalové křeče, poruchy srdečního rytmu nebo řídnutí kostí 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720080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Endokrinní žlázy- příštítná tělíska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98268"/>
            <a:ext cx="2857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2195736" y="1916832"/>
            <a:ext cx="3888432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6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07504" y="1268760"/>
            <a:ext cx="4608512" cy="5472608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Nadledvinky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Párové žlázy nasedající na horní okraje ledvin, obaleny tukovým pouzdrem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Skládají se z kůry nadledvinek a z dřeně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1/ Hormony kůry nadledvin </a:t>
            </a:r>
            <a:r>
              <a:rPr lang="cs-CZ" b="1" dirty="0" smtClean="0">
                <a:solidFill>
                  <a:schemeClr val="tx1"/>
                </a:solidFill>
              </a:rPr>
              <a:t>(kortikoidy):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Kortizol </a:t>
            </a:r>
            <a:r>
              <a:rPr lang="cs-CZ" dirty="0" smtClean="0">
                <a:solidFill>
                  <a:schemeClr val="tx1"/>
                </a:solidFill>
              </a:rPr>
              <a:t>(patří mezi glukokortikoidy)-  podílí se na udržování hladiny </a:t>
            </a:r>
            <a:r>
              <a:rPr lang="cs-CZ" dirty="0" err="1" smtClean="0">
                <a:solidFill>
                  <a:schemeClr val="tx1"/>
                </a:solidFill>
              </a:rPr>
              <a:t>glukozy</a:t>
            </a:r>
            <a:r>
              <a:rPr lang="cs-CZ" dirty="0" smtClean="0">
                <a:solidFill>
                  <a:schemeClr val="tx1"/>
                </a:solidFill>
              </a:rPr>
              <a:t> v krvi, zvyšuje metabolismus tuků a bílkovin, tím </a:t>
            </a:r>
            <a:r>
              <a:rPr lang="cs-CZ" b="1" dirty="0" smtClean="0">
                <a:solidFill>
                  <a:schemeClr val="tx1"/>
                </a:solidFill>
              </a:rPr>
              <a:t>mobilizuje energetické zásoby organismu- pomáhá organismu odolávat dlouhodobému stresu</a:t>
            </a:r>
            <a:r>
              <a:rPr lang="cs-CZ" dirty="0" smtClean="0">
                <a:solidFill>
                  <a:schemeClr val="tx1"/>
                </a:solidFill>
              </a:rPr>
              <a:t>. Pozor- při dlouhodobém stresu hrozí díky kortizolu celkové vyčerpání organismu 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Aldosteron</a:t>
            </a:r>
            <a:r>
              <a:rPr lang="cs-CZ" dirty="0" smtClean="0">
                <a:solidFill>
                  <a:schemeClr val="tx1"/>
                </a:solidFill>
              </a:rPr>
              <a:t> (patří mezi </a:t>
            </a:r>
            <a:r>
              <a:rPr lang="cs-CZ" dirty="0" err="1" smtClean="0">
                <a:solidFill>
                  <a:schemeClr val="tx1"/>
                </a:solidFill>
              </a:rPr>
              <a:t>mineralokortikoidy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Reguluje vstřebávání sodíku a vody v ledvinách</a:t>
            </a:r>
            <a:r>
              <a:rPr lang="cs-CZ" dirty="0" smtClean="0">
                <a:solidFill>
                  <a:schemeClr val="tx1"/>
                </a:solidFill>
              </a:rPr>
              <a:t>- snížení tvorby moči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Produkci kortikoidů spouští hypofýza.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10952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Endokrinní žlázy- nadledviny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587"/>
            <a:ext cx="421328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 flipV="1">
            <a:off x="2987824" y="1700808"/>
            <a:ext cx="3528392" cy="64807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4427984" y="1772816"/>
            <a:ext cx="2736304" cy="6480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3960440" cy="5472608"/>
          </a:xfrm>
        </p:spPr>
        <p:txBody>
          <a:bodyPr>
            <a:normAutofit/>
          </a:bodyPr>
          <a:lstStyle/>
          <a:p>
            <a:r>
              <a:rPr lang="cs-CZ" sz="1600" b="1" u="sng" dirty="0" smtClean="0">
                <a:solidFill>
                  <a:schemeClr val="tx1"/>
                </a:solidFill>
              </a:rPr>
              <a:t>2/ Hormony dřeně nadledvin </a:t>
            </a:r>
            <a:r>
              <a:rPr lang="cs-CZ" sz="1600" dirty="0" smtClean="0">
                <a:solidFill>
                  <a:schemeClr val="tx1"/>
                </a:solidFill>
              </a:rPr>
              <a:t>(souhrnně nazývané </a:t>
            </a:r>
            <a:r>
              <a:rPr lang="cs-CZ" sz="1600" b="1" dirty="0" smtClean="0">
                <a:solidFill>
                  <a:schemeClr val="tx1"/>
                </a:solidFill>
              </a:rPr>
              <a:t>katecholaminy</a:t>
            </a:r>
            <a:r>
              <a:rPr lang="cs-CZ" sz="1600" dirty="0" smtClean="0">
                <a:solidFill>
                  <a:schemeClr val="tx1"/>
                </a:solidFill>
              </a:rPr>
              <a:t>):</a:t>
            </a:r>
          </a:p>
          <a:p>
            <a:r>
              <a:rPr lang="cs-CZ" sz="1600" b="1" dirty="0" smtClean="0">
                <a:solidFill>
                  <a:schemeClr val="tx1"/>
                </a:solidFill>
              </a:rPr>
              <a:t>Adrenalin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Tvoří se při zvýšené psychické a</a:t>
            </a:r>
          </a:p>
          <a:p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fyzické zátěži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Připravuje organismus na tuto zátěž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Proto bývá nazýván stresovým nebo také sportovním hormonem</a:t>
            </a:r>
          </a:p>
          <a:p>
            <a:r>
              <a:rPr lang="cs-CZ" sz="1600" b="1" dirty="0" smtClean="0">
                <a:solidFill>
                  <a:schemeClr val="tx1"/>
                </a:solidFill>
              </a:rPr>
              <a:t>Noradrenalin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Zvyšuje při zátěži krevní tlak</a:t>
            </a:r>
          </a:p>
          <a:p>
            <a:r>
              <a:rPr lang="cs-CZ" sz="1600" b="1" dirty="0" smtClean="0">
                <a:solidFill>
                  <a:schemeClr val="tx1"/>
                </a:solidFill>
              </a:rPr>
              <a:t>Produkci katecholaminů spouští sympatická nervová vlákna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720080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Endokrinní žlázy- nadledviny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0" y="1052736"/>
            <a:ext cx="4464496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Účinky </a:t>
            </a:r>
            <a:r>
              <a:rPr lang="cs-CZ" b="1" dirty="0" smtClean="0">
                <a:solidFill>
                  <a:schemeClr val="tx1"/>
                </a:solidFill>
              </a:rPr>
              <a:t>adrenalinu: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sz="2100" dirty="0">
                <a:solidFill>
                  <a:schemeClr val="tx1"/>
                </a:solidFill>
              </a:rPr>
              <a:t>Zrychluje tep, srdeční </a:t>
            </a:r>
            <a:r>
              <a:rPr lang="cs-CZ" sz="2100" dirty="0" smtClean="0">
                <a:solidFill>
                  <a:schemeClr val="tx1"/>
                </a:solidFill>
              </a:rPr>
              <a:t>činnost.</a:t>
            </a:r>
            <a:endParaRPr lang="cs-CZ" sz="2100" dirty="0">
              <a:solidFill>
                <a:schemeClr val="tx1"/>
              </a:solidFill>
            </a:endParaRPr>
          </a:p>
          <a:p>
            <a:r>
              <a:rPr lang="cs-CZ" sz="2100" dirty="0">
                <a:solidFill>
                  <a:schemeClr val="accent2">
                    <a:lumMod val="75000"/>
                  </a:schemeClr>
                </a:solidFill>
              </a:rPr>
              <a:t>- Rozšiřuje průdušky, zlepšuje ventilaci.</a:t>
            </a:r>
          </a:p>
          <a:p>
            <a:r>
              <a:rPr lang="cs-CZ" sz="2100" dirty="0">
                <a:solidFill>
                  <a:schemeClr val="tx1"/>
                </a:solidFill>
              </a:rPr>
              <a:t>- Zužuje povrchové cévy, </a:t>
            </a:r>
            <a:r>
              <a:rPr lang="cs-CZ" sz="2100" dirty="0" smtClean="0">
                <a:solidFill>
                  <a:schemeClr val="tx1"/>
                </a:solidFill>
              </a:rPr>
              <a:t>krev </a:t>
            </a:r>
            <a:r>
              <a:rPr lang="cs-CZ" sz="2100" dirty="0">
                <a:solidFill>
                  <a:schemeClr val="tx1"/>
                </a:solidFill>
              </a:rPr>
              <a:t>se soustřeďuje v životně důležitých centrálních orgánech (srdce, mozek, plíce).</a:t>
            </a:r>
          </a:p>
          <a:p>
            <a:r>
              <a:rPr lang="cs-CZ" sz="2100" dirty="0">
                <a:solidFill>
                  <a:schemeClr val="accent2">
                    <a:lumMod val="75000"/>
                  </a:schemeClr>
                </a:solidFill>
              </a:rPr>
              <a:t>- Stimuluje činnost mozku.</a:t>
            </a:r>
          </a:p>
          <a:p>
            <a:r>
              <a:rPr lang="cs-CZ" sz="2100" dirty="0">
                <a:solidFill>
                  <a:schemeClr val="tx1"/>
                </a:solidFill>
              </a:rPr>
              <a:t>- Zvyšuje aktivitu potních žláz.</a:t>
            </a:r>
          </a:p>
          <a:p>
            <a:r>
              <a:rPr lang="cs-CZ" sz="2100" dirty="0">
                <a:solidFill>
                  <a:schemeClr val="accent2">
                    <a:lumMod val="75000"/>
                  </a:schemeClr>
                </a:solidFill>
              </a:rPr>
              <a:t>- Zvyšuje hladinu cukru v krvi, neboť spouští štěpení zásobního glykogenu v játrech (ve svalech dochází k upřednostnění anaerobního metabolismu).</a:t>
            </a:r>
          </a:p>
          <a:p>
            <a:r>
              <a:rPr lang="cs-CZ" sz="2100" dirty="0">
                <a:solidFill>
                  <a:schemeClr val="tx1"/>
                </a:solidFill>
              </a:rPr>
              <a:t>- </a:t>
            </a:r>
            <a:r>
              <a:rPr lang="cs-CZ" sz="2100" dirty="0" smtClean="0">
                <a:solidFill>
                  <a:schemeClr val="tx1"/>
                </a:solidFill>
              </a:rPr>
              <a:t>Zvětšuje zornice- rozšiřuje zorné pole, bohužel </a:t>
            </a:r>
            <a:r>
              <a:rPr lang="cs-CZ" sz="2100" dirty="0">
                <a:solidFill>
                  <a:schemeClr val="tx1"/>
                </a:solidFill>
              </a:rPr>
              <a:t>může negativně ovlivnit koordinační schopnosti.</a:t>
            </a:r>
          </a:p>
          <a:p>
            <a:r>
              <a:rPr lang="cs-CZ" sz="2100" dirty="0">
                <a:solidFill>
                  <a:schemeClr val="tx1"/>
                </a:solidFill>
              </a:rPr>
              <a:t>- </a:t>
            </a:r>
            <a:r>
              <a:rPr lang="cs-CZ" sz="2100" dirty="0">
                <a:solidFill>
                  <a:schemeClr val="accent2">
                    <a:lumMod val="75000"/>
                  </a:schemeClr>
                </a:solidFill>
              </a:rPr>
              <a:t>Krátkodobě se zvětšuje se svalová síla. </a:t>
            </a:r>
            <a:endParaRPr lang="cs-CZ" sz="21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sz="2100" dirty="0" smtClean="0">
                <a:solidFill>
                  <a:srgbClr val="FF0000"/>
                </a:solidFill>
              </a:rPr>
              <a:t>- Zvyšuje srážlivost krve a práh bolesti.</a:t>
            </a:r>
            <a:endParaRPr lang="cs-CZ" sz="21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37" y="4797152"/>
            <a:ext cx="249415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4139952" y="1556792"/>
            <a:ext cx="531143" cy="14401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17" r="9579" b="7205"/>
          <a:stretch/>
        </p:blipFill>
        <p:spPr bwMode="auto">
          <a:xfrm>
            <a:off x="107504" y="4797151"/>
            <a:ext cx="206943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53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79512" y="1268762"/>
            <a:ext cx="4536504" cy="532859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Slinivka břišní je žláza s oběma druhy vyměšování- produktem vnějšího vyměšování jsou trávicí enzymy odváděné do dvanácterníku. </a:t>
            </a:r>
            <a:r>
              <a:rPr lang="cs-CZ" b="1" dirty="0" smtClean="0">
                <a:solidFill>
                  <a:schemeClr val="tx1"/>
                </a:solidFill>
              </a:rPr>
              <a:t>Vnitřní vyměšování probíhá v tzv. </a:t>
            </a:r>
            <a:r>
              <a:rPr lang="cs-CZ" b="1" u="sng" dirty="0" smtClean="0">
                <a:solidFill>
                  <a:schemeClr val="tx1"/>
                </a:solidFill>
              </a:rPr>
              <a:t>Langerhansových ostrůvcích. </a:t>
            </a:r>
            <a:r>
              <a:rPr lang="cs-CZ" dirty="0" smtClean="0">
                <a:solidFill>
                  <a:schemeClr val="tx1"/>
                </a:solidFill>
              </a:rPr>
              <a:t>To jsou speciální buňky (2% tkáně slinivky), které </a:t>
            </a:r>
            <a:r>
              <a:rPr lang="cs-CZ" b="1" dirty="0" smtClean="0">
                <a:solidFill>
                  <a:schemeClr val="tx1"/>
                </a:solidFill>
              </a:rPr>
              <a:t>produkují hormony </a:t>
            </a:r>
            <a:r>
              <a:rPr lang="cs-CZ" b="1" dirty="0" smtClean="0">
                <a:solidFill>
                  <a:schemeClr val="tx1"/>
                </a:solidFill>
              </a:rPr>
              <a:t>inzulin (</a:t>
            </a:r>
            <a:r>
              <a:rPr lang="cs-CZ" b="1" dirty="0" err="1" smtClean="0">
                <a:solidFill>
                  <a:schemeClr val="tx1"/>
                </a:solidFill>
              </a:rPr>
              <a:t>betabuňky</a:t>
            </a:r>
            <a:r>
              <a:rPr lang="cs-CZ" b="1" dirty="0" smtClean="0">
                <a:solidFill>
                  <a:schemeClr val="tx1"/>
                </a:solidFill>
              </a:rPr>
              <a:t>) </a:t>
            </a:r>
            <a:r>
              <a:rPr lang="cs-CZ" b="1" dirty="0" smtClean="0">
                <a:solidFill>
                  <a:schemeClr val="tx1"/>
                </a:solidFill>
              </a:rPr>
              <a:t>a </a:t>
            </a:r>
            <a:r>
              <a:rPr lang="cs-CZ" b="1" dirty="0" err="1" smtClean="0">
                <a:solidFill>
                  <a:schemeClr val="tx1"/>
                </a:solidFill>
              </a:rPr>
              <a:t>glukagon</a:t>
            </a:r>
            <a:r>
              <a:rPr lang="cs-CZ" b="1" dirty="0" smtClean="0">
                <a:solidFill>
                  <a:schemeClr val="tx1"/>
                </a:solidFill>
              </a:rPr>
              <a:t> (</a:t>
            </a:r>
            <a:r>
              <a:rPr lang="cs-CZ" b="1" dirty="0" err="1" smtClean="0">
                <a:solidFill>
                  <a:schemeClr val="tx1"/>
                </a:solidFill>
              </a:rPr>
              <a:t>alfabuňky</a:t>
            </a:r>
            <a:r>
              <a:rPr lang="cs-CZ" b="1" dirty="0" smtClean="0">
                <a:solidFill>
                  <a:schemeClr val="tx1"/>
                </a:solidFill>
              </a:rPr>
              <a:t>).</a:t>
            </a:r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u="sng" dirty="0" smtClean="0">
                <a:solidFill>
                  <a:schemeClr val="tx1"/>
                </a:solidFill>
              </a:rPr>
              <a:t>Inzulin: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Pumpuje krevní </a:t>
            </a:r>
            <a:r>
              <a:rPr lang="cs-CZ" b="1" dirty="0" err="1" smtClean="0">
                <a:solidFill>
                  <a:schemeClr val="tx1"/>
                </a:solidFill>
              </a:rPr>
              <a:t>glukozu</a:t>
            </a:r>
            <a:r>
              <a:rPr lang="cs-CZ" b="1" dirty="0" smtClean="0">
                <a:solidFill>
                  <a:schemeClr val="tx1"/>
                </a:solidFill>
              </a:rPr>
              <a:t> do buněk</a:t>
            </a:r>
            <a:r>
              <a:rPr lang="cs-CZ" dirty="0" smtClean="0">
                <a:solidFill>
                  <a:schemeClr val="tx1"/>
                </a:solidFill>
              </a:rPr>
              <a:t>, kde je štěpena a vzniká energie- tím </a:t>
            </a:r>
            <a:r>
              <a:rPr lang="cs-CZ" b="1" dirty="0" smtClean="0">
                <a:solidFill>
                  <a:schemeClr val="tx1"/>
                </a:solidFill>
              </a:rPr>
              <a:t>snižuje glykemii </a:t>
            </a:r>
            <a:r>
              <a:rPr lang="cs-CZ" dirty="0" smtClean="0">
                <a:solidFill>
                  <a:schemeClr val="tx1"/>
                </a:solidFill>
              </a:rPr>
              <a:t>(hladinu cukru v krvi)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Nedostatečná produkce inzulinu je příčinou diabetu (</a:t>
            </a:r>
            <a:r>
              <a:rPr lang="cs-CZ" dirty="0" smtClean="0">
                <a:solidFill>
                  <a:srgbClr val="C00000"/>
                </a:solidFill>
              </a:rPr>
              <a:t>cukrovky 1.typu)- </a:t>
            </a:r>
            <a:r>
              <a:rPr lang="cs-CZ" dirty="0" smtClean="0">
                <a:solidFill>
                  <a:srgbClr val="C00000"/>
                </a:solidFill>
              </a:rPr>
              <a:t>inzulín je dodáván uměle Je nezbytné denní měření glykemie</a:t>
            </a:r>
            <a:r>
              <a:rPr lang="cs-CZ" dirty="0" smtClean="0">
                <a:solidFill>
                  <a:srgbClr val="C00000"/>
                </a:solidFill>
              </a:rPr>
              <a:t>.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Vysoká spotřeba cukru vyvolá necitlivost receptorů buněk na inzulín- diabetes 2. typu.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b="1" u="sng" dirty="0" err="1" smtClean="0">
                <a:solidFill>
                  <a:schemeClr val="tx1"/>
                </a:solidFill>
              </a:rPr>
              <a:t>Glukagon</a:t>
            </a:r>
            <a:r>
              <a:rPr lang="cs-CZ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Blokuje přísun </a:t>
            </a:r>
            <a:r>
              <a:rPr lang="cs-CZ" b="1" dirty="0" smtClean="0">
                <a:solidFill>
                  <a:schemeClr val="tx1"/>
                </a:solidFill>
              </a:rPr>
              <a:t>glukózy </a:t>
            </a:r>
            <a:r>
              <a:rPr lang="cs-CZ" b="1" dirty="0" smtClean="0">
                <a:solidFill>
                  <a:schemeClr val="tx1"/>
                </a:solidFill>
              </a:rPr>
              <a:t>do tkání a tím obnovuje glykemii.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792088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Endokrinní žlázy- slinivka břišní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1"/>
            <a:ext cx="349416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9" r="14986"/>
          <a:stretch/>
        </p:blipFill>
        <p:spPr bwMode="auto">
          <a:xfrm>
            <a:off x="6444208" y="2204864"/>
            <a:ext cx="2297124" cy="207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6012160" y="2204864"/>
            <a:ext cx="1580610" cy="18722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73" y="4437112"/>
            <a:ext cx="23178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411592"/>
            <a:ext cx="1828428" cy="211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4499992" y="5229200"/>
            <a:ext cx="1080120" cy="720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644008" y="5013176"/>
            <a:ext cx="2948762" cy="45529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4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4320480" cy="5112568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Šišinka (epifýza)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Drobná žláza na spodině mozku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Produkuje </a:t>
            </a:r>
            <a:r>
              <a:rPr lang="cs-CZ" b="1" dirty="0" smtClean="0">
                <a:solidFill>
                  <a:schemeClr val="tx1"/>
                </a:solidFill>
              </a:rPr>
              <a:t>melatonin</a:t>
            </a:r>
            <a:r>
              <a:rPr lang="cs-CZ" dirty="0" smtClean="0">
                <a:solidFill>
                  <a:schemeClr val="tx1"/>
                </a:solidFill>
              </a:rPr>
              <a:t>- hormon, který </a:t>
            </a:r>
            <a:r>
              <a:rPr lang="cs-CZ" b="1" dirty="0" smtClean="0">
                <a:solidFill>
                  <a:schemeClr val="tx1"/>
                </a:solidFill>
              </a:rPr>
              <a:t>řídí biorytmy, spánek a bdění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Hladina melatoninu je závislá na střídání světla a tmy- v noci produkce </a:t>
            </a:r>
            <a:r>
              <a:rPr lang="cs-CZ" dirty="0" smtClean="0">
                <a:solidFill>
                  <a:schemeClr val="tx1"/>
                </a:solidFill>
              </a:rPr>
              <a:t>stoupá. U slepých lidí proto někdy poruchy spánku.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Pohlavní žlázy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Vaječníky </a:t>
            </a:r>
            <a:r>
              <a:rPr lang="cs-CZ" b="1" dirty="0" smtClean="0">
                <a:solidFill>
                  <a:schemeClr val="tx1"/>
                </a:solidFill>
              </a:rPr>
              <a:t>a varlata</a:t>
            </a:r>
            <a:r>
              <a:rPr lang="cs-CZ" dirty="0" smtClean="0">
                <a:solidFill>
                  <a:schemeClr val="tx1"/>
                </a:solidFill>
              </a:rPr>
              <a:t>- produkují  </a:t>
            </a:r>
            <a:r>
              <a:rPr lang="cs-CZ" b="1" dirty="0" smtClean="0">
                <a:solidFill>
                  <a:schemeClr val="tx1"/>
                </a:solidFill>
              </a:rPr>
              <a:t>pohlavní hormony- testosteron </a:t>
            </a:r>
            <a:r>
              <a:rPr lang="cs-CZ" dirty="0" smtClean="0">
                <a:solidFill>
                  <a:schemeClr val="tx1"/>
                </a:solidFill>
              </a:rPr>
              <a:t>(mužský), </a:t>
            </a:r>
            <a:r>
              <a:rPr lang="cs-CZ" b="1" dirty="0" smtClean="0">
                <a:solidFill>
                  <a:schemeClr val="tx1"/>
                </a:solidFill>
              </a:rPr>
              <a:t>estrogen a progesteron </a:t>
            </a:r>
            <a:r>
              <a:rPr lang="cs-CZ" dirty="0" smtClean="0">
                <a:solidFill>
                  <a:schemeClr val="tx1"/>
                </a:solidFill>
              </a:rPr>
              <a:t>(ženské), ty jsou zodpovědné za vznik primárních a sekundárních pohlavních znaků, za správný vývoj a funkci pohlavních orgánů, sexuální chování a </a:t>
            </a:r>
            <a:r>
              <a:rPr lang="cs-CZ" dirty="0" smtClean="0">
                <a:solidFill>
                  <a:schemeClr val="tx1"/>
                </a:solidFill>
              </a:rPr>
              <a:t>cítění.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V těhotenství plní funkci endokrinní žlázy také </a:t>
            </a:r>
            <a:r>
              <a:rPr lang="cs-CZ" b="1" dirty="0" smtClean="0">
                <a:solidFill>
                  <a:schemeClr val="tx1"/>
                </a:solidFill>
              </a:rPr>
              <a:t>placenta.</a:t>
            </a: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792088"/>
          </a:xfrm>
        </p:spPr>
        <p:txBody>
          <a:bodyPr/>
          <a:lstStyle/>
          <a:p>
            <a:r>
              <a:rPr lang="cs-CZ" sz="4000" b="1" dirty="0">
                <a:solidFill>
                  <a:schemeClr val="tx1"/>
                </a:solidFill>
              </a:rPr>
              <a:t>Endokrinní </a:t>
            </a:r>
            <a:r>
              <a:rPr lang="cs-CZ" sz="4000" b="1" dirty="0" smtClean="0">
                <a:solidFill>
                  <a:schemeClr val="tx1"/>
                </a:solidFill>
              </a:rPr>
              <a:t>žlázy- šišinka, </a:t>
            </a:r>
            <a:r>
              <a:rPr lang="cs-CZ" sz="4000" b="1" dirty="0" err="1" smtClean="0">
                <a:solidFill>
                  <a:schemeClr val="tx1"/>
                </a:solidFill>
              </a:rPr>
              <a:t>pohl</a:t>
            </a:r>
            <a:r>
              <a:rPr lang="cs-CZ" sz="4000" b="1" dirty="0" smtClean="0">
                <a:solidFill>
                  <a:schemeClr val="tx1"/>
                </a:solidFill>
              </a:rPr>
              <a:t>. žlázy</a:t>
            </a:r>
            <a:endParaRPr lang="cs-CZ" sz="4000" dirty="0"/>
          </a:p>
        </p:txBody>
      </p:sp>
      <p:pic>
        <p:nvPicPr>
          <p:cNvPr id="7173" name="Picture 5" descr="http://ajurvedske-lazne.cz/sites/default/files/obrazky/sisink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6004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69" r="26420"/>
          <a:stretch/>
        </p:blipFill>
        <p:spPr bwMode="auto">
          <a:xfrm>
            <a:off x="5004048" y="4293097"/>
            <a:ext cx="19118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" r="5543"/>
          <a:stretch/>
        </p:blipFill>
        <p:spPr bwMode="auto">
          <a:xfrm>
            <a:off x="6975529" y="4293097"/>
            <a:ext cx="20958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5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8424936" cy="5256584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Hypofýza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Růstový hormon- </a:t>
            </a:r>
            <a:r>
              <a:rPr lang="cs-CZ" dirty="0" smtClean="0">
                <a:solidFill>
                  <a:schemeClr val="tx1"/>
                </a:solidFill>
              </a:rPr>
              <a:t>nanismus, gigantismus, </a:t>
            </a:r>
            <a:r>
              <a:rPr lang="cs-CZ" dirty="0" err="1" smtClean="0">
                <a:solidFill>
                  <a:schemeClr val="tx1"/>
                </a:solidFill>
              </a:rPr>
              <a:t>akromegálie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                                                                                                      </a:t>
            </a:r>
            <a:r>
              <a:rPr lang="cs-CZ" b="1" dirty="0" smtClean="0">
                <a:solidFill>
                  <a:schemeClr val="tx1"/>
                </a:solidFill>
              </a:rPr>
              <a:t>Prolaktin</a:t>
            </a:r>
            <a:r>
              <a:rPr lang="cs-CZ" dirty="0" smtClean="0">
                <a:solidFill>
                  <a:schemeClr val="tx1"/>
                </a:solidFill>
              </a:rPr>
              <a:t>- gynekomastie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Štítná žláza</a:t>
            </a:r>
            <a:r>
              <a:rPr lang="cs-CZ" dirty="0" smtClean="0">
                <a:solidFill>
                  <a:schemeClr val="tx1"/>
                </a:solidFill>
              </a:rPr>
              <a:t>- Graves-</a:t>
            </a:r>
            <a:r>
              <a:rPr lang="cs-CZ" dirty="0" err="1" smtClean="0">
                <a:solidFill>
                  <a:schemeClr val="tx1"/>
                </a:solidFill>
              </a:rPr>
              <a:t>Basedow</a:t>
            </a:r>
            <a:r>
              <a:rPr lang="cs-CZ" dirty="0" smtClean="0">
                <a:solidFill>
                  <a:schemeClr val="tx1"/>
                </a:solidFill>
              </a:rPr>
              <a:t>, struma</a:t>
            </a:r>
            <a:r>
              <a:rPr lang="cs-CZ" dirty="0" smtClean="0">
                <a:solidFill>
                  <a:schemeClr val="tx1"/>
                </a:solidFill>
              </a:rPr>
              <a:t>, kretenismus                      </a:t>
            </a:r>
            <a:r>
              <a:rPr lang="cs-CZ" b="1" dirty="0" smtClean="0">
                <a:solidFill>
                  <a:schemeClr val="tx1"/>
                </a:solidFill>
              </a:rPr>
              <a:t>Nadledvinky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Cushing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Choroby způsobené nesprávnou funkcí endokrinních žláz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4" y="1916832"/>
            <a:ext cx="137236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90" y="1916832"/>
            <a:ext cx="122413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53" y="1916832"/>
            <a:ext cx="237626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09634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4" y="4600520"/>
            <a:ext cx="2080311" cy="1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72" y="4600520"/>
            <a:ext cx="1621135" cy="18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07" y="4581128"/>
            <a:ext cx="2637281" cy="213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2" b="22529"/>
          <a:stretch/>
        </p:blipFill>
        <p:spPr bwMode="auto">
          <a:xfrm>
            <a:off x="4076949" y="4581128"/>
            <a:ext cx="2115247" cy="213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1979712" y="4365104"/>
            <a:ext cx="332746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3347864" y="4360377"/>
            <a:ext cx="332746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904746" y="4384496"/>
            <a:ext cx="229826" cy="4079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2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297</TotalTime>
  <Words>821</Words>
  <Application>Microsoft Office PowerPoint</Application>
  <PresentationFormat>Předvádění na obrazovce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Vlnění</vt:lpstr>
      <vt:lpstr>Endokrinní žlázy-hypofýza</vt:lpstr>
      <vt:lpstr>Endokrinní žlázy-hypofýza</vt:lpstr>
      <vt:lpstr>Endokrinní žlázy- štítná žláza</vt:lpstr>
      <vt:lpstr>Endokrinní žlázy- příštítná tělíska</vt:lpstr>
      <vt:lpstr>Endokrinní žlázy- nadledviny</vt:lpstr>
      <vt:lpstr>Endokrinní žlázy- nadledviny</vt:lpstr>
      <vt:lpstr>Endokrinní žlázy- slinivka břišní</vt:lpstr>
      <vt:lpstr>Endokrinní žlázy- šišinka, pohl. žlázy</vt:lpstr>
      <vt:lpstr>Choroby způsobené nesprávnou funkcí endokrinních žláz</vt:lpstr>
      <vt:lpstr>Použité zdroje: search.creativecommons.org http://casri.cz/web/index.php/produkty/79-1-uvod Gorg Blanc, Atlas lidkého těla, Rebo 2004, ISBN  978-80- 7234- 881- 7 Peter Abrahams, Lidské tělo- atlas anatomie člověka, Ottovo nakladatelství, ISBN 80- 7181- 955- 7 Beverly Mc Millan, Velký ilustrovaný atlas lidského těla, Svojtka 2009, ISBN 978- 80- 256- 0152- 5 Richard Walker, Rodinná encyklopedie: lidské tělo, Slovart 2003, ISBN 80- 7209- 477- 7 Kolektiv, Lidské tělo, Cesty 1996, ISBN 80- 7181- 093- 2 Eduard Kočárek, Biologie člověka, Scientia 2010, ISBN 978- 80- 86960- 47- 0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Endokrinní žlázy-popis a funkce</dc:title>
  <dc:creator>Marek</dc:creator>
  <cp:lastModifiedBy>jjonak@sapss-plzen.cz</cp:lastModifiedBy>
  <cp:revision>33</cp:revision>
  <dcterms:created xsi:type="dcterms:W3CDTF">2014-01-10T17:40:17Z</dcterms:created>
  <dcterms:modified xsi:type="dcterms:W3CDTF">2021-02-23T10:38:10Z</dcterms:modified>
</cp:coreProperties>
</file>