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70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AD68402-6F42-4532-B588-117B9CFC2509}" type="datetimeFigureOut">
              <a:rPr lang="cs-CZ" smtClean="0"/>
              <a:t>2. 9. 2016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526F15E-FA59-43D5-B60B-42922734845C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Kysl%C3%ADkov%C3%BD_radik%C3%A1l" TargetMode="External"/><Relationship Id="rId2" Type="http://schemas.openxmlformats.org/officeDocument/2006/relationships/hyperlink" Target="https://cs.wikipedia.org/wiki/Molekul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11560" y="1268760"/>
            <a:ext cx="8064896" cy="5112567"/>
          </a:xfrm>
        </p:spPr>
        <p:txBody>
          <a:bodyPr/>
          <a:lstStyle/>
          <a:p>
            <a:r>
              <a:rPr lang="cs-CZ" b="1" dirty="0" smtClean="0"/>
              <a:t>Mikroživiny</a:t>
            </a:r>
            <a:r>
              <a:rPr lang="cs-CZ" dirty="0" smtClean="0"/>
              <a:t> jsou vedle </a:t>
            </a:r>
            <a:r>
              <a:rPr lang="cs-CZ" dirty="0" err="1" smtClean="0"/>
              <a:t>makroživin</a:t>
            </a:r>
            <a:r>
              <a:rPr lang="cs-CZ" dirty="0" smtClean="0"/>
              <a:t> (sacharidy, tuky, bílkoviny) </a:t>
            </a:r>
            <a:r>
              <a:rPr lang="cs-CZ" b="1" dirty="0" smtClean="0"/>
              <a:t>nezbytnou částí našeho jídelníčku</a:t>
            </a:r>
            <a:r>
              <a:rPr lang="cs-CZ" dirty="0" smtClean="0"/>
              <a:t>.</a:t>
            </a:r>
          </a:p>
          <a:p>
            <a:r>
              <a:rPr lang="cs-CZ" dirty="0" smtClean="0"/>
              <a:t>                                             </a:t>
            </a:r>
            <a:r>
              <a:rPr lang="cs-CZ" b="1" dirty="0" smtClean="0"/>
              <a:t>minerály</a:t>
            </a:r>
          </a:p>
          <a:p>
            <a:r>
              <a:rPr lang="cs-CZ" b="1" dirty="0" smtClean="0"/>
              <a:t>Mikroživiny jsou tvořeny       vitamíny</a:t>
            </a:r>
            <a:r>
              <a:rPr lang="cs-CZ" dirty="0" smtClean="0"/>
              <a:t>.</a:t>
            </a:r>
          </a:p>
          <a:p>
            <a:r>
              <a:rPr lang="cs-CZ" dirty="0" smtClean="0"/>
              <a:t> </a:t>
            </a:r>
          </a:p>
          <a:p>
            <a:r>
              <a:rPr lang="cs-CZ" dirty="0" smtClean="0"/>
              <a:t>Tyto látky jsou přítomny </a:t>
            </a:r>
            <a:r>
              <a:rPr lang="cs-CZ" b="1" dirty="0" smtClean="0"/>
              <a:t>v pestré stravě v dostatečném množství </a:t>
            </a:r>
            <a:r>
              <a:rPr lang="cs-CZ" dirty="0" smtClean="0"/>
              <a:t>(denně 5 porcí zeleniny, 2 porce ovoce+ vyvážený jídelníček).</a:t>
            </a:r>
          </a:p>
          <a:p>
            <a:endParaRPr lang="cs-CZ" dirty="0" smtClean="0"/>
          </a:p>
          <a:p>
            <a:r>
              <a:rPr lang="cs-CZ" dirty="0" smtClean="0"/>
              <a:t>Případy kdy je třeba </a:t>
            </a:r>
            <a:r>
              <a:rPr lang="cs-CZ" dirty="0" err="1" smtClean="0"/>
              <a:t>mikronutrienty</a:t>
            </a:r>
            <a:r>
              <a:rPr lang="cs-CZ" dirty="0" smtClean="0"/>
              <a:t> doplnit ve formě doplňků stravy (tzv. suplementů): vyšší věk, psychická nebo fyzická zátěž, růst, u žen přechod nebo těhotenství.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17581" y="332657"/>
            <a:ext cx="7175351" cy="864096"/>
          </a:xfrm>
        </p:spPr>
        <p:txBody>
          <a:bodyPr/>
          <a:lstStyle/>
          <a:p>
            <a:pPr marL="182880" indent="0">
              <a:buNone/>
            </a:pPr>
            <a:r>
              <a:rPr lang="cs-CZ" sz="3200" dirty="0" smtClean="0"/>
              <a:t>Biochemie ve výživě- mikroživiny</a:t>
            </a:r>
            <a:endParaRPr lang="cs-CZ" sz="3200" dirty="0"/>
          </a:p>
        </p:txBody>
      </p:sp>
      <p:cxnSp>
        <p:nvCxnSpPr>
          <p:cNvPr id="5" name="Přímá spojnice se šipkou 4"/>
          <p:cNvCxnSpPr/>
          <p:nvPr/>
        </p:nvCxnSpPr>
        <p:spPr>
          <a:xfrm flipV="1">
            <a:off x="4025313" y="2348880"/>
            <a:ext cx="360040" cy="36004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4067944" y="2708920"/>
            <a:ext cx="360040" cy="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2467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332656"/>
            <a:ext cx="6512511" cy="79208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Vitamíny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1268760"/>
            <a:ext cx="8136904" cy="5184576"/>
          </a:xfrm>
        </p:spPr>
        <p:txBody>
          <a:bodyPr>
            <a:normAutofit fontScale="92500" lnSpcReduction="20000"/>
          </a:bodyPr>
          <a:lstStyle/>
          <a:p>
            <a:pPr marL="45720" indent="0">
              <a:buNone/>
            </a:pPr>
            <a:r>
              <a:rPr lang="cs-CZ" dirty="0" smtClean="0"/>
              <a:t>Vitamíny jsou organické sloučeniny nezbytné pro správnou funkci organismu. </a:t>
            </a:r>
          </a:p>
          <a:p>
            <a:pPr marL="45720" indent="0">
              <a:buNone/>
            </a:pPr>
            <a:r>
              <a:rPr lang="cs-CZ" dirty="0" smtClean="0"/>
              <a:t>Většinou jsou esenciální- tzn. že musejí být přijaty ve stravě-</a:t>
            </a:r>
          </a:p>
          <a:p>
            <a:pPr marL="45720" indent="0">
              <a:buNone/>
            </a:pPr>
            <a:r>
              <a:rPr lang="cs-CZ" dirty="0" smtClean="0"/>
              <a:t>výjimkou jsou </a:t>
            </a:r>
            <a:r>
              <a:rPr lang="cs-CZ" u="sng" dirty="0" smtClean="0"/>
              <a:t>B12, D, K, H- </a:t>
            </a:r>
            <a:r>
              <a:rPr lang="cs-CZ" dirty="0" smtClean="0"/>
              <a:t>ty si tělo umí vyrobit.</a:t>
            </a:r>
          </a:p>
          <a:p>
            <a:pPr marL="45720" indent="0">
              <a:buNone/>
            </a:pPr>
            <a:r>
              <a:rPr lang="cs-CZ" dirty="0" smtClean="0"/>
              <a:t>Dělení vitamínů- rozpustné v tucích (A, D, E, K)</a:t>
            </a:r>
          </a:p>
          <a:p>
            <a:pPr marL="45720" indent="0">
              <a:buNone/>
            </a:pPr>
            <a:r>
              <a:rPr lang="cs-CZ" dirty="0"/>
              <a:t> </a:t>
            </a:r>
            <a:r>
              <a:rPr lang="cs-CZ" dirty="0" smtClean="0"/>
              <a:t>                      -  rozpustné ve vodě (skupina B, C…)</a:t>
            </a:r>
          </a:p>
          <a:p>
            <a:pPr marL="45720" indent="0">
              <a:buNone/>
            </a:pPr>
            <a:r>
              <a:rPr lang="cs-CZ" dirty="0" smtClean="0"/>
              <a:t>Nadbytek vitamínů- </a:t>
            </a:r>
            <a:r>
              <a:rPr lang="cs-CZ" dirty="0" err="1" smtClean="0"/>
              <a:t>hypervitaminoza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Nedostatek- </a:t>
            </a:r>
            <a:r>
              <a:rPr lang="cs-CZ" dirty="0" err="1" smtClean="0"/>
              <a:t>hypovitaminoza</a:t>
            </a:r>
            <a:endParaRPr lang="cs-CZ" dirty="0" smtClean="0"/>
          </a:p>
          <a:p>
            <a:pPr marL="45720" indent="0">
              <a:buNone/>
            </a:pPr>
            <a:r>
              <a:rPr lang="cs-CZ" dirty="0" smtClean="0"/>
              <a:t>Úplně chybí- </a:t>
            </a:r>
            <a:r>
              <a:rPr lang="cs-CZ" dirty="0" err="1" smtClean="0"/>
              <a:t>avitaminoza</a:t>
            </a:r>
            <a:r>
              <a:rPr lang="cs-CZ" dirty="0" smtClean="0"/>
              <a:t>          </a:t>
            </a:r>
          </a:p>
          <a:p>
            <a:pPr marL="45720" indent="0" algn="ctr">
              <a:buNone/>
            </a:pPr>
            <a:r>
              <a:rPr lang="cs-CZ" b="1" i="1" u="sng" dirty="0" smtClean="0"/>
              <a:t>Vitamin A (retinol)</a:t>
            </a:r>
          </a:p>
          <a:p>
            <a:pPr marL="45720" indent="0">
              <a:buNone/>
            </a:pPr>
            <a:r>
              <a:rPr lang="cs-CZ" b="1" dirty="0" smtClean="0"/>
              <a:t>Při nedostatku- </a:t>
            </a:r>
            <a:r>
              <a:rPr lang="cs-CZ" dirty="0" smtClean="0"/>
              <a:t>praská kůže, lámou se nehty, šeroslepost, snížená imunita, osteoporóza</a:t>
            </a:r>
          </a:p>
          <a:p>
            <a:pPr marL="45720" indent="0">
              <a:buNone/>
            </a:pPr>
            <a:r>
              <a:rPr lang="cs-CZ" b="1" dirty="0" smtClean="0"/>
              <a:t>Při nadbytku- </a:t>
            </a:r>
            <a:r>
              <a:rPr lang="cs-CZ" dirty="0" smtClean="0"/>
              <a:t>u těhotných poškození plodu, bolest kloubů, řídnutí vlasů</a:t>
            </a:r>
          </a:p>
          <a:p>
            <a:pPr marL="45720" indent="0">
              <a:buNone/>
            </a:pPr>
            <a:r>
              <a:rPr lang="cs-CZ" b="1" dirty="0" smtClean="0"/>
              <a:t>Zdroj-</a:t>
            </a:r>
            <a:r>
              <a:rPr lang="cs-CZ" dirty="0" smtClean="0"/>
              <a:t> mrkev, petržel, meruňky, červená řepa, vejce, mléčné produkty</a:t>
            </a:r>
          </a:p>
          <a:p>
            <a:pPr marL="4572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1863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424936" cy="792088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Vitamíny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611560" y="1340768"/>
            <a:ext cx="8064896" cy="504056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cs-CZ" b="1" i="1" u="sng" dirty="0" smtClean="0"/>
              <a:t>Vitamín D (kalciferol</a:t>
            </a:r>
            <a:r>
              <a:rPr lang="cs-CZ" dirty="0" smtClean="0"/>
              <a:t>) </a:t>
            </a:r>
          </a:p>
          <a:p>
            <a:pPr marL="45720" indent="0">
              <a:buNone/>
            </a:pPr>
            <a:r>
              <a:rPr lang="cs-CZ" dirty="0" smtClean="0"/>
              <a:t>Tělo si ho dokáže syntetizovat z cholesterolu při ozáření UV paprsky.</a:t>
            </a:r>
          </a:p>
          <a:p>
            <a:pPr marL="45720" indent="0">
              <a:buNone/>
            </a:pPr>
            <a:r>
              <a:rPr lang="cs-CZ" dirty="0" smtClean="0"/>
              <a:t>Funkce- udržení správné hladiny Ca v krvi- prevence </a:t>
            </a:r>
            <a:r>
              <a:rPr lang="cs-CZ" dirty="0" err="1" smtClean="0"/>
              <a:t>osteoporozy</a:t>
            </a:r>
            <a:r>
              <a:rPr lang="cs-CZ" dirty="0" smtClean="0"/>
              <a:t>, křivice</a:t>
            </a:r>
          </a:p>
          <a:p>
            <a:pPr marL="45720" indent="0">
              <a:buNone/>
            </a:pPr>
            <a:r>
              <a:rPr lang="cs-CZ" dirty="0" smtClean="0"/>
              <a:t>Nadbytek- vysoká hladina Ca v krvi- únava, svalová slabost, nechuť k jídlu, svědění kůže, selhání ledvin</a:t>
            </a:r>
          </a:p>
          <a:p>
            <a:pPr marL="45720" indent="0">
              <a:buNone/>
            </a:pPr>
            <a:r>
              <a:rPr lang="cs-CZ" dirty="0" smtClean="0"/>
              <a:t>Zdroj- ryby, mléčné výrobky</a:t>
            </a:r>
          </a:p>
          <a:p>
            <a:pPr marL="45720" indent="0" algn="ctr">
              <a:buNone/>
            </a:pPr>
            <a:r>
              <a:rPr lang="cs-CZ" b="1" i="1" u="sng" dirty="0" smtClean="0"/>
              <a:t>Vitamín E (tokoferol)</a:t>
            </a:r>
          </a:p>
          <a:p>
            <a:pPr marL="45720" indent="0">
              <a:buNone/>
            </a:pPr>
            <a:r>
              <a:rPr lang="cs-CZ" dirty="0" smtClean="0"/>
              <a:t>Funkce- antioxidant, působí na krvetvorbu, </a:t>
            </a:r>
            <a:r>
              <a:rPr lang="cs-CZ" dirty="0" err="1" smtClean="0"/>
              <a:t>antiaging</a:t>
            </a:r>
            <a:r>
              <a:rPr lang="cs-CZ" dirty="0" smtClean="0"/>
              <a:t>, proti demenci, zlepšuje funkci </a:t>
            </a:r>
            <a:r>
              <a:rPr lang="cs-CZ" dirty="0" err="1" smtClean="0"/>
              <a:t>pohl</a:t>
            </a:r>
            <a:r>
              <a:rPr lang="cs-CZ" dirty="0" smtClean="0"/>
              <a:t>. orgánů, lepší imunita, x srážlivosti</a:t>
            </a:r>
          </a:p>
          <a:p>
            <a:pPr marL="45720" indent="0">
              <a:buNone/>
            </a:pPr>
            <a:r>
              <a:rPr lang="cs-CZ" dirty="0" smtClean="0"/>
              <a:t>Zdroj- rostlinné oleje, oříšky, listová zelenina,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83322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136904" cy="72008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Vitamíny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539552" y="1484784"/>
            <a:ext cx="8352928" cy="5040560"/>
          </a:xfrm>
        </p:spPr>
        <p:txBody>
          <a:bodyPr/>
          <a:lstStyle/>
          <a:p>
            <a:pPr marL="45720" indent="0" algn="ctr">
              <a:buNone/>
            </a:pPr>
            <a:r>
              <a:rPr lang="cs-CZ" b="1" i="1" u="sng" dirty="0" smtClean="0"/>
              <a:t>Vitamín K (chinon)</a:t>
            </a:r>
          </a:p>
          <a:p>
            <a:pPr marL="45720" indent="0">
              <a:buNone/>
            </a:pPr>
            <a:r>
              <a:rPr lang="cs-CZ" dirty="0" smtClean="0"/>
              <a:t>Funkce: podpora srážlivosti krve (omezuje menstruaci, krvácení z nosu, dásní)</a:t>
            </a:r>
          </a:p>
          <a:p>
            <a:pPr marL="45720" indent="0">
              <a:buNone/>
            </a:pPr>
            <a:r>
              <a:rPr lang="cs-CZ" dirty="0" smtClean="0"/>
              <a:t>Nadbytek: žloutnutí pokožky, návaly, pocení</a:t>
            </a:r>
          </a:p>
          <a:p>
            <a:pPr marL="45720" indent="0">
              <a:buNone/>
            </a:pPr>
            <a:r>
              <a:rPr lang="cs-CZ" dirty="0" smtClean="0"/>
              <a:t>Zdroj: částečně produkován střevní mikroflórou+ listová zelenina, zelí, sója, játra</a:t>
            </a:r>
          </a:p>
          <a:p>
            <a:pPr marL="45720" indent="0">
              <a:buNone/>
            </a:pPr>
            <a:endParaRPr lang="cs-CZ" dirty="0" smtClean="0"/>
          </a:p>
          <a:p>
            <a:pPr marL="45720" indent="0" algn="ctr">
              <a:buNone/>
            </a:pPr>
            <a:endParaRPr lang="cs-CZ" i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077072"/>
            <a:ext cx="3295650" cy="247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7031" y="4177178"/>
            <a:ext cx="4957457" cy="2276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129667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7992888" cy="85703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Vitamíny rozpustné ve vodě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23528" y="1340768"/>
            <a:ext cx="8640960" cy="5112568"/>
          </a:xfrm>
        </p:spPr>
        <p:txBody>
          <a:bodyPr/>
          <a:lstStyle/>
          <a:p>
            <a:pPr marL="45720" indent="0" algn="ctr">
              <a:buNone/>
            </a:pPr>
            <a:r>
              <a:rPr lang="cs-CZ" b="1" i="1" u="sng" dirty="0" smtClean="0"/>
              <a:t>Vitamíny skupiny B</a:t>
            </a:r>
          </a:p>
          <a:p>
            <a:pPr marL="45720" indent="0">
              <a:buNone/>
            </a:pPr>
            <a:r>
              <a:rPr lang="cs-CZ" b="1" i="1" dirty="0" smtClean="0"/>
              <a:t>B1- </a:t>
            </a:r>
            <a:r>
              <a:rPr lang="cs-CZ" b="1" i="1" dirty="0" err="1" smtClean="0"/>
              <a:t>thiamin</a:t>
            </a:r>
            <a:r>
              <a:rPr lang="cs-CZ" b="1" i="1" dirty="0" smtClean="0"/>
              <a:t>- </a:t>
            </a:r>
            <a:r>
              <a:rPr lang="cs-CZ" dirty="0" smtClean="0"/>
              <a:t>zdravé srdce, dobrá paměť, odbourávání alkoholu</a:t>
            </a:r>
            <a:endParaRPr lang="cs-CZ" b="1" i="1" dirty="0" smtClean="0"/>
          </a:p>
          <a:p>
            <a:pPr marL="45720" indent="0">
              <a:buNone/>
            </a:pPr>
            <a:r>
              <a:rPr lang="cs-CZ" b="1" i="1" dirty="0" smtClean="0"/>
              <a:t>B2- riboflavin- </a:t>
            </a:r>
            <a:r>
              <a:rPr lang="cs-CZ" dirty="0" smtClean="0"/>
              <a:t>oči, kůže, vlasy, nehty, plodnost</a:t>
            </a:r>
          </a:p>
          <a:p>
            <a:pPr marL="45720" indent="0">
              <a:buNone/>
            </a:pPr>
            <a:r>
              <a:rPr lang="cs-CZ" b="1" i="1" dirty="0" smtClean="0"/>
              <a:t>B3- niacin- </a:t>
            </a:r>
            <a:r>
              <a:rPr lang="cs-CZ" dirty="0" smtClean="0"/>
              <a:t>proti depresi, tlumí alergie, upravuje vysoký tlak</a:t>
            </a:r>
            <a:endParaRPr lang="cs-CZ" b="1" i="1" dirty="0" smtClean="0"/>
          </a:p>
          <a:p>
            <a:pPr marL="45720" indent="0">
              <a:buNone/>
            </a:pPr>
            <a:r>
              <a:rPr lang="cs-CZ" b="1" i="1" dirty="0" smtClean="0"/>
              <a:t>B5- kyselina pantotenová- </a:t>
            </a:r>
            <a:r>
              <a:rPr lang="cs-CZ" dirty="0" smtClean="0"/>
              <a:t>proti stárnutí kůže, průjmu, zácpě</a:t>
            </a:r>
            <a:endParaRPr lang="cs-CZ" b="1" i="1" dirty="0" smtClean="0"/>
          </a:p>
          <a:p>
            <a:pPr marL="45720" indent="0">
              <a:buNone/>
            </a:pPr>
            <a:r>
              <a:rPr lang="cs-CZ" b="1" i="1" dirty="0" smtClean="0"/>
              <a:t>B6- pyridoxin- </a:t>
            </a:r>
            <a:r>
              <a:rPr lang="cs-CZ" dirty="0" smtClean="0"/>
              <a:t>odstraňuje svalové křeče, zlepšuje funkci CNS </a:t>
            </a:r>
          </a:p>
          <a:p>
            <a:pPr marL="45720" indent="0">
              <a:buNone/>
            </a:pPr>
            <a:r>
              <a:rPr lang="cs-CZ" b="1" i="1" dirty="0" smtClean="0"/>
              <a:t>B7 (H)- biotin- </a:t>
            </a:r>
            <a:r>
              <a:rPr lang="cs-CZ" dirty="0" smtClean="0"/>
              <a:t>zdravá pleť, nehty, vlasy, na hubnutí, x depresi </a:t>
            </a:r>
          </a:p>
          <a:p>
            <a:pPr marL="45720" indent="0">
              <a:buNone/>
            </a:pPr>
            <a:r>
              <a:rPr lang="cs-CZ" b="1" i="1" dirty="0" smtClean="0"/>
              <a:t>B9- kyselina listová- </a:t>
            </a:r>
            <a:r>
              <a:rPr lang="cs-CZ" dirty="0" smtClean="0"/>
              <a:t>u těhotných proti rozštěpům páteře</a:t>
            </a:r>
            <a:endParaRPr lang="cs-CZ" b="1" i="1" dirty="0" smtClean="0"/>
          </a:p>
          <a:p>
            <a:pPr marL="45720" indent="0">
              <a:buNone/>
            </a:pPr>
            <a:r>
              <a:rPr lang="cs-CZ" b="1" i="1" dirty="0" smtClean="0"/>
              <a:t>B12-kyanobalamin- </a:t>
            </a:r>
            <a:r>
              <a:rPr lang="cs-CZ" dirty="0" smtClean="0"/>
              <a:t>funkce jater (zde se skladuje), krvetvorba</a:t>
            </a:r>
          </a:p>
          <a:p>
            <a:pPr marL="45720" indent="0">
              <a:buNone/>
            </a:pP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Zdroj: maso, játra, vejce, pivovarské kvasnice (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pangamin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), mléčné výrobky, obilné klíčky, celozrnné výrobky, luštěniny</a:t>
            </a:r>
          </a:p>
          <a:p>
            <a:pPr marL="45720" indent="0">
              <a:buNone/>
            </a:pPr>
            <a:endParaRPr lang="cs-CZ" b="1" i="1" dirty="0"/>
          </a:p>
        </p:txBody>
      </p:sp>
    </p:spTree>
    <p:extLst>
      <p:ext uri="{BB962C8B-B14F-4D97-AF65-F5344CB8AC3E}">
        <p14:creationId xmlns:p14="http://schemas.microsoft.com/office/powerpoint/2010/main" val="10288289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424936" cy="720080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/>
              <a:t>Vitamíny rozpustné ve vodě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3"/>
          </p:nvPr>
        </p:nvSpPr>
        <p:spPr>
          <a:xfrm>
            <a:off x="395536" y="1484784"/>
            <a:ext cx="8424936" cy="5202912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cs-CZ" b="1" i="1" u="sng" dirty="0" smtClean="0"/>
              <a:t>Vitamín C (kyselina </a:t>
            </a:r>
            <a:r>
              <a:rPr lang="cs-CZ" b="1" i="1" u="sng" dirty="0" err="1" smtClean="0"/>
              <a:t>ascorbová</a:t>
            </a:r>
            <a:r>
              <a:rPr lang="cs-CZ" b="1" i="1" u="sng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/>
              <a:t> </a:t>
            </a:r>
            <a:r>
              <a:rPr lang="cs-CZ" dirty="0" smtClean="0"/>
              <a:t>Velice důležitý- denní dávka 80 mg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cs-CZ" dirty="0" smtClean="0"/>
              <a:t>Je esenciální- tělo si ho neumí vyrobit</a:t>
            </a:r>
          </a:p>
          <a:p>
            <a:pPr marL="45720" indent="0">
              <a:buNone/>
            </a:pPr>
            <a:r>
              <a:rPr lang="cs-CZ" b="1" dirty="0" smtClean="0"/>
              <a:t>Funkce: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/>
              <a:t>silný antioxidant (</a:t>
            </a:r>
            <a:r>
              <a:rPr lang="cs-CZ" b="1" dirty="0" smtClean="0">
                <a:solidFill>
                  <a:schemeClr val="tx1"/>
                </a:solidFill>
              </a:rPr>
              <a:t>antioxidant</a:t>
            </a:r>
            <a:r>
              <a:rPr lang="cs-CZ" dirty="0" smtClean="0">
                <a:solidFill>
                  <a:schemeClr val="tx1"/>
                </a:solidFill>
              </a:rPr>
              <a:t> </a:t>
            </a:r>
            <a:r>
              <a:rPr lang="cs-CZ" dirty="0">
                <a:solidFill>
                  <a:schemeClr val="tx1"/>
                </a:solidFill>
              </a:rPr>
              <a:t>je látka, jejíž </a:t>
            </a:r>
            <a:r>
              <a:rPr lang="cs-CZ" dirty="0">
                <a:solidFill>
                  <a:schemeClr val="tx1"/>
                </a:solidFill>
                <a:hlinkClick r:id="rId2" action="ppaction://hlinkfile" tooltip="Molekula"/>
              </a:rPr>
              <a:t>molekuly</a:t>
            </a:r>
            <a:r>
              <a:rPr lang="cs-CZ" dirty="0">
                <a:solidFill>
                  <a:schemeClr val="tx1"/>
                </a:solidFill>
              </a:rPr>
              <a:t> omezují aktivitu </a:t>
            </a:r>
            <a:r>
              <a:rPr lang="cs-CZ" dirty="0">
                <a:solidFill>
                  <a:schemeClr val="tx1"/>
                </a:solidFill>
                <a:hlinkClick r:id="rId3" action="ppaction://hlinkfile" tooltip="Kyslíkový radikál"/>
              </a:rPr>
              <a:t>kyslíkových </a:t>
            </a:r>
            <a:r>
              <a:rPr lang="cs-CZ" dirty="0" smtClean="0">
                <a:solidFill>
                  <a:schemeClr val="tx1"/>
                </a:solidFill>
                <a:hlinkClick r:id="rId3" action="ppaction://hlinkfile" tooltip="Kyslíkový radikál"/>
              </a:rPr>
              <a:t>radikálů</a:t>
            </a:r>
            <a:r>
              <a:rPr lang="cs-CZ" dirty="0" smtClean="0">
                <a:solidFill>
                  <a:schemeClr val="tx1"/>
                </a:solidFill>
              </a:rPr>
              <a:t>, které poškozují svou aktivitou buňky. Vznikají při buněčném dýchání)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chemeClr val="tx1"/>
                </a:solidFill>
              </a:rPr>
              <a:t>Důležitý pro tvorbu kolagenu (chrupavky, vazivo, kosti)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chemeClr val="tx1"/>
                </a:solidFill>
              </a:rPr>
              <a:t>Posiluje imunitu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chemeClr val="tx1"/>
                </a:solidFill>
              </a:rPr>
              <a:t>Snižuje ukládání cholesterolu v cévách</a:t>
            </a:r>
          </a:p>
          <a:p>
            <a:pPr marL="45720" indent="0">
              <a:buNone/>
            </a:pPr>
            <a:r>
              <a:rPr lang="cs-CZ" dirty="0" smtClean="0">
                <a:solidFill>
                  <a:schemeClr val="tx1"/>
                </a:solidFill>
              </a:rPr>
              <a:t>Zdroj: ovoce, zelenina, hlavně černý rybíz, šípek, maliny, ostružiny, </a:t>
            </a:r>
            <a:r>
              <a:rPr lang="cs-CZ" dirty="0" err="1" smtClean="0">
                <a:solidFill>
                  <a:schemeClr val="tx1"/>
                </a:solidFill>
              </a:rPr>
              <a:t>acai</a:t>
            </a:r>
            <a:r>
              <a:rPr lang="cs-CZ" dirty="0" smtClean="0">
                <a:solidFill>
                  <a:schemeClr val="tx1"/>
                </a:solidFill>
              </a:rPr>
              <a:t>, </a:t>
            </a:r>
            <a:r>
              <a:rPr lang="cs-CZ" dirty="0" err="1" smtClean="0">
                <a:solidFill>
                  <a:schemeClr val="tx1"/>
                </a:solidFill>
              </a:rPr>
              <a:t>aronie</a:t>
            </a:r>
            <a:r>
              <a:rPr lang="cs-CZ" dirty="0" smtClean="0">
                <a:solidFill>
                  <a:schemeClr val="tx1"/>
                </a:solidFill>
              </a:rPr>
              <a:t>, rakytník</a:t>
            </a:r>
          </a:p>
          <a:p>
            <a:pPr marL="45720" indent="0">
              <a:buNone/>
            </a:pP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!!! Pozor na předávkování- pak může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vit.C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fungovat jako volný radikál a způsobovat oxidaci. Ideální je kombinace s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bioflavonoidy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(např. citrusy) nebo jako </a:t>
            </a:r>
            <a:r>
              <a:rPr lang="cs-CZ" dirty="0" err="1" smtClean="0">
                <a:solidFill>
                  <a:schemeClr val="accent6">
                    <a:lumMod val="75000"/>
                  </a:schemeClr>
                </a:solidFill>
              </a:rPr>
              <a:t>mikrogranule</a:t>
            </a:r>
            <a:r>
              <a:rPr lang="cs-CZ" dirty="0" smtClean="0">
                <a:solidFill>
                  <a:schemeClr val="accent6">
                    <a:lumMod val="75000"/>
                  </a:schemeClr>
                </a:solidFill>
              </a:rPr>
              <a:t> s postupným uvolňováním. Při náběhu na chřipku jsou krátkodobé vysoké dávky vitamínu C ale velmi účinné. </a:t>
            </a:r>
          </a:p>
          <a:p>
            <a:pPr>
              <a:buFont typeface="Wingdings" panose="05000000000000000000" pitchFamily="2" charset="2"/>
              <a:buChar char="ü"/>
            </a:pPr>
            <a:endParaRPr lang="cs-CZ" dirty="0" smtClean="0"/>
          </a:p>
          <a:p>
            <a:pPr>
              <a:buFont typeface="Wingdings" panose="05000000000000000000" pitchFamily="2" charset="2"/>
              <a:buChar char="ü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2222740"/>
      </p:ext>
    </p:extLst>
  </p:cSld>
  <p:clrMapOvr>
    <a:masterClrMapping/>
  </p:clrMapOvr>
</p:sld>
</file>

<file path=ppt/theme/theme1.xml><?xml version="1.0" encoding="utf-8"?>
<a:theme xmlns:a="http://schemas.openxmlformats.org/drawingml/2006/main" name="Aerodynamika">
  <a:themeElements>
    <a:clrScheme name="Aerodynamika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94</TotalTime>
  <Words>584</Words>
  <Application>Microsoft Office PowerPoint</Application>
  <PresentationFormat>Předvádění na obrazovce (4:3)</PresentationFormat>
  <Paragraphs>57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Aerodynamika</vt:lpstr>
      <vt:lpstr>Biochemie ve výživě- mikroživiny</vt:lpstr>
      <vt:lpstr>Vitamíny</vt:lpstr>
      <vt:lpstr>Vitamíny</vt:lpstr>
      <vt:lpstr>Vitamíny</vt:lpstr>
      <vt:lpstr>Vitamíny rozpustné ve vodě</vt:lpstr>
      <vt:lpstr>Vitamíny rozpustné ve vodě</vt:lpstr>
    </vt:vector>
  </TitlesOfParts>
  <Company>SaPSŠ Plzeň, s.r.o.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Biochemie ve výživě- mikroživiny</dc:title>
  <dc:creator>Šlechta Marek</dc:creator>
  <cp:lastModifiedBy>jjonak@sapss-plzen.cz</cp:lastModifiedBy>
  <cp:revision>10</cp:revision>
  <dcterms:created xsi:type="dcterms:W3CDTF">2016-02-25T12:21:35Z</dcterms:created>
  <dcterms:modified xsi:type="dcterms:W3CDTF">2016-09-02T08:59:54Z</dcterms:modified>
</cp:coreProperties>
</file>