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A81E-0A7F-4E05-88ED-178D3AA54CBD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15D-C857-4169-8A38-CA37330CC6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A81E-0A7F-4E05-88ED-178D3AA54CBD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15D-C857-4169-8A38-CA37330CC6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A81E-0A7F-4E05-88ED-178D3AA54CBD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15D-C857-4169-8A38-CA37330CC69B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A81E-0A7F-4E05-88ED-178D3AA54CBD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15D-C857-4169-8A38-CA37330CC69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A81E-0A7F-4E05-88ED-178D3AA54CBD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15D-C857-4169-8A38-CA37330CC6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A81E-0A7F-4E05-88ED-178D3AA54CBD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15D-C857-4169-8A38-CA37330CC69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A81E-0A7F-4E05-88ED-178D3AA54CBD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15D-C857-4169-8A38-CA37330CC6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A81E-0A7F-4E05-88ED-178D3AA54CBD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15D-C857-4169-8A38-CA37330CC6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A81E-0A7F-4E05-88ED-178D3AA54CBD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15D-C857-4169-8A38-CA37330CC6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A81E-0A7F-4E05-88ED-178D3AA54CBD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15D-C857-4169-8A38-CA37330CC69B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A81E-0A7F-4E05-88ED-178D3AA54CBD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015D-C857-4169-8A38-CA37330CC69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7EEA81E-0A7F-4E05-88ED-178D3AA54CBD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B84015D-C857-4169-8A38-CA37330CC69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79512" y="1484784"/>
            <a:ext cx="5040560" cy="5040560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1"/>
                </a:solidFill>
              </a:rPr>
              <a:t>Sluch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je </a:t>
            </a:r>
            <a:r>
              <a:rPr lang="cs-CZ" b="1" dirty="0" smtClean="0">
                <a:solidFill>
                  <a:schemeClr val="tx1"/>
                </a:solidFill>
              </a:rPr>
              <a:t>nejcitlivějším lidským smyslem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Jeho úkolem je </a:t>
            </a:r>
            <a:r>
              <a:rPr lang="cs-CZ" b="1" dirty="0" smtClean="0">
                <a:solidFill>
                  <a:schemeClr val="tx1"/>
                </a:solidFill>
              </a:rPr>
              <a:t>vnímat zvuky vzniklé kmitáním pevných těles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Je citlivý na kmitání o frekvencích 16- 20 000 Hz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Ucho je tvořeno 3 oddíly: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chemeClr val="tx1"/>
                </a:solidFill>
              </a:rPr>
              <a:t>Zevní ucho</a:t>
            </a:r>
            <a:r>
              <a:rPr lang="cs-CZ" dirty="0" smtClean="0">
                <a:solidFill>
                  <a:schemeClr val="tx1"/>
                </a:solidFill>
              </a:rPr>
              <a:t>- tvořeno </a:t>
            </a:r>
            <a:r>
              <a:rPr lang="cs-CZ" u="sng" dirty="0" smtClean="0">
                <a:solidFill>
                  <a:schemeClr val="tx1"/>
                </a:solidFill>
              </a:rPr>
              <a:t>boltcem a zevním zvukovodem</a:t>
            </a:r>
            <a:r>
              <a:rPr lang="cs-CZ" dirty="0" smtClean="0">
                <a:solidFill>
                  <a:schemeClr val="tx1"/>
                </a:solidFill>
              </a:rPr>
              <a:t>- úkolem je zachycovat a vést zvuky- </a:t>
            </a:r>
            <a:r>
              <a:rPr lang="cs-CZ" u="sng" dirty="0" smtClean="0">
                <a:solidFill>
                  <a:schemeClr val="tx1"/>
                </a:solidFill>
              </a:rPr>
              <a:t>od středního ucha odděleno bubínkem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chemeClr val="tx1"/>
                </a:solidFill>
              </a:rPr>
              <a:t>Střední ucho- </a:t>
            </a:r>
            <a:r>
              <a:rPr lang="cs-CZ" dirty="0" smtClean="0">
                <a:solidFill>
                  <a:schemeClr val="tx1"/>
                </a:solidFill>
              </a:rPr>
              <a:t>je uloženo v dutině spánkové kosti- tvořeno </a:t>
            </a:r>
            <a:r>
              <a:rPr lang="cs-CZ" u="sng" dirty="0" smtClean="0">
                <a:solidFill>
                  <a:schemeClr val="tx1"/>
                </a:solidFill>
              </a:rPr>
              <a:t>3 kůstkami- kladívko, kovadlinka a třmínek</a:t>
            </a:r>
            <a:r>
              <a:rPr lang="cs-CZ" dirty="0" smtClean="0">
                <a:solidFill>
                  <a:schemeClr val="tx1"/>
                </a:solidFill>
              </a:rPr>
              <a:t>- ne ně přenášeny vibrace bubínku, kůstky vibrace zesilují a přenášejí  je do orgánů uložených ve vnitřním uchu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chemeClr val="tx1"/>
                </a:solidFill>
              </a:rPr>
              <a:t>Vnitřní ucho</a:t>
            </a:r>
            <a:r>
              <a:rPr lang="cs-CZ" dirty="0" smtClean="0">
                <a:solidFill>
                  <a:schemeClr val="tx1"/>
                </a:solidFill>
              </a:rPr>
              <a:t>- tvoří  tzv. </a:t>
            </a:r>
            <a:r>
              <a:rPr lang="cs-CZ" u="sng" dirty="0" err="1" smtClean="0">
                <a:solidFill>
                  <a:schemeClr val="tx1"/>
                </a:solidFill>
              </a:rPr>
              <a:t>kostěnný</a:t>
            </a:r>
            <a:r>
              <a:rPr lang="cs-CZ" u="sng" dirty="0" smtClean="0">
                <a:solidFill>
                  <a:schemeClr val="tx1"/>
                </a:solidFill>
              </a:rPr>
              <a:t> labyrint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36904" cy="792088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Lidské smysly - sluch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04" y="764704"/>
            <a:ext cx="3587683" cy="380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t="47810" r="14897" b="20652"/>
          <a:stretch/>
        </p:blipFill>
        <p:spPr bwMode="auto">
          <a:xfrm>
            <a:off x="5292079" y="4797152"/>
            <a:ext cx="3672408" cy="179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3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79126" y="1124744"/>
            <a:ext cx="4248472" cy="561662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b="1" u="sng" dirty="0" smtClean="0">
                <a:solidFill>
                  <a:schemeClr val="tx1"/>
                </a:solidFill>
              </a:rPr>
              <a:t>Vnitřní ucho- </a:t>
            </a:r>
            <a:r>
              <a:rPr lang="cs-CZ" dirty="0" smtClean="0">
                <a:solidFill>
                  <a:schemeClr val="tx1"/>
                </a:solidFill>
              </a:rPr>
              <a:t>zde se nachází vlastní sluchové ústrojí. Je </a:t>
            </a:r>
            <a:r>
              <a:rPr lang="cs-CZ" b="1" dirty="0" smtClean="0">
                <a:solidFill>
                  <a:schemeClr val="tx1"/>
                </a:solidFill>
              </a:rPr>
              <a:t>tvořeno tzv. </a:t>
            </a:r>
            <a:r>
              <a:rPr lang="cs-CZ" b="1" dirty="0" err="1" smtClean="0">
                <a:solidFill>
                  <a:schemeClr val="tx1"/>
                </a:solidFill>
              </a:rPr>
              <a:t>kostěnným</a:t>
            </a:r>
            <a:r>
              <a:rPr lang="cs-CZ" b="1" dirty="0" smtClean="0">
                <a:solidFill>
                  <a:schemeClr val="tx1"/>
                </a:solidFill>
              </a:rPr>
              <a:t> labyrintem</a:t>
            </a:r>
            <a:r>
              <a:rPr lang="cs-CZ" dirty="0" smtClean="0">
                <a:solidFill>
                  <a:schemeClr val="tx1"/>
                </a:solidFill>
              </a:rPr>
              <a:t> s částmi:</a:t>
            </a:r>
          </a:p>
          <a:p>
            <a:r>
              <a:rPr lang="cs-CZ" u="sng" dirty="0" smtClean="0">
                <a:solidFill>
                  <a:schemeClr val="tx1"/>
                </a:solidFill>
              </a:rPr>
              <a:t>a/ předsíň </a:t>
            </a:r>
          </a:p>
          <a:p>
            <a:r>
              <a:rPr lang="cs-CZ" u="sng" dirty="0" smtClean="0">
                <a:solidFill>
                  <a:schemeClr val="tx1"/>
                </a:solidFill>
              </a:rPr>
              <a:t>b/</a:t>
            </a:r>
            <a:r>
              <a:rPr lang="cs-CZ" u="sng" dirty="0" err="1" smtClean="0">
                <a:solidFill>
                  <a:schemeClr val="tx1"/>
                </a:solidFill>
              </a:rPr>
              <a:t>kostěnný</a:t>
            </a:r>
            <a:r>
              <a:rPr lang="cs-CZ" u="sng" dirty="0" smtClean="0">
                <a:solidFill>
                  <a:schemeClr val="tx1"/>
                </a:solidFill>
              </a:rPr>
              <a:t> hlemýžď</a:t>
            </a:r>
            <a:r>
              <a:rPr lang="cs-CZ" dirty="0" smtClean="0">
                <a:solidFill>
                  <a:schemeClr val="tx1"/>
                </a:solidFill>
              </a:rPr>
              <a:t>- vyplněný perilymfou</a:t>
            </a:r>
          </a:p>
          <a:p>
            <a:r>
              <a:rPr lang="cs-CZ" u="sng" dirty="0" smtClean="0">
                <a:solidFill>
                  <a:schemeClr val="tx1"/>
                </a:solidFill>
              </a:rPr>
              <a:t>c/ blanitý hlemýžď- </a:t>
            </a:r>
            <a:r>
              <a:rPr lang="cs-CZ" dirty="0" smtClean="0">
                <a:solidFill>
                  <a:schemeClr val="tx1"/>
                </a:solidFill>
              </a:rPr>
              <a:t>vyplněný endolymfou- zde se nachází  </a:t>
            </a:r>
            <a:r>
              <a:rPr lang="cs-CZ" u="sng" dirty="0" smtClean="0">
                <a:solidFill>
                  <a:schemeClr val="tx1"/>
                </a:solidFill>
              </a:rPr>
              <a:t>sluchový orgán- tzv. Cortiho ústrojí</a:t>
            </a:r>
            <a:r>
              <a:rPr lang="cs-CZ" dirty="0" smtClean="0">
                <a:solidFill>
                  <a:schemeClr val="tx1"/>
                </a:solidFill>
              </a:rPr>
              <a:t>-, obsahující speciální vláskové buňky.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 předsíňové části 2 okénka: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oválné- zde nasedá třmínek+ kulaté- uzavřené blankou.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Jak vzniká sluchový vjem?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Zvuk rozkmitá bubínek, jeho kmity jsou přes kladívko, třmínek a kovadlinku přeneseny na oválné okénko. Dojde k rozkmitání tekutin (perilymfa, endolymfa), které podráždí vláskové buňky Cortiho orgánu. Sluchový vzruch je veden sluchovým nervem do sluchového kortexu-  místo ve spánkovém laloku, kde dojde k dešifrování zvuku a vzniku zvukového vjemu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00800" cy="864096"/>
          </a:xfrm>
        </p:spPr>
        <p:txBody>
          <a:bodyPr/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Lidské smysly - sluch</a:t>
            </a:r>
            <a:endParaRPr lang="cs-CZ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4" t="3153" b="2544"/>
          <a:stretch/>
        </p:blipFill>
        <p:spPr bwMode="auto">
          <a:xfrm>
            <a:off x="4572000" y="1340768"/>
            <a:ext cx="4464496" cy="52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http://upload.wikimedia.org/wikipedia/commons/d/d2/Anatomy_of_the_Human_Ear_c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91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4320480" cy="5184576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Součástí vnitřního ucha je také rovnovážné (</a:t>
            </a:r>
            <a:r>
              <a:rPr lang="cs-CZ" b="1" dirty="0" err="1" smtClean="0">
                <a:solidFill>
                  <a:schemeClr val="tx1"/>
                </a:solidFill>
              </a:rPr>
              <a:t>statokinetické</a:t>
            </a:r>
            <a:r>
              <a:rPr lang="cs-CZ" b="1" dirty="0" smtClean="0">
                <a:solidFill>
                  <a:schemeClr val="tx1"/>
                </a:solidFill>
              </a:rPr>
              <a:t>) ústrojí</a:t>
            </a:r>
            <a:r>
              <a:rPr lang="cs-CZ" dirty="0" smtClean="0">
                <a:solidFill>
                  <a:schemeClr val="tx1"/>
                </a:solidFill>
              </a:rPr>
              <a:t>. Jeho funkcí je </a:t>
            </a:r>
            <a:r>
              <a:rPr lang="cs-CZ" b="1" dirty="0" smtClean="0">
                <a:solidFill>
                  <a:schemeClr val="tx1"/>
                </a:solidFill>
              </a:rPr>
              <a:t>informovat mozek o poloze a pohybu hlavy (těla) a následně s pomocí  mozečku udržet rovnováhu.</a:t>
            </a:r>
          </a:p>
          <a:p>
            <a:r>
              <a:rPr lang="cs-CZ" b="1" u="sng" dirty="0" err="1" smtClean="0">
                <a:solidFill>
                  <a:schemeClr val="tx1"/>
                </a:solidFill>
              </a:rPr>
              <a:t>Statokinetické</a:t>
            </a:r>
            <a:r>
              <a:rPr lang="cs-CZ" b="1" u="sng" dirty="0" smtClean="0">
                <a:solidFill>
                  <a:schemeClr val="tx1"/>
                </a:solidFill>
              </a:rPr>
              <a:t> ústrojí: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tx1"/>
                </a:solidFill>
              </a:rPr>
              <a:t>Statické čidlo- </a:t>
            </a:r>
            <a:r>
              <a:rPr lang="cs-CZ" dirty="0" smtClean="0">
                <a:solidFill>
                  <a:schemeClr val="tx1"/>
                </a:solidFill>
              </a:rPr>
              <a:t>vnímá polohu hlavy- je tvořeno </a:t>
            </a:r>
            <a:r>
              <a:rPr lang="cs-CZ" u="sng" dirty="0" smtClean="0">
                <a:solidFill>
                  <a:schemeClr val="tx1"/>
                </a:solidFill>
              </a:rPr>
              <a:t>vláskovými buňkami v gelovém obalu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u="sng" dirty="0" smtClean="0">
                <a:solidFill>
                  <a:schemeClr val="tx1"/>
                </a:solidFill>
              </a:rPr>
              <a:t>při změně polohy hlavy jsou tyto vlásky drážděny </a:t>
            </a:r>
            <a:r>
              <a:rPr lang="cs-CZ" u="sng" dirty="0" err="1" smtClean="0">
                <a:solidFill>
                  <a:schemeClr val="tx1"/>
                </a:solidFill>
              </a:rPr>
              <a:t>přesýpávajícími</a:t>
            </a:r>
            <a:r>
              <a:rPr lang="cs-CZ" u="sng" dirty="0" smtClean="0">
                <a:solidFill>
                  <a:schemeClr val="tx1"/>
                </a:solidFill>
              </a:rPr>
              <a:t> se krystalky</a:t>
            </a:r>
            <a:r>
              <a:rPr lang="cs-CZ" dirty="0" smtClean="0">
                <a:solidFill>
                  <a:schemeClr val="tx1"/>
                </a:solidFill>
              </a:rPr>
              <a:t> uhličitanu vápenatého tzv. </a:t>
            </a:r>
            <a:r>
              <a:rPr lang="cs-CZ" dirty="0" err="1" smtClean="0">
                <a:solidFill>
                  <a:schemeClr val="tx1"/>
                </a:solidFill>
              </a:rPr>
              <a:t>otolity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tx1"/>
                </a:solidFill>
              </a:rPr>
              <a:t>Kinetické čidlo- </a:t>
            </a:r>
            <a:r>
              <a:rPr lang="cs-CZ" dirty="0" smtClean="0">
                <a:solidFill>
                  <a:schemeClr val="tx1"/>
                </a:solidFill>
              </a:rPr>
              <a:t>vnímá pohyby hlavy- nachází se v </a:t>
            </a:r>
            <a:r>
              <a:rPr lang="cs-CZ" u="sng" dirty="0" smtClean="0">
                <a:solidFill>
                  <a:schemeClr val="tx1"/>
                </a:solidFill>
              </a:rPr>
              <a:t>půlkruhovitých kanálcích</a:t>
            </a:r>
            <a:r>
              <a:rPr lang="cs-CZ" dirty="0" smtClean="0">
                <a:solidFill>
                  <a:schemeClr val="tx1"/>
                </a:solidFill>
              </a:rPr>
              <a:t>. Také v nich jsou vláskovité buňky d</a:t>
            </a:r>
            <a:r>
              <a:rPr lang="cs-CZ" u="sng" dirty="0" smtClean="0">
                <a:solidFill>
                  <a:schemeClr val="tx1"/>
                </a:solidFill>
              </a:rPr>
              <a:t>rážděné</a:t>
            </a:r>
            <a:r>
              <a:rPr lang="cs-CZ" dirty="0" smtClean="0">
                <a:solidFill>
                  <a:schemeClr val="tx1"/>
                </a:solidFill>
              </a:rPr>
              <a:t> při pohybu přelévající se </a:t>
            </a:r>
            <a:r>
              <a:rPr lang="cs-CZ" u="sng" dirty="0" smtClean="0">
                <a:solidFill>
                  <a:schemeClr val="tx1"/>
                </a:solidFill>
              </a:rPr>
              <a:t>endolymfou.</a:t>
            </a:r>
            <a:endParaRPr lang="cs-CZ" u="sng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720080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Rovnovážné ústrojí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5" t="6202" r="25822" b="8418"/>
          <a:stretch/>
        </p:blipFill>
        <p:spPr bwMode="auto">
          <a:xfrm>
            <a:off x="5004048" y="2060848"/>
            <a:ext cx="358468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54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4176464" cy="520595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chemeClr val="tx1"/>
                </a:solidFill>
              </a:rPr>
              <a:t>Čichové ústrojí je tzv. chemoreceptorem-</a:t>
            </a:r>
            <a:r>
              <a:rPr lang="cs-CZ" dirty="0" smtClean="0">
                <a:solidFill>
                  <a:schemeClr val="tx1"/>
                </a:solidFill>
              </a:rPr>
              <a:t> tzn. </a:t>
            </a:r>
            <a:r>
              <a:rPr lang="cs-CZ" b="1" dirty="0" smtClean="0">
                <a:solidFill>
                  <a:schemeClr val="tx1"/>
                </a:solidFill>
              </a:rPr>
              <a:t>zaznamenává přítomnost chemických látek v plynném skupenství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/>
                </a:solidFill>
              </a:rPr>
              <a:t>Je tvořeno </a:t>
            </a:r>
            <a:r>
              <a:rPr lang="cs-CZ" b="1" dirty="0" smtClean="0">
                <a:solidFill>
                  <a:schemeClr val="tx1"/>
                </a:solidFill>
              </a:rPr>
              <a:t>čichovým epitelem</a:t>
            </a:r>
            <a:r>
              <a:rPr lang="cs-CZ" dirty="0" smtClean="0">
                <a:solidFill>
                  <a:schemeClr val="tx1"/>
                </a:solidFill>
              </a:rPr>
              <a:t>, který se nachází na spodní straně čichové kosti (cca 2,5 cm X 2,5 cm)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/>
                </a:solidFill>
              </a:rPr>
              <a:t>Vdechnutý </a:t>
            </a:r>
            <a:r>
              <a:rPr lang="cs-CZ" u="sng" dirty="0" smtClean="0">
                <a:solidFill>
                  <a:schemeClr val="tx1"/>
                </a:solidFill>
              </a:rPr>
              <a:t>plyn se rozpouští v tekutině na povrchu žlázového epitelu, tento roztok pak dráždí chemoreceptory čichového epitelu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chemeClr val="tx1"/>
                </a:solidFill>
              </a:rPr>
              <a:t>Čichový nerv vede vzruch do různých částí mozku</a:t>
            </a:r>
            <a:r>
              <a:rPr lang="cs-CZ" dirty="0" smtClean="0">
                <a:solidFill>
                  <a:schemeClr val="tx1"/>
                </a:solidFill>
              </a:rPr>
              <a:t>- např. do </a:t>
            </a:r>
            <a:r>
              <a:rPr lang="cs-CZ" u="sng" dirty="0" err="1" smtClean="0">
                <a:solidFill>
                  <a:schemeClr val="tx1"/>
                </a:solidFill>
              </a:rPr>
              <a:t>hypothalamu</a:t>
            </a:r>
            <a:r>
              <a:rPr lang="cs-CZ" dirty="0" smtClean="0">
                <a:solidFill>
                  <a:schemeClr val="tx1"/>
                </a:solidFill>
              </a:rPr>
              <a:t> (ten vyvolává slzení či kýchání při vdechnutí dráždivých látek) nebo do </a:t>
            </a:r>
            <a:r>
              <a:rPr lang="cs-CZ" u="sng" dirty="0" smtClean="0">
                <a:solidFill>
                  <a:schemeClr val="tx1"/>
                </a:solidFill>
              </a:rPr>
              <a:t>limbického systému</a:t>
            </a:r>
            <a:r>
              <a:rPr lang="cs-CZ" dirty="0" smtClean="0">
                <a:solidFill>
                  <a:schemeClr val="tx1"/>
                </a:solidFill>
              </a:rPr>
              <a:t>- sídla emocí- pozitivní reakce na vůně, negativní na zápachy)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792088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Lidské smysly- čich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778" y="1628800"/>
            <a:ext cx="4369098" cy="498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4283968" y="3068960"/>
            <a:ext cx="21602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631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143000"/>
            <a:ext cx="4392488" cy="559836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</a:rPr>
              <a:t>Původním významem chuťového ústrojí bylo </a:t>
            </a:r>
            <a:r>
              <a:rPr lang="cs-CZ" b="1" dirty="0" smtClean="0">
                <a:solidFill>
                  <a:schemeClr val="tx1"/>
                </a:solidFill>
              </a:rPr>
              <a:t>prozkoumávat potravu </a:t>
            </a:r>
            <a:r>
              <a:rPr lang="cs-CZ" dirty="0" smtClean="0">
                <a:solidFill>
                  <a:schemeClr val="tx1"/>
                </a:solidFill>
              </a:rPr>
              <a:t>a vyhnout se tak pozření nebezpečných poživatin- zkažených nebo otrávených.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</a:rPr>
              <a:t>Také </a:t>
            </a:r>
            <a:r>
              <a:rPr lang="cs-CZ" b="1" dirty="0" smtClean="0">
                <a:solidFill>
                  <a:schemeClr val="tx1"/>
                </a:solidFill>
              </a:rPr>
              <a:t>chuťové ústrojí je chemoreceptorem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</a:rPr>
              <a:t>Vnímá chemické složení látek ve vodním roztoku (sliny)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</a:rPr>
              <a:t>Základem jsou </a:t>
            </a:r>
            <a:r>
              <a:rPr lang="cs-CZ" b="1" dirty="0" smtClean="0">
                <a:solidFill>
                  <a:schemeClr val="tx1"/>
                </a:solidFill>
              </a:rPr>
              <a:t>chuťové pohárky</a:t>
            </a:r>
            <a:r>
              <a:rPr lang="cs-CZ" dirty="0" smtClean="0">
                <a:solidFill>
                  <a:schemeClr val="tx1"/>
                </a:solidFill>
              </a:rPr>
              <a:t>- malá tělíska nálevkovitého tvaru umístěná na povrchu jazyka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</a:rPr>
              <a:t>Člověk jejich pomocí vnímá </a:t>
            </a:r>
            <a:r>
              <a:rPr lang="cs-CZ" b="1" dirty="0" smtClean="0">
                <a:solidFill>
                  <a:schemeClr val="tx1"/>
                </a:solidFill>
              </a:rPr>
              <a:t>4 různé chuti- sladkou, kyselou, slanou a hořkou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</a:rPr>
              <a:t>Chuť potravy vzniká kombinací těchto 4 základních chutí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</a:rPr>
              <a:t>Chuťový vjem spouští reflexivně vylučování slin do úst, žaludeční a pankreatické šťávy do dvanácterníku.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810344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Lidské smysly- chuť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17043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04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2171700"/>
            <a:ext cx="83343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051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98</TotalTime>
  <Words>490</Words>
  <Application>Microsoft Office PowerPoint</Application>
  <PresentationFormat>Předvádění na obrazovce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Vlnění</vt:lpstr>
      <vt:lpstr>Lidské smysly - sluch</vt:lpstr>
      <vt:lpstr>Lidské smysly - sluch</vt:lpstr>
      <vt:lpstr>Rovnovážné ústrojí</vt:lpstr>
      <vt:lpstr>Lidské smysly- čich</vt:lpstr>
      <vt:lpstr>Lidské smysly- chuť</vt:lpstr>
      <vt:lpstr>Prezentace aplikace PowerPoint</vt:lpstr>
    </vt:vector>
  </TitlesOfParts>
  <Company>SaPSŠ Plzeň,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Lidské smysly - sluch</dc:title>
  <dc:creator>Šlechta Marek</dc:creator>
  <cp:lastModifiedBy>Šlechta Marek</cp:lastModifiedBy>
  <cp:revision>10</cp:revision>
  <dcterms:created xsi:type="dcterms:W3CDTF">2014-03-23T12:19:20Z</dcterms:created>
  <dcterms:modified xsi:type="dcterms:W3CDTF">2014-03-23T13:57:42Z</dcterms:modified>
</cp:coreProperties>
</file>