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956746A-7CFE-4902-8077-E2EC8A2700F6}" type="datetimeFigureOut">
              <a:rPr lang="cs-CZ" smtClean="0"/>
              <a:t>12.12.2013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3F5FBC1-3AC4-4268-B991-56F04E2AF74B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microsoft.com/office/2007/relationships/hdphoto" Target="../media/hdphoto3.wdp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5" Type="http://schemas.microsoft.com/office/2007/relationships/hdphoto" Target="../media/hdphoto7.wdp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496944" cy="792088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Oběhová soustava- srdce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124744"/>
            <a:ext cx="8208912" cy="5256584"/>
          </a:xfrm>
        </p:spPr>
        <p:txBody>
          <a:bodyPr/>
          <a:lstStyle/>
          <a:p>
            <a:pPr algn="l"/>
            <a:r>
              <a:rPr lang="cs-CZ" dirty="0" smtClean="0">
                <a:solidFill>
                  <a:schemeClr val="tx1"/>
                </a:solidFill>
              </a:rPr>
              <a:t>Srdce je svalová pumpa, která s frekvencí minimálně 1 stahu/min. pumpuje  do celého těla krev od 4. týdne těhotenství až do smrti.</a:t>
            </a:r>
          </a:p>
          <a:p>
            <a:pPr algn="l"/>
            <a:r>
              <a:rPr lang="cs-CZ" dirty="0" smtClean="0">
                <a:solidFill>
                  <a:schemeClr val="tx1"/>
                </a:solidFill>
              </a:rPr>
              <a:t>Několik čísel o „neunavitelnosti“ srdce:</a:t>
            </a:r>
          </a:p>
          <a:p>
            <a:pPr algn="l"/>
            <a:r>
              <a:rPr lang="cs-CZ" dirty="0" smtClean="0">
                <a:solidFill>
                  <a:schemeClr val="tx1"/>
                </a:solidFill>
              </a:rPr>
              <a:t>Tepová frekvence 70/min. x </a:t>
            </a:r>
            <a:r>
              <a:rPr lang="cs-CZ" dirty="0" err="1" smtClean="0">
                <a:solidFill>
                  <a:schemeClr val="tx1"/>
                </a:solidFill>
              </a:rPr>
              <a:t>sytolický</a:t>
            </a:r>
            <a:r>
              <a:rPr lang="cs-CZ" dirty="0" smtClean="0">
                <a:solidFill>
                  <a:schemeClr val="tx1"/>
                </a:solidFill>
              </a:rPr>
              <a:t> objem 80 ml = 5,6l přečerpané krve/min. x 60 = 336 l za hodinu x 24 = 8064/den x 365 = 2 943 360 l/rok</a:t>
            </a:r>
          </a:p>
          <a:p>
            <a:pPr algn="l"/>
            <a:r>
              <a:rPr lang="cs-CZ" dirty="0" smtClean="0">
                <a:solidFill>
                  <a:schemeClr val="tx1"/>
                </a:solidFill>
              </a:rPr>
              <a:t>X 75let =220 752 000 l za život = </a:t>
            </a:r>
            <a:r>
              <a:rPr lang="cs-CZ" b="1" dirty="0" smtClean="0">
                <a:solidFill>
                  <a:schemeClr val="tx1"/>
                </a:solidFill>
              </a:rPr>
              <a:t>8,3 přečerpaných bazénů  o délce 50 m šířce 25 m a hloubce 2 metry za život  !!!</a:t>
            </a:r>
          </a:p>
          <a:p>
            <a:pPr algn="l"/>
            <a:r>
              <a:rPr lang="cs-CZ" b="1" dirty="0" smtClean="0">
                <a:solidFill>
                  <a:schemeClr val="tx1"/>
                </a:solidFill>
              </a:rPr>
              <a:t>Velikost srdce- 12,5 x 7,5 cm</a:t>
            </a:r>
            <a:r>
              <a:rPr lang="cs-CZ" dirty="0" smtClean="0">
                <a:solidFill>
                  <a:schemeClr val="tx1"/>
                </a:solidFill>
              </a:rPr>
              <a:t>- umístěno za hrudní kostí 2/3 vlevo,1/3 vpravo</a:t>
            </a:r>
          </a:p>
          <a:p>
            <a:pPr algn="l"/>
            <a:r>
              <a:rPr lang="cs-CZ" b="1" dirty="0" smtClean="0">
                <a:solidFill>
                  <a:schemeClr val="tx1"/>
                </a:solidFill>
              </a:rPr>
              <a:t>Hmotnost srdce- 350 g- u sportovců až 550g</a:t>
            </a:r>
          </a:p>
          <a:p>
            <a:pPr algn="l"/>
            <a:r>
              <a:rPr lang="cs-CZ" b="1" dirty="0" smtClean="0">
                <a:solidFill>
                  <a:schemeClr val="tx1"/>
                </a:solidFill>
              </a:rPr>
              <a:t>Skladba srdeční stěny:                          endokard  myokard  epikard</a:t>
            </a:r>
          </a:p>
          <a:p>
            <a:pPr algn="l"/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Z:\srdce- vrstv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33" r="27727"/>
          <a:stretch/>
        </p:blipFill>
        <p:spPr bwMode="auto">
          <a:xfrm>
            <a:off x="3779912" y="4667534"/>
            <a:ext cx="4063388" cy="178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se šipkou 4"/>
          <p:cNvCxnSpPr/>
          <p:nvPr/>
        </p:nvCxnSpPr>
        <p:spPr>
          <a:xfrm>
            <a:off x="5262185" y="4601144"/>
            <a:ext cx="389935" cy="6480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5792819" y="4547166"/>
            <a:ext cx="194967" cy="6480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6372200" y="4547166"/>
            <a:ext cx="720080" cy="7020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245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Stavba srdce a malý( plicní) oběh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Z:\srdce- ře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80728"/>
            <a:ext cx="5328592" cy="568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se šipkou 4"/>
          <p:cNvCxnSpPr/>
          <p:nvPr/>
        </p:nvCxnSpPr>
        <p:spPr>
          <a:xfrm flipH="1" flipV="1">
            <a:off x="2699792" y="1052736"/>
            <a:ext cx="3672408" cy="58052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0" y="1751373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Tzv. pravé srdce- </a:t>
            </a:r>
            <a:r>
              <a:rPr lang="cs-CZ" b="1" dirty="0" err="1" smtClean="0"/>
              <a:t>odkysl</a:t>
            </a:r>
            <a:r>
              <a:rPr lang="cs-CZ" b="1" dirty="0" smtClean="0"/>
              <a:t>. krev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868144" y="141277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Levé srdce- okysličená krev</a:t>
            </a:r>
            <a:endParaRPr lang="cs-CZ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79512" y="2276872"/>
            <a:ext cx="1800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Odkysličená krev jde z horní a dolní duté žíly do pravé síně a přes trojcípou chlopeň do pravé komory, odtud při systole přes poloměsíčitou chlopeň 2 plicními tepnami do plic k okysličení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7267092" y="2256826"/>
            <a:ext cx="1800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Okysličená krev přichází z plic 4 plicními žilami do levé síně, odtud přes dvoucípou chlopeň do levé komory a odtud při systole přes poloměsíčitou chlopeň do aorty a do celého těla</a:t>
            </a:r>
            <a:endParaRPr lang="cs-CZ" dirty="0"/>
          </a:p>
        </p:txBody>
      </p:sp>
      <p:cxnSp>
        <p:nvCxnSpPr>
          <p:cNvPr id="4" name="Přímá spojnice se šipkou 3"/>
          <p:cNvCxnSpPr/>
          <p:nvPr/>
        </p:nvCxnSpPr>
        <p:spPr>
          <a:xfrm>
            <a:off x="3059832" y="3955368"/>
            <a:ext cx="1476164" cy="13458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29552">
            <a:off x="3741739" y="3647742"/>
            <a:ext cx="1658937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2018">
            <a:off x="5038675" y="3713116"/>
            <a:ext cx="1658937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Přímá spojnice se šipkou 7"/>
          <p:cNvCxnSpPr/>
          <p:nvPr/>
        </p:nvCxnSpPr>
        <p:spPr>
          <a:xfrm flipH="1" flipV="1">
            <a:off x="5076056" y="4103485"/>
            <a:ext cx="792088" cy="119772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12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412776"/>
            <a:ext cx="4015680" cy="4968552"/>
          </a:xfrm>
        </p:spPr>
        <p:txBody>
          <a:bodyPr/>
          <a:lstStyle/>
          <a:p>
            <a:r>
              <a:rPr lang="cs-CZ" dirty="0" smtClean="0"/>
              <a:t>Mezi síněmi a komorami  a na výstupu ze srdce jsou chlopně, které brání návratu krve při systole (srdečním stahu) zpět (z komor do síní a z plicního kmene a aorty do komor).</a:t>
            </a:r>
          </a:p>
          <a:p>
            <a:r>
              <a:rPr lang="cs-CZ" dirty="0" smtClean="0"/>
              <a:t>Mezi výstupy ze srdce a komorami jsou chlopně poloměsíčité</a:t>
            </a:r>
          </a:p>
          <a:p>
            <a:r>
              <a:rPr lang="cs-CZ" dirty="0" smtClean="0"/>
              <a:t>Mezi síněmi a komorami  chlopně cípaté</a:t>
            </a:r>
          </a:p>
          <a:p>
            <a:endParaRPr lang="cs-CZ" dirty="0"/>
          </a:p>
          <a:p>
            <a:r>
              <a:rPr lang="cs-CZ" dirty="0" smtClean="0"/>
              <a:t>Jejich převrácení zpět pod tlakem krve brání vazivové pásky, tzv. </a:t>
            </a:r>
            <a:r>
              <a:rPr lang="cs-CZ" dirty="0" err="1" smtClean="0"/>
              <a:t>šlašink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Pohled na cípatou </a:t>
            </a:r>
          </a:p>
          <a:p>
            <a:r>
              <a:rPr lang="cs-CZ" dirty="0" smtClean="0"/>
              <a:t>chlopeň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99592" y="548680"/>
            <a:ext cx="2520280" cy="792088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Stavba srdce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1380827"/>
            <a:ext cx="4241800" cy="521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>
            <a:off x="2483768" y="3356992"/>
            <a:ext cx="4104456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5135">
            <a:off x="2490881" y="3635274"/>
            <a:ext cx="4757332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Přímá spojnice se šipkou 7"/>
          <p:cNvCxnSpPr/>
          <p:nvPr/>
        </p:nvCxnSpPr>
        <p:spPr>
          <a:xfrm>
            <a:off x="971600" y="4005064"/>
            <a:ext cx="6552728" cy="31013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971600" y="4005064"/>
            <a:ext cx="4752528" cy="7200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3635896" y="4941168"/>
            <a:ext cx="2088232" cy="1440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Z:\chlopně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37926" y="5229200"/>
            <a:ext cx="2120900" cy="1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11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980728"/>
            <a:ext cx="4392488" cy="5760640"/>
          </a:xfrm>
        </p:spPr>
        <p:txBody>
          <a:bodyPr>
            <a:normAutofit fontScale="85000" lnSpcReduction="10000"/>
          </a:bodyPr>
          <a:lstStyle/>
          <a:p>
            <a:r>
              <a:rPr lang="cs-CZ" b="1" dirty="0" smtClean="0"/>
              <a:t>Srdeční akce </a:t>
            </a:r>
            <a:r>
              <a:rPr lang="cs-CZ" dirty="0" smtClean="0"/>
              <a:t>se skládá ze 3 dějů: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Systola síní</a:t>
            </a:r>
            <a:r>
              <a:rPr lang="cs-CZ" dirty="0" smtClean="0"/>
              <a:t>- síně se stáhnou a vytlačí krev do komor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Systola komor</a:t>
            </a:r>
            <a:r>
              <a:rPr lang="cs-CZ" dirty="0" smtClean="0"/>
              <a:t>- komory se stáhnou a vytlačí krev plicním kmenem do plic a aortou do tělního oběhu</a:t>
            </a:r>
          </a:p>
          <a:p>
            <a:pPr marL="285750" indent="-285750">
              <a:buFontTx/>
              <a:buChar char="-"/>
            </a:pPr>
            <a:r>
              <a:rPr lang="cs-CZ" b="1" dirty="0" smtClean="0"/>
              <a:t>Diastola</a:t>
            </a:r>
            <a:r>
              <a:rPr lang="cs-CZ" dirty="0" smtClean="0"/>
              <a:t>- srdeční sval se povolí a dojde k nasátí krve do síní</a:t>
            </a:r>
          </a:p>
          <a:p>
            <a:r>
              <a:rPr lang="cs-CZ" b="1" dirty="0" smtClean="0"/>
              <a:t>Srdeční akce </a:t>
            </a:r>
            <a:r>
              <a:rPr lang="cs-CZ" dirty="0" smtClean="0"/>
              <a:t>je řízena </a:t>
            </a:r>
            <a:r>
              <a:rPr lang="cs-CZ" b="1" dirty="0" smtClean="0"/>
              <a:t>automaticky</a:t>
            </a:r>
            <a:r>
              <a:rPr lang="cs-CZ" dirty="0" smtClean="0"/>
              <a:t> díky tzv. </a:t>
            </a:r>
            <a:r>
              <a:rPr lang="cs-CZ" b="1" dirty="0" smtClean="0"/>
              <a:t>uzlíkům</a:t>
            </a:r>
            <a:r>
              <a:rPr lang="cs-CZ" dirty="0" smtClean="0"/>
              <a:t> (shlukům nervové tkáně uvnitř srdečního svalu)</a:t>
            </a:r>
          </a:p>
          <a:p>
            <a:r>
              <a:rPr lang="cs-CZ" b="1" dirty="0" smtClean="0"/>
              <a:t>1/ Síňový (SA) uzel- </a:t>
            </a:r>
            <a:r>
              <a:rPr lang="cs-CZ" dirty="0" smtClean="0"/>
              <a:t>nad pravou síní spouští kontrakci síní- v klidu generuje tuto kontrakci cca 72x/minutu</a:t>
            </a:r>
          </a:p>
          <a:p>
            <a:r>
              <a:rPr lang="cs-CZ" b="1" dirty="0" smtClean="0"/>
              <a:t>2/ Síňokomorový (AV) uzel- </a:t>
            </a:r>
            <a:r>
              <a:rPr lang="cs-CZ" dirty="0" smtClean="0"/>
              <a:t>spouští se zpožděním kontrakci komor- je uložen v přepážce mezi P a L částí srdce- viz. obrázek. Srdeční impuls generovaný v uzlících běží přes tzv. </a:t>
            </a:r>
            <a:r>
              <a:rPr lang="cs-CZ" b="1" dirty="0" smtClean="0"/>
              <a:t>převodní systém</a:t>
            </a:r>
            <a:r>
              <a:rPr lang="cs-CZ" dirty="0" smtClean="0"/>
              <a:t>, který je tvořen </a:t>
            </a:r>
            <a:r>
              <a:rPr lang="cs-CZ" b="1" dirty="0" err="1" smtClean="0"/>
              <a:t>Hisovým</a:t>
            </a:r>
            <a:r>
              <a:rPr lang="cs-CZ" b="1" dirty="0" smtClean="0"/>
              <a:t> svazkem, </a:t>
            </a:r>
            <a:r>
              <a:rPr lang="cs-CZ" b="1" dirty="0"/>
              <a:t>Purkyňovými </a:t>
            </a:r>
            <a:r>
              <a:rPr lang="cs-CZ" b="1" dirty="0" smtClean="0"/>
              <a:t>vlákny </a:t>
            </a:r>
            <a:r>
              <a:rPr lang="cs-CZ" dirty="0" smtClean="0"/>
              <a:t> a končí v </a:t>
            </a:r>
            <a:r>
              <a:rPr lang="cs-CZ" b="1" dirty="0" err="1" smtClean="0"/>
              <a:t>Tavarových</a:t>
            </a:r>
            <a:r>
              <a:rPr lang="cs-CZ" b="1" dirty="0" smtClean="0"/>
              <a:t> raméncích- </a:t>
            </a:r>
            <a:r>
              <a:rPr lang="cs-CZ" dirty="0" smtClean="0"/>
              <a:t>viz. obrázek.</a:t>
            </a:r>
          </a:p>
          <a:p>
            <a:r>
              <a:rPr lang="cs-CZ" b="1" dirty="0" smtClean="0"/>
              <a:t>Srdeční  akce může být v závislosti na činnosti zrychlena sympatickými nervovými vlákny</a:t>
            </a:r>
            <a:r>
              <a:rPr lang="cs-CZ" dirty="0" smtClean="0"/>
              <a:t>, která  vycházejí z centra řízení srdeční činnosti v prodloužené míše a </a:t>
            </a:r>
            <a:r>
              <a:rPr lang="cs-CZ" b="1" dirty="0" smtClean="0"/>
              <a:t>nebo zpomalena parasympatickými vlákny.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4248472" cy="648072"/>
          </a:xfrm>
        </p:spPr>
        <p:txBody>
          <a:bodyPr/>
          <a:lstStyle/>
          <a:p>
            <a:r>
              <a:rPr lang="cs-CZ" sz="4000" b="1" dirty="0" smtClean="0">
                <a:solidFill>
                  <a:schemeClr val="tx1"/>
                </a:solidFill>
              </a:rPr>
              <a:t>Srdeční </a:t>
            </a:r>
            <a:r>
              <a:rPr lang="cs-CZ" sz="4000" b="1" dirty="0" err="1" smtClean="0">
                <a:solidFill>
                  <a:schemeClr val="tx1"/>
                </a:solidFill>
              </a:rPr>
              <a:t>automacie</a:t>
            </a:r>
            <a:endParaRPr lang="cs-CZ" sz="4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Z:\srdce- převodní systé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2"/>
            <a:ext cx="410445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417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196752"/>
            <a:ext cx="4015680" cy="5544616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Okysličená krev odchází z levé komory aortou do velkého (tělního) oběhu</a:t>
            </a:r>
            <a:r>
              <a:rPr lang="cs-CZ" dirty="0" smtClean="0"/>
              <a:t>- to je uzavřená soustava trubic (cévy), které vedou </a:t>
            </a:r>
            <a:r>
              <a:rPr lang="cs-CZ" b="1" dirty="0" smtClean="0"/>
              <a:t>okysličenou krev (tepny) </a:t>
            </a:r>
            <a:r>
              <a:rPr lang="cs-CZ" dirty="0" smtClean="0"/>
              <a:t>do tkání -aorta&gt;tepny (artérie) &gt;</a:t>
            </a:r>
            <a:r>
              <a:rPr lang="cs-CZ" dirty="0" err="1" smtClean="0"/>
              <a:t>tepénky</a:t>
            </a:r>
            <a:r>
              <a:rPr lang="cs-CZ" dirty="0" smtClean="0"/>
              <a:t> (arterioly) a vlásečnice(kapiláry). </a:t>
            </a:r>
            <a:r>
              <a:rPr lang="cs-CZ" b="1" dirty="0" smtClean="0"/>
              <a:t>Odkysličená krev se vrací z tkání přes žilní část oběhu- </a:t>
            </a:r>
            <a:r>
              <a:rPr lang="cs-CZ" dirty="0" smtClean="0"/>
              <a:t>vlásečnice, žilky (</a:t>
            </a:r>
            <a:r>
              <a:rPr lang="cs-CZ" dirty="0" err="1" smtClean="0"/>
              <a:t>venuly</a:t>
            </a:r>
            <a:r>
              <a:rPr lang="cs-CZ" dirty="0" smtClean="0"/>
              <a:t>), žíly (</a:t>
            </a:r>
            <a:r>
              <a:rPr lang="cs-CZ" dirty="0" err="1" smtClean="0"/>
              <a:t>veny</a:t>
            </a:r>
            <a:r>
              <a:rPr lang="cs-CZ" dirty="0" smtClean="0"/>
              <a:t>) a horní a dolní dutou žílu </a:t>
            </a:r>
            <a:r>
              <a:rPr lang="cs-CZ" b="1" dirty="0" smtClean="0"/>
              <a:t>do pravé srdeční síně</a:t>
            </a:r>
            <a:r>
              <a:rPr lang="cs-CZ" dirty="0" smtClean="0"/>
              <a:t>. Z hrudní a břišní aorty odstupují jednotlivé tepny zásobující různé orgány (mozek, trávicí, vylučovací soustava, pohlavní orgány) a ostatní tkáně .</a:t>
            </a:r>
          </a:p>
          <a:p>
            <a:r>
              <a:rPr lang="cs-CZ" b="1" dirty="0" smtClean="0"/>
              <a:t>Aktivní  částí krevního oběhu jsou kapiláry</a:t>
            </a:r>
            <a:r>
              <a:rPr lang="cs-CZ" dirty="0" smtClean="0"/>
              <a:t>, kde přes velice slabou stěnu (0,001 mm) dochází k výměně plynů a látek s tkáněmi (zbytek jsou jen „</a:t>
            </a:r>
            <a:r>
              <a:rPr lang="cs-CZ" dirty="0" err="1" smtClean="0"/>
              <a:t>krvevody</a:t>
            </a:r>
            <a:r>
              <a:rPr lang="cs-CZ" dirty="0" smtClean="0"/>
              <a:t>“)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55576" y="548680"/>
            <a:ext cx="7128792" cy="720080"/>
          </a:xfrm>
        </p:spPr>
        <p:txBody>
          <a:bodyPr/>
          <a:lstStyle/>
          <a:p>
            <a:r>
              <a:rPr lang="cs-CZ" sz="4000" b="1" dirty="0" smtClean="0"/>
              <a:t>Srdce a velký krevní oběh</a:t>
            </a:r>
            <a:endParaRPr lang="cs-CZ" sz="4000" b="1" dirty="0"/>
          </a:p>
        </p:txBody>
      </p:sp>
      <p:pic>
        <p:nvPicPr>
          <p:cNvPr id="2050" name="Picture 2" descr="Z:\krevní oběh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24744"/>
            <a:ext cx="482453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308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836712"/>
            <a:ext cx="4176464" cy="5904656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Srdeční sval (myokard) potřebuje trvalou dodávku okysličené krve. O tu se starají tzv. věnčité (koronární) tepny.           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Koronární tepna vystupuje z aorty. Při přerušení průtoku jakoukoli koronární tepnou (tuková, krevní sraženina) dochází k </a:t>
            </a:r>
            <a:r>
              <a:rPr lang="cs-CZ" b="1" dirty="0" smtClean="0"/>
              <a:t>nedokrvení určité části srdečního svalu- jeho odumření = tzv. infarkt myokardu</a:t>
            </a:r>
            <a:r>
              <a:rPr lang="cs-CZ" dirty="0" smtClean="0"/>
              <a:t>. Jde o akutní stav. Chronické nedokrvování  myokardu nazýváme ischemická choroba srdeční (ICHS) a řeší se např. tzv. bypassy.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08912" cy="504056"/>
          </a:xfrm>
        </p:spPr>
        <p:txBody>
          <a:bodyPr/>
          <a:lstStyle/>
          <a:p>
            <a:r>
              <a:rPr lang="cs-CZ" b="1" dirty="0" smtClean="0"/>
              <a:t>Krevní zásobení srdečního svalu, infarkt, ICHS</a:t>
            </a:r>
            <a:endParaRPr lang="cs-CZ" b="1" dirty="0"/>
          </a:p>
        </p:txBody>
      </p:sp>
      <p:pic>
        <p:nvPicPr>
          <p:cNvPr id="3074" name="Picture 2" descr="Z:\koronární tepn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7"/>
            <a:ext cx="2606578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bypass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1925" b="-60"/>
          <a:stretch/>
        </p:blipFill>
        <p:spPr bwMode="auto">
          <a:xfrm>
            <a:off x="4644008" y="980728"/>
            <a:ext cx="316835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716016" y="5589240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Faktory, které zvyšují riziko infarktů</a:t>
            </a:r>
            <a:r>
              <a:rPr lang="cs-CZ" dirty="0" smtClean="0"/>
              <a:t> jsou: kouření, alkohol, stres, vysoký tlak, nevhodná strava, nedostatek pohybu.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5189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773238"/>
            <a:ext cx="8334375" cy="331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5181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183</TotalTime>
  <Words>696</Words>
  <Application>Microsoft Office PowerPoint</Application>
  <PresentationFormat>Předvádění na obrazovce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Vlnění</vt:lpstr>
      <vt:lpstr>Oběhová soustava- srdce</vt:lpstr>
      <vt:lpstr>Stavba srdce a malý( plicní) oběh</vt:lpstr>
      <vt:lpstr>Stavba srdce</vt:lpstr>
      <vt:lpstr>Srdeční automacie</vt:lpstr>
      <vt:lpstr>Srdce a velký krevní oběh</vt:lpstr>
      <vt:lpstr>Krevní zásobení srdečního svalu, infarkt, ICHS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Oběhová soustava- srdce</dc:title>
  <dc:creator>Šlechta Marek</dc:creator>
  <cp:lastModifiedBy>Šlechta Marek</cp:lastModifiedBy>
  <cp:revision>20</cp:revision>
  <dcterms:created xsi:type="dcterms:W3CDTF">2013-04-05T11:36:40Z</dcterms:created>
  <dcterms:modified xsi:type="dcterms:W3CDTF">2013-12-12T14:11:49Z</dcterms:modified>
</cp:coreProperties>
</file>