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88163" cy="100203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6595A5FF-794A-4A3E-9114-A639DB1E37B2}" type="datetimeFigureOut">
              <a:rPr lang="cs-CZ" smtClean="0"/>
              <a:t>16. 4. 2018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595A5FF-794A-4A3E-9114-A639DB1E37B2}" type="datetimeFigureOut">
              <a:rPr lang="cs-CZ" smtClean="0"/>
              <a:t>16. 4. 2018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595A5FF-794A-4A3E-9114-A639DB1E37B2}" type="datetimeFigureOut">
              <a:rPr lang="cs-CZ" smtClean="0"/>
              <a:t>16. 4. 2018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51890B1-37B9-4C37-916A-A4DA0B688E6B}"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595A5FF-794A-4A3E-9114-A639DB1E37B2}" type="datetimeFigureOut">
              <a:rPr lang="cs-CZ" smtClean="0"/>
              <a:t>16. 4. 2018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51890B1-37B9-4C37-916A-A4DA0B688E6B}" type="slidenum">
              <a:rPr lang="cs-CZ" smtClean="0"/>
              <a:t>‹#›</a:t>
            </a:fld>
            <a:endParaRPr lang="cs-CZ"/>
          </a:p>
        </p:txBody>
      </p:sp>
      <p:sp>
        <p:nvSpPr>
          <p:cNvPr id="7" name="Title 6"/>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6595A5FF-794A-4A3E-9114-A639DB1E37B2}" type="datetimeFigureOut">
              <a:rPr lang="cs-CZ" smtClean="0"/>
              <a:t>16. 4. 2018</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5" name="Date Placeholder 4"/>
          <p:cNvSpPr>
            <a:spLocks noGrp="1"/>
          </p:cNvSpPr>
          <p:nvPr>
            <p:ph type="dt" sz="half" idx="10"/>
          </p:nvPr>
        </p:nvSpPr>
        <p:spPr/>
        <p:txBody>
          <a:bodyPr/>
          <a:lstStyle/>
          <a:p>
            <a:fld id="{6595A5FF-794A-4A3E-9114-A639DB1E37B2}" type="datetimeFigureOut">
              <a:rPr lang="cs-CZ" smtClean="0"/>
              <a:t>16. 4. 2018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51890B1-37B9-4C37-916A-A4DA0B688E6B}"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595A5FF-794A-4A3E-9114-A639DB1E37B2}" type="datetimeFigureOut">
              <a:rPr lang="cs-CZ" smtClean="0"/>
              <a:t>16. 4. 2018</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6595A5FF-794A-4A3E-9114-A639DB1E37B2}" type="datetimeFigureOut">
              <a:rPr lang="cs-CZ" smtClean="0"/>
              <a:t>16. 4. 2018</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595A5FF-794A-4A3E-9114-A639DB1E37B2}" type="datetimeFigureOut">
              <a:rPr lang="cs-CZ" smtClean="0"/>
              <a:t>16. 4. 2018</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651890B1-37B9-4C37-916A-A4DA0B688E6B}"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595A5FF-794A-4A3E-9114-A639DB1E37B2}" type="datetimeFigureOut">
              <a:rPr lang="cs-CZ" smtClean="0"/>
              <a:t>16. 4. 2018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51890B1-37B9-4C37-916A-A4DA0B688E6B}"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smtClean="0"/>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smtClean="0"/>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595A5FF-794A-4A3E-9114-A639DB1E37B2}" type="datetimeFigureOut">
              <a:rPr lang="cs-CZ" smtClean="0"/>
              <a:t>16. 4. 2018</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51890B1-37B9-4C37-916A-A4DA0B688E6B}"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595A5FF-794A-4A3E-9114-A639DB1E37B2}" type="datetimeFigureOut">
              <a:rPr lang="cs-CZ" smtClean="0"/>
              <a:t>16. 4. 2018</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51890B1-37B9-4C37-916A-A4DA0B688E6B}"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332656"/>
            <a:ext cx="8352928" cy="820688"/>
          </a:xfrm>
        </p:spPr>
        <p:txBody>
          <a:bodyPr/>
          <a:lstStyle/>
          <a:p>
            <a:r>
              <a:rPr lang="cs-CZ" b="1" dirty="0" smtClean="0">
                <a:solidFill>
                  <a:schemeClr val="tx1"/>
                </a:solidFill>
              </a:rPr>
              <a:t>Doplňky stravy- suplementy</a:t>
            </a:r>
            <a:endParaRPr lang="cs-CZ" b="1" dirty="0">
              <a:solidFill>
                <a:schemeClr val="tx1"/>
              </a:solidFill>
            </a:endParaRPr>
          </a:p>
        </p:txBody>
      </p:sp>
      <p:sp>
        <p:nvSpPr>
          <p:cNvPr id="3" name="Podnadpis 2"/>
          <p:cNvSpPr>
            <a:spLocks noGrp="1"/>
          </p:cNvSpPr>
          <p:nvPr>
            <p:ph type="subTitle" idx="1"/>
          </p:nvPr>
        </p:nvSpPr>
        <p:spPr>
          <a:xfrm>
            <a:off x="467544" y="1412776"/>
            <a:ext cx="8280920" cy="4968552"/>
          </a:xfrm>
        </p:spPr>
        <p:txBody>
          <a:bodyPr>
            <a:normAutofit fontScale="85000" lnSpcReduction="10000"/>
          </a:bodyPr>
          <a:lstStyle/>
          <a:p>
            <a:pPr algn="l"/>
            <a:r>
              <a:rPr lang="cs-CZ" dirty="0" smtClean="0">
                <a:solidFill>
                  <a:schemeClr val="tx1"/>
                </a:solidFill>
              </a:rPr>
              <a:t> Účelem je doplnění běžné (i racionální) stravy o koncentrované vitamíny, minerály nebo látky s fyziologickým účinkem na naše tělo.</a:t>
            </a:r>
          </a:p>
          <a:p>
            <a:pPr marL="342900" indent="-342900" algn="l">
              <a:buFontTx/>
              <a:buChar char="-"/>
            </a:pPr>
            <a:r>
              <a:rPr lang="cs-CZ" dirty="0" smtClean="0">
                <a:solidFill>
                  <a:schemeClr val="tx1"/>
                </a:solidFill>
              </a:rPr>
              <a:t>Měly by být účinným doplňkem, který stojí na vrcholu </a:t>
            </a:r>
            <a:r>
              <a:rPr lang="cs-CZ" dirty="0" err="1" smtClean="0">
                <a:solidFill>
                  <a:schemeClr val="tx1"/>
                </a:solidFill>
              </a:rPr>
              <a:t>tzv</a:t>
            </a:r>
            <a:r>
              <a:rPr lang="cs-CZ" dirty="0" smtClean="0">
                <a:solidFill>
                  <a:schemeClr val="tx1"/>
                </a:solidFill>
              </a:rPr>
              <a:t> </a:t>
            </a:r>
            <a:r>
              <a:rPr lang="cs-CZ" b="1" u="sng" dirty="0" err="1" smtClean="0">
                <a:solidFill>
                  <a:schemeClr val="tx1"/>
                </a:solidFill>
              </a:rPr>
              <a:t>suplementační</a:t>
            </a:r>
            <a:r>
              <a:rPr lang="cs-CZ" b="1" u="sng" dirty="0" smtClean="0">
                <a:solidFill>
                  <a:schemeClr val="tx1"/>
                </a:solidFill>
              </a:rPr>
              <a:t> pyramidy</a:t>
            </a:r>
          </a:p>
          <a:p>
            <a:pPr algn="l"/>
            <a:r>
              <a:rPr lang="cs-CZ" b="1" dirty="0" smtClean="0">
                <a:solidFill>
                  <a:schemeClr val="tx1"/>
                </a:solidFill>
              </a:rPr>
              <a:t>V jakých případech je vhodné suplementy užívat i přesto,</a:t>
            </a:r>
          </a:p>
          <a:p>
            <a:pPr algn="l"/>
            <a:r>
              <a:rPr lang="cs-CZ" b="1" dirty="0" smtClean="0">
                <a:solidFill>
                  <a:schemeClr val="tx1"/>
                </a:solidFill>
              </a:rPr>
              <a:t>Že zdravě jíme, hýbeme se a dobře odpočíváme?</a:t>
            </a:r>
          </a:p>
          <a:p>
            <a:pPr marL="342900" indent="-342900" algn="l">
              <a:buFontTx/>
              <a:buChar char="-"/>
            </a:pPr>
            <a:r>
              <a:rPr lang="cs-CZ" dirty="0" smtClean="0">
                <a:solidFill>
                  <a:schemeClr val="tx1"/>
                </a:solidFill>
              </a:rPr>
              <a:t>Špatné zažívání (trávicí enzymy, projímadla…)</a:t>
            </a:r>
          </a:p>
          <a:p>
            <a:pPr marL="342900" indent="-342900" algn="l">
              <a:buFontTx/>
              <a:buChar char="-"/>
            </a:pPr>
            <a:r>
              <a:rPr lang="cs-CZ" dirty="0" smtClean="0">
                <a:solidFill>
                  <a:schemeClr val="tx1"/>
                </a:solidFill>
              </a:rPr>
              <a:t>Nadužívání kávy, čaje, alkoholu</a:t>
            </a:r>
          </a:p>
          <a:p>
            <a:pPr marL="342900" indent="-342900" algn="l">
              <a:buFontTx/>
              <a:buChar char="-"/>
            </a:pPr>
            <a:r>
              <a:rPr lang="cs-CZ" dirty="0" smtClean="0">
                <a:solidFill>
                  <a:schemeClr val="tx1"/>
                </a:solidFill>
              </a:rPr>
              <a:t>Kouření</a:t>
            </a:r>
          </a:p>
          <a:p>
            <a:pPr marL="342900" indent="-342900" algn="l">
              <a:buFontTx/>
              <a:buChar char="-"/>
            </a:pPr>
            <a:r>
              <a:rPr lang="cs-CZ" dirty="0" smtClean="0">
                <a:solidFill>
                  <a:schemeClr val="tx1"/>
                </a:solidFill>
              </a:rPr>
              <a:t>Po užívání antibiotik</a:t>
            </a:r>
          </a:p>
          <a:p>
            <a:pPr marL="342900" indent="-342900" algn="l">
              <a:buFontTx/>
              <a:buChar char="-"/>
            </a:pPr>
            <a:r>
              <a:rPr lang="cs-CZ" dirty="0" smtClean="0">
                <a:solidFill>
                  <a:schemeClr val="tx1"/>
                </a:solidFill>
              </a:rPr>
              <a:t>Alergie na potraviny</a:t>
            </a:r>
          </a:p>
          <a:p>
            <a:pPr marL="342900" indent="-342900" algn="l">
              <a:buFontTx/>
              <a:buChar char="-"/>
            </a:pPr>
            <a:r>
              <a:rPr lang="cs-CZ" dirty="0" smtClean="0">
                <a:solidFill>
                  <a:schemeClr val="tx1"/>
                </a:solidFill>
              </a:rPr>
              <a:t>Po úrazech, nemocech na zlepšení regenerace</a:t>
            </a:r>
          </a:p>
          <a:p>
            <a:pPr marL="342900" indent="-342900" algn="l">
              <a:buFontTx/>
              <a:buChar char="-"/>
            </a:pPr>
            <a:r>
              <a:rPr lang="cs-CZ" dirty="0" smtClean="0">
                <a:solidFill>
                  <a:schemeClr val="tx1"/>
                </a:solidFill>
              </a:rPr>
              <a:t>Nadměrný stres</a:t>
            </a:r>
          </a:p>
          <a:p>
            <a:pPr marL="342900" indent="-342900" algn="l">
              <a:buFontTx/>
              <a:buChar char="-"/>
            </a:pPr>
            <a:r>
              <a:rPr lang="cs-CZ" dirty="0" smtClean="0">
                <a:solidFill>
                  <a:schemeClr val="tx1"/>
                </a:solidFill>
              </a:rPr>
              <a:t>Při premenstruačním syndromu</a:t>
            </a:r>
          </a:p>
          <a:p>
            <a:pPr marL="342900" indent="-342900" algn="l">
              <a:buFontTx/>
              <a:buChar char="-"/>
            </a:pPr>
            <a:r>
              <a:rPr lang="cs-CZ" dirty="0" smtClean="0">
                <a:solidFill>
                  <a:schemeClr val="tx1"/>
                </a:solidFill>
              </a:rPr>
              <a:t>Nadměrná fyzická zátěž- sportovci, těžce pracující</a:t>
            </a:r>
          </a:p>
          <a:p>
            <a:pPr marL="342900" indent="-342900" algn="l">
              <a:buFontTx/>
              <a:buChar char="-"/>
            </a:pPr>
            <a:r>
              <a:rPr lang="cs-CZ" dirty="0" smtClean="0">
                <a:solidFill>
                  <a:schemeClr val="tx1"/>
                </a:solidFill>
              </a:rPr>
              <a:t>Děti</a:t>
            </a:r>
          </a:p>
          <a:p>
            <a:pPr marL="342900" indent="-342900" algn="l">
              <a:buFontTx/>
              <a:buChar char="-"/>
            </a:pPr>
            <a:r>
              <a:rPr lang="cs-CZ" dirty="0" smtClean="0">
                <a:solidFill>
                  <a:schemeClr val="tx1"/>
                </a:solidFill>
              </a:rPr>
              <a:t>Ženy těhotné, kojící, v přechodu a po něm</a:t>
            </a:r>
          </a:p>
          <a:p>
            <a:pPr algn="l"/>
            <a:r>
              <a:rPr lang="cs-CZ" dirty="0" smtClean="0">
                <a:solidFill>
                  <a:schemeClr val="tx1"/>
                </a:solidFill>
              </a:rPr>
              <a:t>- Dále např. v období chřipek, po návratu z dovolené, na jaře, po </a:t>
            </a:r>
            <a:r>
              <a:rPr lang="cs-CZ" dirty="0" err="1" smtClean="0">
                <a:solidFill>
                  <a:schemeClr val="tx1"/>
                </a:solidFill>
              </a:rPr>
              <a:t>kalbě</a:t>
            </a:r>
            <a:r>
              <a:rPr lang="cs-CZ" dirty="0" smtClean="0">
                <a:solidFill>
                  <a:schemeClr val="tx1"/>
                </a:solidFill>
              </a:rPr>
              <a:t>…</a:t>
            </a:r>
            <a:endParaRPr lang="cs-CZ" dirty="0"/>
          </a:p>
          <a:p>
            <a:endParaRPr lang="cs-CZ" dirty="0" smtClean="0"/>
          </a:p>
          <a:p>
            <a:endParaRPr lang="cs-CZ" dirty="0"/>
          </a:p>
          <a:p>
            <a:endParaRPr lang="cs-CZ" dirty="0" smtClean="0"/>
          </a:p>
          <a:p>
            <a:endParaRPr lang="cs-CZ" dirty="0"/>
          </a:p>
          <a:p>
            <a:pPr algn="l"/>
            <a:endParaRPr lang="cs-CZ" dirty="0"/>
          </a:p>
        </p:txBody>
      </p:sp>
      <p:sp>
        <p:nvSpPr>
          <p:cNvPr id="4" name="Rovnoramenný trojúhelník 3"/>
          <p:cNvSpPr/>
          <p:nvPr/>
        </p:nvSpPr>
        <p:spPr>
          <a:xfrm>
            <a:off x="5868144" y="2564904"/>
            <a:ext cx="3031116" cy="23762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6" name="Přímá spojnice 5"/>
          <p:cNvCxnSpPr/>
          <p:nvPr/>
        </p:nvCxnSpPr>
        <p:spPr>
          <a:xfrm flipV="1">
            <a:off x="6948264" y="3717032"/>
            <a:ext cx="144016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ovéPole 6"/>
          <p:cNvSpPr txBox="1"/>
          <p:nvPr/>
        </p:nvSpPr>
        <p:spPr>
          <a:xfrm>
            <a:off x="6303582" y="4571836"/>
            <a:ext cx="2160240" cy="369332"/>
          </a:xfrm>
          <a:prstGeom prst="rect">
            <a:avLst/>
          </a:prstGeom>
          <a:noFill/>
        </p:spPr>
        <p:txBody>
          <a:bodyPr wrap="square" rtlCol="0">
            <a:spAutoFit/>
          </a:bodyPr>
          <a:lstStyle/>
          <a:p>
            <a:r>
              <a:rPr lang="cs-CZ" dirty="0" smtClean="0"/>
              <a:t>   Racionální strava</a:t>
            </a:r>
            <a:endParaRPr lang="cs-CZ" dirty="0"/>
          </a:p>
        </p:txBody>
      </p:sp>
      <p:sp>
        <p:nvSpPr>
          <p:cNvPr id="8" name="TextovéPole 7"/>
          <p:cNvSpPr txBox="1"/>
          <p:nvPr/>
        </p:nvSpPr>
        <p:spPr>
          <a:xfrm>
            <a:off x="6776450" y="4144899"/>
            <a:ext cx="1224136" cy="369332"/>
          </a:xfrm>
          <a:prstGeom prst="rect">
            <a:avLst/>
          </a:prstGeom>
          <a:noFill/>
        </p:spPr>
        <p:txBody>
          <a:bodyPr wrap="square" rtlCol="0">
            <a:spAutoFit/>
          </a:bodyPr>
          <a:lstStyle/>
          <a:p>
            <a:r>
              <a:rPr lang="cs-CZ" dirty="0" smtClean="0"/>
              <a:t>   Pohyb</a:t>
            </a:r>
            <a:endParaRPr lang="cs-CZ" dirty="0"/>
          </a:p>
        </p:txBody>
      </p:sp>
      <p:sp>
        <p:nvSpPr>
          <p:cNvPr id="9" name="TextovéPole 8"/>
          <p:cNvSpPr txBox="1"/>
          <p:nvPr/>
        </p:nvSpPr>
        <p:spPr>
          <a:xfrm>
            <a:off x="6840252" y="3717032"/>
            <a:ext cx="1008112" cy="369332"/>
          </a:xfrm>
          <a:prstGeom prst="rect">
            <a:avLst/>
          </a:prstGeom>
          <a:noFill/>
        </p:spPr>
        <p:txBody>
          <a:bodyPr wrap="square" rtlCol="0">
            <a:spAutoFit/>
          </a:bodyPr>
          <a:lstStyle/>
          <a:p>
            <a:r>
              <a:rPr lang="cs-CZ" dirty="0" smtClean="0"/>
              <a:t>   </a:t>
            </a:r>
            <a:r>
              <a:rPr lang="cs-CZ" dirty="0" err="1" smtClean="0"/>
              <a:t>Relax</a:t>
            </a:r>
            <a:endParaRPr lang="cs-CZ" dirty="0"/>
          </a:p>
        </p:txBody>
      </p:sp>
      <p:sp>
        <p:nvSpPr>
          <p:cNvPr id="10" name="TextovéPole 9"/>
          <p:cNvSpPr txBox="1"/>
          <p:nvPr/>
        </p:nvSpPr>
        <p:spPr>
          <a:xfrm>
            <a:off x="6758702" y="3320347"/>
            <a:ext cx="1467958" cy="369332"/>
          </a:xfrm>
          <a:prstGeom prst="rect">
            <a:avLst/>
          </a:prstGeom>
          <a:noFill/>
        </p:spPr>
        <p:txBody>
          <a:bodyPr wrap="square" rtlCol="0">
            <a:spAutoFit/>
          </a:bodyPr>
          <a:lstStyle/>
          <a:p>
            <a:r>
              <a:rPr lang="cs-CZ" dirty="0" smtClean="0"/>
              <a:t>Suplementy</a:t>
            </a:r>
            <a:endParaRPr lang="cs-CZ" dirty="0"/>
          </a:p>
        </p:txBody>
      </p:sp>
      <p:cxnSp>
        <p:nvCxnSpPr>
          <p:cNvPr id="15" name="Přímá spojnice se šipkou 14"/>
          <p:cNvCxnSpPr/>
          <p:nvPr/>
        </p:nvCxnSpPr>
        <p:spPr>
          <a:xfrm>
            <a:off x="7092280" y="2204864"/>
            <a:ext cx="0" cy="72008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0404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1124744"/>
            <a:ext cx="8424935" cy="5616624"/>
          </a:xfrm>
        </p:spPr>
        <p:txBody>
          <a:bodyPr>
            <a:normAutofit fontScale="62500" lnSpcReduction="20000"/>
          </a:bodyPr>
          <a:lstStyle/>
          <a:p>
            <a:pPr marL="0" indent="0">
              <a:buNone/>
            </a:pPr>
            <a:r>
              <a:rPr lang="cs-CZ" sz="2700" b="1" u="sng" dirty="0" smtClean="0"/>
              <a:t>Proteiny a aminokyseliny:</a:t>
            </a:r>
          </a:p>
          <a:p>
            <a:r>
              <a:rPr lang="cs-CZ" sz="2700" dirty="0" smtClean="0"/>
              <a:t>-</a:t>
            </a:r>
            <a:r>
              <a:rPr lang="cs-CZ" sz="2700" b="1" dirty="0"/>
              <a:t>Rozhodující je kvalitní výživa a dostatečné zatěžování</a:t>
            </a:r>
          </a:p>
          <a:p>
            <a:r>
              <a:rPr lang="cs-CZ" sz="2700" b="1" dirty="0"/>
              <a:t>Výživové faktory:</a:t>
            </a:r>
          </a:p>
          <a:p>
            <a:pPr marL="0" indent="0">
              <a:buNone/>
            </a:pPr>
            <a:r>
              <a:rPr lang="cs-CZ" sz="2700" dirty="0"/>
              <a:t>Hodně proteinu a menší množství sacharidu. Ideální je rychlý protein- nejlépe syrovátkový. </a:t>
            </a:r>
          </a:p>
          <a:p>
            <a:pPr marL="0" indent="0">
              <a:buNone/>
            </a:pPr>
            <a:r>
              <a:rPr lang="cs-CZ" sz="2700" b="1" dirty="0"/>
              <a:t>Syrovátkový protein</a:t>
            </a:r>
          </a:p>
          <a:p>
            <a:pPr>
              <a:buFontTx/>
              <a:buChar char="-"/>
            </a:pPr>
            <a:r>
              <a:rPr lang="cs-CZ" sz="2700" dirty="0"/>
              <a:t>Koncentrát- levný, nejvíce příměsí</a:t>
            </a:r>
          </a:p>
          <a:p>
            <a:pPr>
              <a:buFontTx/>
              <a:buChar char="-"/>
            </a:pPr>
            <a:r>
              <a:rPr lang="cs-CZ" sz="2700" dirty="0"/>
              <a:t>Izolát- </a:t>
            </a:r>
            <a:r>
              <a:rPr lang="cs-CZ" sz="2700" dirty="0" err="1"/>
              <a:t>např.CFM</a:t>
            </a:r>
            <a:endParaRPr lang="cs-CZ" sz="2700" dirty="0"/>
          </a:p>
          <a:p>
            <a:pPr>
              <a:buFontTx/>
              <a:buChar char="-"/>
            </a:pPr>
            <a:r>
              <a:rPr lang="cs-CZ" sz="2700" dirty="0"/>
              <a:t>Hydrolyzát- nejdražší ale </a:t>
            </a:r>
            <a:r>
              <a:rPr lang="cs-CZ" sz="2700" dirty="0" err="1"/>
              <a:t>nejšistší</a:t>
            </a:r>
            <a:r>
              <a:rPr lang="cs-CZ" sz="2700" dirty="0"/>
              <a:t>, rychlé vstřebání</a:t>
            </a:r>
          </a:p>
          <a:p>
            <a:pPr marL="0" indent="0">
              <a:buNone/>
            </a:pPr>
            <a:r>
              <a:rPr lang="cs-CZ" sz="2700" dirty="0"/>
              <a:t>U syrovátkového proteinu jsou v dobrém poměru všechny esenciální aminokyseliny, které se zabudovávají do svalů-hlavně tzv. </a:t>
            </a:r>
            <a:r>
              <a:rPr lang="cs-CZ" sz="2700" b="1" dirty="0"/>
              <a:t>BCAA- </a:t>
            </a:r>
            <a:r>
              <a:rPr lang="cs-CZ" sz="2700" b="1" dirty="0" err="1"/>
              <a:t>tzv.větvené</a:t>
            </a:r>
            <a:r>
              <a:rPr lang="cs-CZ" sz="2700" b="1" dirty="0"/>
              <a:t> aminokyseliny </a:t>
            </a:r>
            <a:r>
              <a:rPr lang="cs-CZ" sz="2700" dirty="0"/>
              <a:t>(valin, leucin, izoleucin</a:t>
            </a:r>
            <a:r>
              <a:rPr lang="cs-CZ" sz="2700" dirty="0" smtClean="0"/>
              <a:t>)- „</a:t>
            </a:r>
            <a:r>
              <a:rPr lang="cs-CZ" sz="2700" dirty="0" err="1" smtClean="0"/>
              <a:t>bécéáčka</a:t>
            </a:r>
            <a:r>
              <a:rPr lang="cs-CZ" sz="2700" dirty="0" smtClean="0"/>
              <a:t> mj. chrání svaly proti poškození při náročném silovém tréninku.</a:t>
            </a:r>
            <a:endParaRPr lang="cs-CZ" sz="2700" dirty="0"/>
          </a:p>
          <a:p>
            <a:pPr marL="0" indent="0">
              <a:buNone/>
            </a:pPr>
            <a:r>
              <a:rPr lang="cs-CZ" sz="2700" u="sng" dirty="0"/>
              <a:t>Doporučená denní dávka- na 80 kg hmotnosti 20-25 g proteinu.</a:t>
            </a:r>
          </a:p>
          <a:p>
            <a:pPr marL="0" indent="0">
              <a:buNone/>
            </a:pPr>
            <a:r>
              <a:rPr lang="cs-CZ" sz="2700" dirty="0"/>
              <a:t>Doporučení pro proteinovou </a:t>
            </a:r>
            <a:r>
              <a:rPr lang="cs-CZ" sz="2700" dirty="0" err="1"/>
              <a:t>suplementaci</a:t>
            </a:r>
            <a:r>
              <a:rPr lang="cs-CZ" sz="2700" dirty="0"/>
              <a:t>:</a:t>
            </a:r>
          </a:p>
          <a:p>
            <a:r>
              <a:rPr lang="cs-CZ" sz="2700" dirty="0"/>
              <a:t>Přijmout celou dávku najednou, večer může být i pomalejší protein- např. mléčný kasein- uvolňuje se až 7 hodin</a:t>
            </a:r>
          </a:p>
          <a:p>
            <a:r>
              <a:rPr lang="cs-CZ" sz="2700" dirty="0"/>
              <a:t>Pozor na proteinové nápoje s umělými sladidly- hlavně aspartam. Radši dosladit </a:t>
            </a:r>
            <a:r>
              <a:rPr lang="cs-CZ" sz="2700" dirty="0" err="1"/>
              <a:t>stévií</a:t>
            </a:r>
            <a:r>
              <a:rPr lang="cs-CZ" sz="2700" dirty="0"/>
              <a:t>.</a:t>
            </a:r>
          </a:p>
          <a:p>
            <a:r>
              <a:rPr lang="cs-CZ" sz="2700" dirty="0"/>
              <a:t>Výborné je kombinovat protein se sacharidem- po zátěži se doporučuje </a:t>
            </a:r>
            <a:r>
              <a:rPr lang="cs-CZ" sz="2700" dirty="0" err="1"/>
              <a:t>např.kombinace</a:t>
            </a:r>
            <a:r>
              <a:rPr lang="cs-CZ" sz="2700" dirty="0"/>
              <a:t> maltodextrin nebo </a:t>
            </a:r>
            <a:r>
              <a:rPr lang="cs-CZ" sz="2700" dirty="0" err="1"/>
              <a:t>vitargo+syrovátkový</a:t>
            </a:r>
            <a:r>
              <a:rPr lang="cs-CZ" sz="2700" dirty="0"/>
              <a:t> protein</a:t>
            </a:r>
          </a:p>
          <a:p>
            <a:r>
              <a:rPr lang="cs-CZ" sz="2700" dirty="0"/>
              <a:t>Při redukci váhy doporučeno přijímání karnitinu (carne-maso- nejvíce v jehněčím a kozím mase). Karnitin transportuje mastné kyseliny do mitochondrií, kde se spálí místo sacharidů. Karnitin brát po zátěži a dlouhodobě (je těžko vstřebatelný a hodně ho z těla odchází močí)</a:t>
            </a:r>
          </a:p>
          <a:p>
            <a:pPr marL="0" indent="0">
              <a:buNone/>
            </a:pPr>
            <a:r>
              <a:rPr lang="cs-CZ" dirty="0" smtClean="0"/>
              <a:t> </a:t>
            </a:r>
            <a:endParaRPr lang="cs-CZ" dirty="0"/>
          </a:p>
        </p:txBody>
      </p:sp>
      <p:sp>
        <p:nvSpPr>
          <p:cNvPr id="3" name="Nadpis 2"/>
          <p:cNvSpPr>
            <a:spLocks noGrp="1"/>
          </p:cNvSpPr>
          <p:nvPr>
            <p:ph type="title"/>
          </p:nvPr>
        </p:nvSpPr>
        <p:spPr>
          <a:xfrm>
            <a:off x="457200" y="338328"/>
            <a:ext cx="8229600" cy="570392"/>
          </a:xfrm>
        </p:spPr>
        <p:txBody>
          <a:bodyPr>
            <a:noAutofit/>
          </a:bodyPr>
          <a:lstStyle/>
          <a:p>
            <a:r>
              <a:rPr lang="cs-CZ" sz="3200" b="1" dirty="0" smtClean="0">
                <a:solidFill>
                  <a:schemeClr val="tx1"/>
                </a:solidFill>
              </a:rPr>
              <a:t>Doplňky stravy pro sportovce- silový trénink</a:t>
            </a:r>
            <a:endParaRPr lang="cs-CZ" sz="3200" b="1" dirty="0">
              <a:solidFill>
                <a:schemeClr val="tx1"/>
              </a:solidFill>
            </a:endParaRPr>
          </a:p>
        </p:txBody>
      </p:sp>
    </p:spTree>
    <p:extLst>
      <p:ext uri="{BB962C8B-B14F-4D97-AF65-F5344CB8AC3E}">
        <p14:creationId xmlns:p14="http://schemas.microsoft.com/office/powerpoint/2010/main" val="2348972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67544" y="1412776"/>
            <a:ext cx="8352927" cy="5112568"/>
          </a:xfrm>
        </p:spPr>
        <p:txBody>
          <a:bodyPr>
            <a:normAutofit lnSpcReduction="10000"/>
          </a:bodyPr>
          <a:lstStyle/>
          <a:p>
            <a:pPr marL="0" indent="0">
              <a:buNone/>
            </a:pPr>
            <a:r>
              <a:rPr lang="cs-CZ" b="1" dirty="0" smtClean="0">
                <a:solidFill>
                  <a:schemeClr val="tx1"/>
                </a:solidFill>
              </a:rPr>
              <a:t>Tyrosin-</a:t>
            </a:r>
            <a:r>
              <a:rPr lang="cs-CZ" dirty="0" smtClean="0">
                <a:solidFill>
                  <a:schemeClr val="tx1"/>
                </a:solidFill>
              </a:rPr>
              <a:t> proti depresím i jako spalovač tuků</a:t>
            </a:r>
          </a:p>
          <a:p>
            <a:pPr marL="0" indent="0">
              <a:buNone/>
            </a:pPr>
            <a:r>
              <a:rPr lang="cs-CZ" b="1" dirty="0" err="1" smtClean="0">
                <a:solidFill>
                  <a:schemeClr val="tx1"/>
                </a:solidFill>
              </a:rPr>
              <a:t>Glutamin</a:t>
            </a:r>
            <a:r>
              <a:rPr lang="cs-CZ" b="1" dirty="0" smtClean="0">
                <a:solidFill>
                  <a:schemeClr val="tx1"/>
                </a:solidFill>
              </a:rPr>
              <a:t>-</a:t>
            </a:r>
            <a:r>
              <a:rPr lang="cs-CZ" dirty="0" smtClean="0">
                <a:solidFill>
                  <a:schemeClr val="tx1"/>
                </a:solidFill>
              </a:rPr>
              <a:t> při dlouhotrvajícím tréninku jako zdroj energie, podpora imunity při stresu</a:t>
            </a:r>
          </a:p>
          <a:p>
            <a:pPr marL="0" indent="0">
              <a:buNone/>
            </a:pPr>
            <a:r>
              <a:rPr lang="cs-CZ" b="1" dirty="0" err="1" smtClean="0">
                <a:solidFill>
                  <a:schemeClr val="tx1"/>
                </a:solidFill>
              </a:rPr>
              <a:t>Taurin</a:t>
            </a:r>
            <a:r>
              <a:rPr lang="cs-CZ" dirty="0" smtClean="0">
                <a:solidFill>
                  <a:schemeClr val="tx1"/>
                </a:solidFill>
              </a:rPr>
              <a:t>- zlepšuje nervosvalový přenos, svalovou i duševní výkonnost (vybudí- přidává se do energetických drinků)</a:t>
            </a:r>
          </a:p>
          <a:p>
            <a:pPr marL="0" indent="0">
              <a:buNone/>
            </a:pPr>
            <a:r>
              <a:rPr lang="cs-CZ" b="1" dirty="0" smtClean="0">
                <a:solidFill>
                  <a:schemeClr val="tx1"/>
                </a:solidFill>
              </a:rPr>
              <a:t>Kreatin</a:t>
            </a:r>
            <a:r>
              <a:rPr lang="cs-CZ" dirty="0" smtClean="0">
                <a:solidFill>
                  <a:schemeClr val="tx1"/>
                </a:solidFill>
              </a:rPr>
              <a:t> (prostředek </a:t>
            </a:r>
            <a:r>
              <a:rPr lang="cs-CZ" dirty="0" err="1" smtClean="0">
                <a:solidFill>
                  <a:schemeClr val="tx1"/>
                </a:solidFill>
              </a:rPr>
              <a:t>kreatinmonohydrát</a:t>
            </a:r>
            <a:r>
              <a:rPr lang="cs-CZ" dirty="0" smtClean="0">
                <a:solidFill>
                  <a:schemeClr val="tx1"/>
                </a:solidFill>
              </a:rPr>
              <a:t>)- urychluje syntézu spáleného ADP na ATP, užívá se při regeneraci svalů po zranění, pro zvětšení svalové hmoty, vhodný pro silové a rychlostní sportovce</a:t>
            </a:r>
          </a:p>
          <a:p>
            <a:pPr marL="0" indent="0">
              <a:buNone/>
            </a:pPr>
            <a:r>
              <a:rPr lang="cs-CZ" b="1" dirty="0" smtClean="0">
                <a:solidFill>
                  <a:schemeClr val="tx1"/>
                </a:solidFill>
              </a:rPr>
              <a:t>Karnitin</a:t>
            </a:r>
            <a:r>
              <a:rPr lang="cs-CZ" dirty="0" smtClean="0">
                <a:solidFill>
                  <a:schemeClr val="tx1"/>
                </a:solidFill>
              </a:rPr>
              <a:t>- </a:t>
            </a:r>
            <a:r>
              <a:rPr lang="cs-CZ" dirty="0">
                <a:solidFill>
                  <a:schemeClr val="tx1"/>
                </a:solidFill>
              </a:rPr>
              <a:t>je získáván z masa, pomáhá šetřit svalový glykogen tím, že zrychlí nástup lipolýzy (tuky začneme pálit dříve), chrání svalovou hmotu před katabolismem- podávat před cvičením a dlouhodobě!!!</a:t>
            </a:r>
          </a:p>
          <a:p>
            <a:pPr marL="0" indent="0">
              <a:buNone/>
            </a:pPr>
            <a:endParaRPr lang="cs-CZ" dirty="0" smtClean="0"/>
          </a:p>
          <a:p>
            <a:pPr marL="0" indent="0">
              <a:buNone/>
            </a:pPr>
            <a:endParaRPr lang="cs-CZ" dirty="0"/>
          </a:p>
        </p:txBody>
      </p:sp>
      <p:sp>
        <p:nvSpPr>
          <p:cNvPr id="3" name="Nadpis 2"/>
          <p:cNvSpPr>
            <a:spLocks noGrp="1"/>
          </p:cNvSpPr>
          <p:nvPr>
            <p:ph type="title"/>
          </p:nvPr>
        </p:nvSpPr>
        <p:spPr>
          <a:xfrm>
            <a:off x="457200" y="338328"/>
            <a:ext cx="8229600" cy="1002440"/>
          </a:xfrm>
        </p:spPr>
        <p:txBody>
          <a:bodyPr/>
          <a:lstStyle/>
          <a:p>
            <a:r>
              <a:rPr lang="cs-CZ" b="1" dirty="0">
                <a:solidFill>
                  <a:schemeClr val="tx1"/>
                </a:solidFill>
              </a:rPr>
              <a:t>Doplňky stravy pro sportovce</a:t>
            </a:r>
            <a:endParaRPr lang="cs-CZ" dirty="0"/>
          </a:p>
        </p:txBody>
      </p:sp>
    </p:spTree>
    <p:extLst>
      <p:ext uri="{BB962C8B-B14F-4D97-AF65-F5344CB8AC3E}">
        <p14:creationId xmlns:p14="http://schemas.microsoft.com/office/powerpoint/2010/main" val="4262713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539552" y="1340768"/>
            <a:ext cx="8208911" cy="5184576"/>
          </a:xfrm>
        </p:spPr>
        <p:txBody>
          <a:bodyPr/>
          <a:lstStyle/>
          <a:p>
            <a:pPr marL="0" indent="0">
              <a:buNone/>
            </a:pPr>
            <a:r>
              <a:rPr lang="cs-CZ" dirty="0" smtClean="0">
                <a:solidFill>
                  <a:schemeClr val="tx1"/>
                </a:solidFill>
              </a:rPr>
              <a:t>V ČR se v roce 2015 utratilo za suplementy 5,5 </a:t>
            </a:r>
            <a:r>
              <a:rPr lang="cs-CZ" dirty="0" err="1" smtClean="0">
                <a:solidFill>
                  <a:schemeClr val="tx1"/>
                </a:solidFill>
              </a:rPr>
              <a:t>mld</a:t>
            </a:r>
            <a:r>
              <a:rPr lang="cs-CZ" dirty="0" smtClean="0">
                <a:solidFill>
                  <a:schemeClr val="tx1"/>
                </a:solidFill>
              </a:rPr>
              <a:t> </a:t>
            </a:r>
            <a:r>
              <a:rPr lang="cs-CZ" dirty="0" err="1" smtClean="0">
                <a:solidFill>
                  <a:schemeClr val="tx1"/>
                </a:solidFill>
              </a:rPr>
              <a:t>kč</a:t>
            </a:r>
            <a:r>
              <a:rPr lang="cs-CZ" dirty="0" smtClean="0">
                <a:solidFill>
                  <a:schemeClr val="tx1"/>
                </a:solidFill>
              </a:rPr>
              <a:t> !!!</a:t>
            </a:r>
          </a:p>
          <a:p>
            <a:pPr>
              <a:buFontTx/>
              <a:buChar char="-"/>
            </a:pPr>
            <a:r>
              <a:rPr lang="cs-CZ" dirty="0" smtClean="0">
                <a:solidFill>
                  <a:schemeClr val="tx1"/>
                </a:solidFill>
              </a:rPr>
              <a:t>Drtivou většinu tvoří vitamíny (24%), digestiva (na zažívání- 24%), minerály (22%).</a:t>
            </a:r>
          </a:p>
          <a:p>
            <a:pPr marL="0" indent="0">
              <a:buNone/>
            </a:pPr>
            <a:r>
              <a:rPr lang="cs-CZ" b="1" dirty="0" smtClean="0">
                <a:solidFill>
                  <a:schemeClr val="tx1"/>
                </a:solidFill>
              </a:rPr>
              <a:t>Suplementy nejsou léčiva</a:t>
            </a:r>
            <a:r>
              <a:rPr lang="cs-CZ" dirty="0" smtClean="0">
                <a:solidFill>
                  <a:schemeClr val="tx1"/>
                </a:solidFill>
              </a:rPr>
              <a:t>- i když mají  pozitivní účinky na zdraví, nesmí se to uvádět na obalu ani v reklamě (např. pomůže vám zvýšit imunitu…).  </a:t>
            </a:r>
          </a:p>
          <a:p>
            <a:pPr marL="0" indent="0">
              <a:buNone/>
            </a:pPr>
            <a:r>
              <a:rPr lang="cs-CZ" dirty="0" smtClean="0">
                <a:solidFill>
                  <a:schemeClr val="tx1"/>
                </a:solidFill>
              </a:rPr>
              <a:t>Na rozdíl od léčiv, která jsou řešena v zákonu o léčivech, jsou suplementy upraveny v zákonech o potravinách (neuvádí se množství účinné látky, které nesmí být vyšší než u léčiv).</a:t>
            </a:r>
          </a:p>
          <a:p>
            <a:pPr marL="0" indent="0">
              <a:buNone/>
            </a:pPr>
            <a:r>
              <a:rPr lang="cs-CZ" b="1" dirty="0" smtClean="0">
                <a:solidFill>
                  <a:schemeClr val="tx1"/>
                </a:solidFill>
              </a:rPr>
              <a:t>Formy suplementů</a:t>
            </a:r>
            <a:r>
              <a:rPr lang="cs-CZ" dirty="0" smtClean="0">
                <a:solidFill>
                  <a:schemeClr val="tx1"/>
                </a:solidFill>
              </a:rPr>
              <a:t>: tobolky, tablety, žvýkací plátky, pastilky, kapsle, tekutiny, gely, oleje…</a:t>
            </a:r>
          </a:p>
          <a:p>
            <a:pPr marL="0" indent="0">
              <a:buNone/>
            </a:pPr>
            <a:endParaRPr lang="cs-CZ" dirty="0">
              <a:solidFill>
                <a:schemeClr val="tx1"/>
              </a:solidFill>
            </a:endParaRPr>
          </a:p>
        </p:txBody>
      </p:sp>
      <p:sp>
        <p:nvSpPr>
          <p:cNvPr id="3" name="Nadpis 2"/>
          <p:cNvSpPr>
            <a:spLocks noGrp="1"/>
          </p:cNvSpPr>
          <p:nvPr>
            <p:ph type="title"/>
          </p:nvPr>
        </p:nvSpPr>
        <p:spPr>
          <a:xfrm>
            <a:off x="457200" y="338328"/>
            <a:ext cx="8229600" cy="786416"/>
          </a:xfrm>
        </p:spPr>
        <p:txBody>
          <a:bodyPr/>
          <a:lstStyle/>
          <a:p>
            <a:r>
              <a:rPr lang="cs-CZ" b="1" dirty="0">
                <a:solidFill>
                  <a:schemeClr val="tx1"/>
                </a:solidFill>
              </a:rPr>
              <a:t>Doplňky stravy- suplementy</a:t>
            </a:r>
            <a:endParaRPr lang="cs-CZ" dirty="0"/>
          </a:p>
        </p:txBody>
      </p:sp>
    </p:spTree>
    <p:extLst>
      <p:ext uri="{BB962C8B-B14F-4D97-AF65-F5344CB8AC3E}">
        <p14:creationId xmlns:p14="http://schemas.microsoft.com/office/powerpoint/2010/main" val="318858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23528" y="1556792"/>
            <a:ext cx="8208911" cy="4968552"/>
          </a:xfrm>
        </p:spPr>
        <p:txBody>
          <a:bodyPr>
            <a:normAutofit fontScale="92500" lnSpcReduction="20000"/>
          </a:bodyPr>
          <a:lstStyle/>
          <a:p>
            <a:pPr marL="0" indent="0">
              <a:buNone/>
            </a:pPr>
            <a:r>
              <a:rPr lang="cs-CZ" dirty="0" smtClean="0">
                <a:solidFill>
                  <a:schemeClr val="tx1"/>
                </a:solidFill>
              </a:rPr>
              <a:t>Vitamíny a </a:t>
            </a:r>
            <a:r>
              <a:rPr lang="cs-CZ" dirty="0">
                <a:solidFill>
                  <a:schemeClr val="tx1"/>
                </a:solidFill>
              </a:rPr>
              <a:t>m</a:t>
            </a:r>
            <a:r>
              <a:rPr lang="cs-CZ" dirty="0" smtClean="0">
                <a:solidFill>
                  <a:schemeClr val="tx1"/>
                </a:solidFill>
              </a:rPr>
              <a:t>inerály jsme řešili v kapitole o mikroživinách, teď se podíváme na další účinné látky:</a:t>
            </a:r>
          </a:p>
          <a:p>
            <a:pPr marL="0" indent="0">
              <a:buNone/>
            </a:pPr>
            <a:r>
              <a:rPr lang="cs-CZ" b="1" dirty="0" smtClean="0">
                <a:solidFill>
                  <a:schemeClr val="tx1"/>
                </a:solidFill>
              </a:rPr>
              <a:t>ANTIOXIDANTY-  </a:t>
            </a:r>
            <a:r>
              <a:rPr lang="cs-CZ" dirty="0" smtClean="0">
                <a:solidFill>
                  <a:schemeClr val="tx1"/>
                </a:solidFill>
              </a:rPr>
              <a:t>jsou to látky, které působí proti tzv. </a:t>
            </a:r>
            <a:r>
              <a:rPr lang="cs-CZ" u="sng" dirty="0" smtClean="0">
                <a:solidFill>
                  <a:schemeClr val="tx1"/>
                </a:solidFill>
              </a:rPr>
              <a:t>volným radikálům. </a:t>
            </a:r>
          </a:p>
          <a:p>
            <a:pPr>
              <a:buFontTx/>
              <a:buChar char="-"/>
            </a:pPr>
            <a:r>
              <a:rPr lang="cs-CZ" dirty="0" smtClean="0">
                <a:solidFill>
                  <a:schemeClr val="tx1"/>
                </a:solidFill>
              </a:rPr>
              <a:t>Volné radikály jsou </a:t>
            </a:r>
            <a:r>
              <a:rPr lang="cs-CZ" dirty="0" smtClean="0">
                <a:solidFill>
                  <a:schemeClr val="tx1"/>
                </a:solidFill>
              </a:rPr>
              <a:t>zplodiny </a:t>
            </a:r>
            <a:r>
              <a:rPr lang="cs-CZ" dirty="0" smtClean="0">
                <a:solidFill>
                  <a:schemeClr val="tx1"/>
                </a:solidFill>
              </a:rPr>
              <a:t>metabolismu v buňkách. Jde o atomy, kterým ve valenční vrstvě  buď přebývá nebo chybí 1 elektron. </a:t>
            </a:r>
          </a:p>
          <a:p>
            <a:pPr>
              <a:buFontTx/>
              <a:buChar char="-"/>
            </a:pPr>
            <a:r>
              <a:rPr lang="cs-CZ" dirty="0" smtClean="0">
                <a:solidFill>
                  <a:schemeClr val="tx1"/>
                </a:solidFill>
              </a:rPr>
              <a:t>Chovají se jako svobodná čtyřicítka bez chlapa- snaží se ten elektron někde urvat- čímž dojde k poškození dalších atomů. </a:t>
            </a:r>
          </a:p>
          <a:p>
            <a:pPr>
              <a:buFontTx/>
              <a:buChar char="-"/>
            </a:pPr>
            <a:r>
              <a:rPr lang="cs-CZ" dirty="0" smtClean="0">
                <a:solidFill>
                  <a:schemeClr val="tx1"/>
                </a:solidFill>
              </a:rPr>
              <a:t>Tím mohou pozměnit strukturu buněk a vyvolat patologickou reakci- např. i rakovinné bujení. Jsou také příčinou stárnutí organismu. </a:t>
            </a:r>
          </a:p>
          <a:p>
            <a:pPr>
              <a:buFontTx/>
              <a:buChar char="-"/>
            </a:pPr>
            <a:r>
              <a:rPr lang="cs-CZ" dirty="0" smtClean="0">
                <a:solidFill>
                  <a:schemeClr val="tx1"/>
                </a:solidFill>
              </a:rPr>
              <a:t>Nejnebezpečnější jsou </a:t>
            </a:r>
            <a:r>
              <a:rPr lang="cs-CZ" dirty="0" err="1" smtClean="0">
                <a:solidFill>
                  <a:schemeClr val="tx1"/>
                </a:solidFill>
              </a:rPr>
              <a:t>peroxyd</a:t>
            </a:r>
            <a:r>
              <a:rPr lang="cs-CZ" dirty="0" smtClean="0">
                <a:solidFill>
                  <a:schemeClr val="tx1"/>
                </a:solidFill>
              </a:rPr>
              <a:t> a </a:t>
            </a:r>
            <a:r>
              <a:rPr lang="cs-CZ" u="sng" dirty="0" smtClean="0">
                <a:solidFill>
                  <a:schemeClr val="tx1"/>
                </a:solidFill>
              </a:rPr>
              <a:t>hydroxyl</a:t>
            </a:r>
          </a:p>
          <a:p>
            <a:pPr marL="0" indent="0">
              <a:buNone/>
            </a:pPr>
            <a:r>
              <a:rPr lang="cs-CZ" b="1" u="sng" dirty="0" smtClean="0">
                <a:solidFill>
                  <a:schemeClr val="tx1"/>
                </a:solidFill>
              </a:rPr>
              <a:t>Nemoci vyvolané působením volných radikálů: </a:t>
            </a:r>
            <a:r>
              <a:rPr lang="cs-CZ" dirty="0" smtClean="0">
                <a:solidFill>
                  <a:schemeClr val="tx1"/>
                </a:solidFill>
              </a:rPr>
              <a:t>ateroskleróza, diabetes, vysoký tlak, metabolické komplikace, nádory, infekční nemoci, </a:t>
            </a:r>
            <a:r>
              <a:rPr lang="cs-CZ" dirty="0" err="1" smtClean="0">
                <a:solidFill>
                  <a:schemeClr val="tx1"/>
                </a:solidFill>
              </a:rPr>
              <a:t>neurodegenerativní</a:t>
            </a:r>
            <a:r>
              <a:rPr lang="cs-CZ" dirty="0" smtClean="0">
                <a:solidFill>
                  <a:schemeClr val="tx1"/>
                </a:solidFill>
              </a:rPr>
              <a:t> onemocnění -např. Alzheimer, astma) </a:t>
            </a:r>
            <a:endParaRPr lang="cs-CZ" dirty="0">
              <a:solidFill>
                <a:schemeClr val="tx1"/>
              </a:solidFill>
            </a:endParaRPr>
          </a:p>
        </p:txBody>
      </p:sp>
      <p:sp>
        <p:nvSpPr>
          <p:cNvPr id="3" name="Nadpis 2"/>
          <p:cNvSpPr>
            <a:spLocks noGrp="1"/>
          </p:cNvSpPr>
          <p:nvPr>
            <p:ph type="title"/>
          </p:nvPr>
        </p:nvSpPr>
        <p:spPr>
          <a:xfrm>
            <a:off x="457200" y="338328"/>
            <a:ext cx="8229600" cy="930432"/>
          </a:xfrm>
        </p:spPr>
        <p:txBody>
          <a:bodyPr/>
          <a:lstStyle/>
          <a:p>
            <a:r>
              <a:rPr lang="cs-CZ" b="1" dirty="0">
                <a:solidFill>
                  <a:schemeClr val="tx1"/>
                </a:solidFill>
              </a:rPr>
              <a:t>Doplňky stravy- suplementy</a:t>
            </a:r>
            <a:endParaRPr lang="cs-CZ" dirty="0"/>
          </a:p>
        </p:txBody>
      </p:sp>
    </p:spTree>
    <p:extLst>
      <p:ext uri="{BB962C8B-B14F-4D97-AF65-F5344CB8AC3E}">
        <p14:creationId xmlns:p14="http://schemas.microsoft.com/office/powerpoint/2010/main" val="369368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67544" y="1268760"/>
            <a:ext cx="8208911" cy="5184576"/>
          </a:xfrm>
        </p:spPr>
        <p:txBody>
          <a:bodyPr/>
          <a:lstStyle/>
          <a:p>
            <a:r>
              <a:rPr lang="cs-CZ" b="1" dirty="0" smtClean="0">
                <a:solidFill>
                  <a:schemeClr val="tx1"/>
                </a:solidFill>
              </a:rPr>
              <a:t>Zdroje volných radikálů:</a:t>
            </a:r>
          </a:p>
          <a:p>
            <a:r>
              <a:rPr lang="cs-CZ" dirty="0" smtClean="0">
                <a:solidFill>
                  <a:schemeClr val="tx1"/>
                </a:solidFill>
              </a:rPr>
              <a:t>Těžké kovy (arzen, olovo, kadmium, rtuť)</a:t>
            </a:r>
          </a:p>
          <a:p>
            <a:r>
              <a:rPr lang="cs-CZ" dirty="0" smtClean="0">
                <a:solidFill>
                  <a:schemeClr val="tx1"/>
                </a:solidFill>
              </a:rPr>
              <a:t>Cytostatika (látky používané na léčení nádorů)</a:t>
            </a:r>
          </a:p>
          <a:p>
            <a:r>
              <a:rPr lang="cs-CZ" dirty="0" smtClean="0">
                <a:solidFill>
                  <a:schemeClr val="tx1"/>
                </a:solidFill>
              </a:rPr>
              <a:t>Stres</a:t>
            </a:r>
          </a:p>
          <a:p>
            <a:r>
              <a:rPr lang="cs-CZ" dirty="0" smtClean="0">
                <a:solidFill>
                  <a:schemeClr val="tx1"/>
                </a:solidFill>
              </a:rPr>
              <a:t>Kouření</a:t>
            </a:r>
          </a:p>
          <a:p>
            <a:r>
              <a:rPr lang="cs-CZ" dirty="0" smtClean="0">
                <a:solidFill>
                  <a:schemeClr val="tx1"/>
                </a:solidFill>
              </a:rPr>
              <a:t>Plísně</a:t>
            </a:r>
          </a:p>
          <a:p>
            <a:r>
              <a:rPr lang="cs-CZ" dirty="0" smtClean="0">
                <a:solidFill>
                  <a:schemeClr val="tx1"/>
                </a:solidFill>
              </a:rPr>
              <a:t>Nadměrná fyzická námaha</a:t>
            </a:r>
          </a:p>
          <a:p>
            <a:r>
              <a:rPr lang="cs-CZ" dirty="0" smtClean="0">
                <a:solidFill>
                  <a:schemeClr val="tx1"/>
                </a:solidFill>
              </a:rPr>
              <a:t>Nemoci</a:t>
            </a:r>
          </a:p>
          <a:p>
            <a:r>
              <a:rPr lang="cs-CZ" dirty="0" smtClean="0">
                <a:solidFill>
                  <a:schemeClr val="tx1"/>
                </a:solidFill>
              </a:rPr>
              <a:t>Rentgenové záření</a:t>
            </a:r>
          </a:p>
          <a:p>
            <a:pPr marL="0" indent="0">
              <a:buNone/>
            </a:pPr>
            <a:endParaRPr lang="cs-CZ" dirty="0"/>
          </a:p>
        </p:txBody>
      </p:sp>
      <p:sp>
        <p:nvSpPr>
          <p:cNvPr id="3" name="Nadpis 2"/>
          <p:cNvSpPr>
            <a:spLocks noGrp="1"/>
          </p:cNvSpPr>
          <p:nvPr>
            <p:ph type="title"/>
          </p:nvPr>
        </p:nvSpPr>
        <p:spPr>
          <a:xfrm>
            <a:off x="457200" y="338328"/>
            <a:ext cx="8229600" cy="786416"/>
          </a:xfrm>
        </p:spPr>
        <p:txBody>
          <a:bodyPr/>
          <a:lstStyle/>
          <a:p>
            <a:r>
              <a:rPr lang="cs-CZ" b="1" dirty="0">
                <a:solidFill>
                  <a:schemeClr val="tx1"/>
                </a:solidFill>
              </a:rPr>
              <a:t>Doplňky stravy- </a:t>
            </a:r>
            <a:r>
              <a:rPr lang="cs-CZ" b="1" dirty="0" smtClean="0">
                <a:solidFill>
                  <a:schemeClr val="tx1"/>
                </a:solidFill>
              </a:rPr>
              <a:t>antioxidanty</a:t>
            </a:r>
            <a:endParaRPr lang="cs-CZ" dirty="0"/>
          </a:p>
        </p:txBody>
      </p:sp>
    </p:spTree>
    <p:extLst>
      <p:ext uri="{BB962C8B-B14F-4D97-AF65-F5344CB8AC3E}">
        <p14:creationId xmlns:p14="http://schemas.microsoft.com/office/powerpoint/2010/main" val="10451536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7" y="1412776"/>
            <a:ext cx="7884864" cy="4713387"/>
          </a:xfrm>
        </p:spPr>
        <p:txBody>
          <a:bodyPr>
            <a:normAutofit/>
          </a:bodyPr>
          <a:lstStyle/>
          <a:p>
            <a:r>
              <a:rPr lang="cs-CZ" b="1" dirty="0" smtClean="0">
                <a:solidFill>
                  <a:schemeClr val="tx1"/>
                </a:solidFill>
              </a:rPr>
              <a:t>Účinné antioxidanty- přírodní látky:</a:t>
            </a:r>
          </a:p>
          <a:p>
            <a:pPr>
              <a:buFontTx/>
              <a:buChar char="-"/>
            </a:pPr>
            <a:r>
              <a:rPr lang="cs-CZ" dirty="0" err="1" smtClean="0">
                <a:solidFill>
                  <a:schemeClr val="tx1"/>
                </a:solidFill>
              </a:rPr>
              <a:t>bioflavonoidy</a:t>
            </a:r>
            <a:r>
              <a:rPr lang="cs-CZ" dirty="0" smtClean="0">
                <a:solidFill>
                  <a:schemeClr val="tx1"/>
                </a:solidFill>
              </a:rPr>
              <a:t>-účinné látky přírodního původu- např. z ovoce (čím tmavší barva, tím líp)-</a:t>
            </a:r>
            <a:r>
              <a:rPr lang="cs-CZ" dirty="0">
                <a:solidFill>
                  <a:schemeClr val="tx1"/>
                </a:solidFill>
              </a:rPr>
              <a:t>Mezi nejsilnější patří </a:t>
            </a:r>
            <a:r>
              <a:rPr lang="cs-CZ" dirty="0" err="1">
                <a:solidFill>
                  <a:schemeClr val="tx1"/>
                </a:solidFill>
              </a:rPr>
              <a:t>flavonoidy</a:t>
            </a:r>
            <a:r>
              <a:rPr lang="cs-CZ" dirty="0">
                <a:solidFill>
                  <a:schemeClr val="tx1"/>
                </a:solidFill>
              </a:rPr>
              <a:t> </a:t>
            </a:r>
            <a:r>
              <a:rPr lang="cs-CZ" dirty="0" smtClean="0">
                <a:solidFill>
                  <a:schemeClr val="tx1"/>
                </a:solidFill>
              </a:rPr>
              <a:t>ostružin, malin, lékořice, </a:t>
            </a:r>
            <a:r>
              <a:rPr lang="cs-CZ" dirty="0" err="1" smtClean="0">
                <a:solidFill>
                  <a:schemeClr val="tx1"/>
                </a:solidFill>
              </a:rPr>
              <a:t>aronie</a:t>
            </a:r>
            <a:r>
              <a:rPr lang="cs-CZ" dirty="0" smtClean="0">
                <a:solidFill>
                  <a:schemeClr val="tx1"/>
                </a:solidFill>
              </a:rPr>
              <a:t>, černého rybízu, granátového jablka, červených grapefruitů, oliv,</a:t>
            </a:r>
            <a:r>
              <a:rPr lang="cs-CZ" dirty="0">
                <a:solidFill>
                  <a:schemeClr val="tx1"/>
                </a:solidFill>
              </a:rPr>
              <a:t> </a:t>
            </a:r>
            <a:r>
              <a:rPr lang="cs-CZ" dirty="0" smtClean="0">
                <a:solidFill>
                  <a:schemeClr val="tx1"/>
                </a:solidFill>
              </a:rPr>
              <a:t>červeného vína, kakaa, rajčat…</a:t>
            </a:r>
          </a:p>
          <a:p>
            <a:pPr>
              <a:buFontTx/>
              <a:buChar char="-"/>
            </a:pPr>
            <a:r>
              <a:rPr lang="cs-CZ" dirty="0" smtClean="0">
                <a:solidFill>
                  <a:schemeClr val="tx1"/>
                </a:solidFill>
              </a:rPr>
              <a:t>karotenoidy- např. lutein (chrání oční čočku a sítnici- působí proti zákalu), nebo lykopen (např. rajčatový džus)</a:t>
            </a:r>
          </a:p>
          <a:p>
            <a:pPr>
              <a:buFontTx/>
              <a:buChar char="-"/>
            </a:pPr>
            <a:r>
              <a:rPr lang="cs-CZ" dirty="0" smtClean="0">
                <a:solidFill>
                  <a:schemeClr val="tx1"/>
                </a:solidFill>
              </a:rPr>
              <a:t>antokyany- přírodní látky které vážou těžké kovy- např. černý rybíz, maliny, ostružiny aj. tmavé plody</a:t>
            </a:r>
          </a:p>
          <a:p>
            <a:pPr marL="0" indent="0">
              <a:buNone/>
            </a:pPr>
            <a:endParaRPr lang="cs-CZ" dirty="0" smtClean="0">
              <a:solidFill>
                <a:schemeClr val="tx1"/>
              </a:solidFill>
            </a:endParaRPr>
          </a:p>
          <a:p>
            <a:pPr>
              <a:buFontTx/>
              <a:buChar char="-"/>
            </a:pPr>
            <a:endParaRPr lang="cs-CZ" dirty="0">
              <a:solidFill>
                <a:schemeClr val="tx1"/>
              </a:solidFill>
            </a:endParaRPr>
          </a:p>
        </p:txBody>
      </p:sp>
      <p:sp>
        <p:nvSpPr>
          <p:cNvPr id="3" name="Nadpis 2"/>
          <p:cNvSpPr>
            <a:spLocks noGrp="1"/>
          </p:cNvSpPr>
          <p:nvPr>
            <p:ph type="title"/>
          </p:nvPr>
        </p:nvSpPr>
        <p:spPr>
          <a:xfrm>
            <a:off x="457200" y="338328"/>
            <a:ext cx="8229600" cy="786416"/>
          </a:xfrm>
        </p:spPr>
        <p:txBody>
          <a:bodyPr/>
          <a:lstStyle/>
          <a:p>
            <a:r>
              <a:rPr lang="cs-CZ" b="1" dirty="0">
                <a:solidFill>
                  <a:schemeClr val="tx1"/>
                </a:solidFill>
              </a:rPr>
              <a:t>Doplňky stravy- antioxidanty</a:t>
            </a:r>
            <a:endParaRPr lang="cs-CZ" dirty="0"/>
          </a:p>
        </p:txBody>
      </p:sp>
    </p:spTree>
    <p:extLst>
      <p:ext uri="{BB962C8B-B14F-4D97-AF65-F5344CB8AC3E}">
        <p14:creationId xmlns:p14="http://schemas.microsoft.com/office/powerpoint/2010/main" val="1381642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67544" y="1268760"/>
            <a:ext cx="8352927" cy="4752528"/>
          </a:xfrm>
        </p:spPr>
        <p:txBody>
          <a:bodyPr>
            <a:normAutofit fontScale="47500" lnSpcReduction="20000"/>
          </a:bodyPr>
          <a:lstStyle/>
          <a:p>
            <a:pPr>
              <a:buFontTx/>
              <a:buChar char="-"/>
            </a:pPr>
            <a:r>
              <a:rPr lang="cs-CZ" sz="5100" b="1" dirty="0" smtClean="0">
                <a:solidFill>
                  <a:schemeClr val="tx1"/>
                </a:solidFill>
              </a:rPr>
              <a:t>Účinné antioxidanty-přípravky</a:t>
            </a:r>
            <a:r>
              <a:rPr lang="cs-CZ" sz="3800" b="1" dirty="0" smtClean="0">
                <a:solidFill>
                  <a:schemeClr val="tx1"/>
                </a:solidFill>
              </a:rPr>
              <a:t>:</a:t>
            </a:r>
          </a:p>
          <a:p>
            <a:pPr>
              <a:buFontTx/>
              <a:buChar char="-"/>
            </a:pPr>
            <a:r>
              <a:rPr lang="cs-CZ" sz="5100" u="sng" dirty="0" err="1" smtClean="0">
                <a:solidFill>
                  <a:schemeClr val="tx1"/>
                </a:solidFill>
              </a:rPr>
              <a:t>Karnosin</a:t>
            </a:r>
            <a:r>
              <a:rPr lang="cs-CZ" sz="4400" u="sng" dirty="0" smtClean="0">
                <a:solidFill>
                  <a:schemeClr val="tx1"/>
                </a:solidFill>
              </a:rPr>
              <a:t>-</a:t>
            </a:r>
            <a:r>
              <a:rPr lang="cs-CZ" sz="4400" b="1" dirty="0" smtClean="0">
                <a:solidFill>
                  <a:schemeClr val="tx1"/>
                </a:solidFill>
              </a:rPr>
              <a:t> </a:t>
            </a:r>
            <a:r>
              <a:rPr lang="cs-CZ" sz="4400" dirty="0" smtClean="0">
                <a:solidFill>
                  <a:schemeClr val="tx1"/>
                </a:solidFill>
              </a:rPr>
              <a:t>látka obsažená v mase- působí jako antioxidant s anti-</a:t>
            </a:r>
            <a:r>
              <a:rPr lang="cs-CZ" sz="4400" dirty="0" err="1" smtClean="0">
                <a:solidFill>
                  <a:schemeClr val="tx1"/>
                </a:solidFill>
              </a:rPr>
              <a:t>aging</a:t>
            </a:r>
            <a:r>
              <a:rPr lang="cs-CZ" sz="4400" dirty="0" smtClean="0">
                <a:solidFill>
                  <a:schemeClr val="tx1"/>
                </a:solidFill>
              </a:rPr>
              <a:t> účinkem</a:t>
            </a:r>
          </a:p>
          <a:p>
            <a:pPr>
              <a:buFontTx/>
              <a:buChar char="-"/>
            </a:pPr>
            <a:r>
              <a:rPr lang="cs-CZ" sz="5100" u="sng" dirty="0" err="1" smtClean="0">
                <a:solidFill>
                  <a:schemeClr val="tx1"/>
                </a:solidFill>
              </a:rPr>
              <a:t>Resveratrol</a:t>
            </a:r>
            <a:r>
              <a:rPr lang="cs-CZ" sz="4400" dirty="0" smtClean="0">
                <a:solidFill>
                  <a:schemeClr val="tx1"/>
                </a:solidFill>
              </a:rPr>
              <a:t>- látka ze skupiny </a:t>
            </a:r>
            <a:r>
              <a:rPr lang="cs-CZ" sz="4400" dirty="0" err="1" smtClean="0">
                <a:solidFill>
                  <a:schemeClr val="tx1"/>
                </a:solidFill>
              </a:rPr>
              <a:t>flavonoidů</a:t>
            </a:r>
            <a:r>
              <a:rPr lang="cs-CZ" sz="4400" dirty="0" smtClean="0">
                <a:solidFill>
                  <a:schemeClr val="tx1"/>
                </a:solidFill>
              </a:rPr>
              <a:t>- má antioxidační, protizánětlivé, antiinfekční, protirakovinné a </a:t>
            </a:r>
            <a:r>
              <a:rPr lang="cs-CZ" sz="4400" dirty="0" err="1" smtClean="0">
                <a:solidFill>
                  <a:schemeClr val="tx1"/>
                </a:solidFill>
              </a:rPr>
              <a:t>kardioprotektivní</a:t>
            </a:r>
            <a:r>
              <a:rPr lang="cs-CZ" sz="4400" dirty="0" smtClean="0">
                <a:solidFill>
                  <a:schemeClr val="tx1"/>
                </a:solidFill>
              </a:rPr>
              <a:t> vlastnosti. jediným vhodným zdrojem </a:t>
            </a:r>
            <a:r>
              <a:rPr lang="cs-CZ" sz="4400" dirty="0" err="1" smtClean="0">
                <a:solidFill>
                  <a:schemeClr val="tx1"/>
                </a:solidFill>
              </a:rPr>
              <a:t>resveratrolu</a:t>
            </a:r>
            <a:r>
              <a:rPr lang="cs-CZ" sz="4400" dirty="0" smtClean="0">
                <a:solidFill>
                  <a:schemeClr val="tx1"/>
                </a:solidFill>
              </a:rPr>
              <a:t> slupky mladých nezralých červených hroznů (pokud bychom chtěli </a:t>
            </a:r>
            <a:r>
              <a:rPr lang="cs-CZ" sz="4400" dirty="0" err="1" smtClean="0">
                <a:solidFill>
                  <a:schemeClr val="tx1"/>
                </a:solidFill>
              </a:rPr>
              <a:t>resveratrol</a:t>
            </a:r>
            <a:r>
              <a:rPr lang="cs-CZ" sz="4400" dirty="0" smtClean="0">
                <a:solidFill>
                  <a:schemeClr val="tx1"/>
                </a:solidFill>
              </a:rPr>
              <a:t> doplnit pitím červeného vína, museli bychom vypít 2 litry/den </a:t>
            </a:r>
            <a:r>
              <a:rPr lang="cs-CZ" sz="4400" dirty="0" smtClean="0">
                <a:solidFill>
                  <a:schemeClr val="tx1"/>
                </a:solidFill>
                <a:sym typeface="Wingdings" panose="05000000000000000000" pitchFamily="2" charset="2"/>
              </a:rPr>
              <a:t>)</a:t>
            </a:r>
          </a:p>
          <a:p>
            <a:pPr>
              <a:buFontTx/>
              <a:buChar char="-"/>
            </a:pPr>
            <a:r>
              <a:rPr lang="cs-CZ" sz="5100" u="sng" dirty="0" smtClean="0">
                <a:solidFill>
                  <a:schemeClr val="tx1"/>
                </a:solidFill>
                <a:sym typeface="Wingdings" panose="05000000000000000000" pitchFamily="2" charset="2"/>
              </a:rPr>
              <a:t>Koenzym Q10</a:t>
            </a:r>
            <a:r>
              <a:rPr lang="cs-CZ" sz="4400" dirty="0" smtClean="0">
                <a:solidFill>
                  <a:schemeClr val="tx1"/>
                </a:solidFill>
                <a:sym typeface="Wingdings" panose="05000000000000000000" pitchFamily="2" charset="2"/>
              </a:rPr>
              <a:t>- do 30 let věku si ho tělo vyrobí samo, pak tato schopnost klesá. Je to silný antioxidant, zvyšuje imunitu, pomáhá mitochondriím uvolňovat energii. Zdrojem vnitřnosti (játra, srdce, ledvinky), špenát, brambory. Při nedostatku vysoký krevní tlak, nemoci srdce. Doporučená dávka 10-60 mg/den. </a:t>
            </a:r>
          </a:p>
          <a:p>
            <a:pPr marL="0" indent="0">
              <a:buNone/>
            </a:pPr>
            <a:r>
              <a:rPr lang="cs-CZ" sz="4400" dirty="0"/>
              <a:t/>
            </a:r>
            <a:br>
              <a:rPr lang="cs-CZ" sz="4400" dirty="0"/>
            </a:br>
            <a:r>
              <a:rPr lang="cs-CZ" dirty="0"/>
              <a:t/>
            </a:r>
            <a:br>
              <a:rPr lang="cs-CZ" dirty="0"/>
            </a:br>
            <a:r>
              <a:rPr lang="cs-CZ" dirty="0"/>
              <a:t/>
            </a:r>
            <a:br>
              <a:rPr lang="cs-CZ" dirty="0"/>
            </a:br>
            <a:endParaRPr lang="cs-CZ"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1926" t="11718" r="23479" b="8779"/>
          <a:stretch/>
        </p:blipFill>
        <p:spPr bwMode="auto">
          <a:xfrm>
            <a:off x="7164288" y="4985009"/>
            <a:ext cx="1716066" cy="1822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Nadpis 2"/>
          <p:cNvSpPr>
            <a:spLocks noGrp="1"/>
          </p:cNvSpPr>
          <p:nvPr>
            <p:ph type="title"/>
          </p:nvPr>
        </p:nvSpPr>
        <p:spPr>
          <a:xfrm>
            <a:off x="457200" y="338328"/>
            <a:ext cx="8229600" cy="786416"/>
          </a:xfrm>
        </p:spPr>
        <p:txBody>
          <a:bodyPr/>
          <a:lstStyle/>
          <a:p>
            <a:r>
              <a:rPr lang="cs-CZ" b="1" dirty="0">
                <a:solidFill>
                  <a:schemeClr val="tx1"/>
                </a:solidFill>
              </a:rPr>
              <a:t>Doplňky stravy- antioxidanty</a:t>
            </a:r>
            <a:endParaRPr lang="cs-CZ" dirty="0"/>
          </a:p>
        </p:txBody>
      </p:sp>
      <p:pic>
        <p:nvPicPr>
          <p:cNvPr id="1027"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6114" b="16057"/>
          <a:stretch/>
        </p:blipFill>
        <p:spPr bwMode="auto">
          <a:xfrm>
            <a:off x="4572000" y="4985009"/>
            <a:ext cx="2385814" cy="1822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59086" t="15849" r="10548" b="13845"/>
          <a:stretch/>
        </p:blipFill>
        <p:spPr bwMode="auto">
          <a:xfrm>
            <a:off x="3059832" y="4985008"/>
            <a:ext cx="1180195" cy="1822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58694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1556792"/>
            <a:ext cx="8496943" cy="4968699"/>
          </a:xfrm>
        </p:spPr>
        <p:txBody>
          <a:bodyPr/>
          <a:lstStyle/>
          <a:p>
            <a:pPr marL="0" indent="0">
              <a:buNone/>
            </a:pPr>
            <a:r>
              <a:rPr lang="cs-CZ" b="1" dirty="0" smtClean="0">
                <a:solidFill>
                  <a:schemeClr val="tx1"/>
                </a:solidFill>
              </a:rPr>
              <a:t>Kyselina </a:t>
            </a:r>
            <a:r>
              <a:rPr lang="el-GR" b="1" dirty="0" smtClean="0">
                <a:solidFill>
                  <a:schemeClr val="tx1"/>
                </a:solidFill>
              </a:rPr>
              <a:t>α</a:t>
            </a:r>
            <a:r>
              <a:rPr lang="cs-CZ" b="1" dirty="0" smtClean="0">
                <a:solidFill>
                  <a:schemeClr val="tx1"/>
                </a:solidFill>
              </a:rPr>
              <a:t>-</a:t>
            </a:r>
            <a:r>
              <a:rPr lang="cs-CZ" b="1" dirty="0" err="1" smtClean="0">
                <a:solidFill>
                  <a:schemeClr val="tx1"/>
                </a:solidFill>
              </a:rPr>
              <a:t>lipoová</a:t>
            </a:r>
            <a:r>
              <a:rPr lang="cs-CZ" b="1" dirty="0" smtClean="0">
                <a:solidFill>
                  <a:schemeClr val="tx1"/>
                </a:solidFill>
              </a:rPr>
              <a:t> </a:t>
            </a:r>
            <a:r>
              <a:rPr lang="cs-CZ" dirty="0">
                <a:solidFill>
                  <a:schemeClr val="tx1"/>
                </a:solidFill>
              </a:rPr>
              <a:t>(</a:t>
            </a:r>
            <a:r>
              <a:rPr lang="cs-CZ" dirty="0" smtClean="0">
                <a:solidFill>
                  <a:schemeClr val="tx1"/>
                </a:solidFill>
              </a:rPr>
              <a:t>vitamin B13)- antioxidant+ výborná při diabetes II- zvyšuje účinek inzulinu v těle, zpomaluje stárnutí, chrání játra, mozek, nervy, cévy, </a:t>
            </a:r>
            <a:r>
              <a:rPr lang="cs-CZ" dirty="0" err="1" smtClean="0">
                <a:solidFill>
                  <a:schemeClr val="tx1"/>
                </a:solidFill>
              </a:rPr>
              <a:t>min.dávka</a:t>
            </a:r>
            <a:r>
              <a:rPr lang="cs-CZ" dirty="0" smtClean="0">
                <a:solidFill>
                  <a:schemeClr val="tx1"/>
                </a:solidFill>
              </a:rPr>
              <a:t> 300 mg/den (aby to mělo cenu)</a:t>
            </a:r>
          </a:p>
          <a:p>
            <a:pPr marL="0" indent="0">
              <a:buNone/>
            </a:pPr>
            <a:r>
              <a:rPr lang="cs-CZ" b="1" dirty="0" err="1" smtClean="0">
                <a:solidFill>
                  <a:schemeClr val="tx1"/>
                </a:solidFill>
              </a:rPr>
              <a:t>Betaglukany</a:t>
            </a:r>
            <a:r>
              <a:rPr lang="cs-CZ" b="1" dirty="0" smtClean="0">
                <a:solidFill>
                  <a:schemeClr val="tx1"/>
                </a:solidFill>
              </a:rPr>
              <a:t>- </a:t>
            </a:r>
            <a:r>
              <a:rPr lang="cs-CZ" dirty="0" smtClean="0">
                <a:solidFill>
                  <a:schemeClr val="tx1"/>
                </a:solidFill>
              </a:rPr>
              <a:t>chrání x radiaci (např. při ozařování), pomáhají  při chemoterapii, snižují cholesterol…</a:t>
            </a:r>
          </a:p>
          <a:p>
            <a:pPr marL="0" indent="0">
              <a:buNone/>
            </a:pPr>
            <a:r>
              <a:rPr lang="cs-CZ" b="1" dirty="0" err="1" smtClean="0">
                <a:solidFill>
                  <a:schemeClr val="tx1"/>
                </a:solidFill>
              </a:rPr>
              <a:t>Colostrum</a:t>
            </a:r>
            <a:r>
              <a:rPr lang="cs-CZ" dirty="0" smtClean="0">
                <a:solidFill>
                  <a:schemeClr val="tx1"/>
                </a:solidFill>
              </a:rPr>
              <a:t>- první kravské mateřské mléko do 12 hodin po porodu, má vysoký obsah imunoglobulinu- skvělé na podporu imunity, proti alergiím, průjmům</a:t>
            </a:r>
          </a:p>
          <a:p>
            <a:pPr marL="0" indent="0">
              <a:buNone/>
            </a:pPr>
            <a:r>
              <a:rPr lang="cs-CZ" b="1" dirty="0" smtClean="0">
                <a:solidFill>
                  <a:schemeClr val="tx1"/>
                </a:solidFill>
              </a:rPr>
              <a:t>Lecitin</a:t>
            </a:r>
            <a:r>
              <a:rPr lang="cs-CZ" dirty="0" smtClean="0">
                <a:solidFill>
                  <a:schemeClr val="tx1"/>
                </a:solidFill>
              </a:rPr>
              <a:t>- proti dětské hyperaktivitě, podpora paměti a myšlení- minimálně 3měsíční kůra</a:t>
            </a:r>
          </a:p>
          <a:p>
            <a:pPr marL="0" indent="0">
              <a:buNone/>
            </a:pPr>
            <a:endParaRPr lang="cs-CZ" dirty="0">
              <a:solidFill>
                <a:schemeClr val="tx1"/>
              </a:solidFill>
            </a:endParaRPr>
          </a:p>
        </p:txBody>
      </p:sp>
      <p:sp>
        <p:nvSpPr>
          <p:cNvPr id="3" name="Nadpis 2"/>
          <p:cNvSpPr>
            <a:spLocks noGrp="1"/>
          </p:cNvSpPr>
          <p:nvPr>
            <p:ph type="title"/>
          </p:nvPr>
        </p:nvSpPr>
        <p:spPr>
          <a:xfrm>
            <a:off x="457200" y="338328"/>
            <a:ext cx="8229600" cy="858424"/>
          </a:xfrm>
        </p:spPr>
        <p:txBody>
          <a:bodyPr/>
          <a:lstStyle/>
          <a:p>
            <a:r>
              <a:rPr lang="cs-CZ" b="1" dirty="0">
                <a:solidFill>
                  <a:schemeClr val="tx1"/>
                </a:solidFill>
              </a:rPr>
              <a:t>Doplňky </a:t>
            </a:r>
            <a:r>
              <a:rPr lang="cs-CZ" b="1" dirty="0" smtClean="0">
                <a:solidFill>
                  <a:schemeClr val="tx1"/>
                </a:solidFill>
              </a:rPr>
              <a:t>stravy-ostatní přípravky</a:t>
            </a:r>
            <a:endParaRPr lang="cs-CZ" dirty="0"/>
          </a:p>
        </p:txBody>
      </p:sp>
    </p:spTree>
    <p:extLst>
      <p:ext uri="{BB962C8B-B14F-4D97-AF65-F5344CB8AC3E}">
        <p14:creationId xmlns:p14="http://schemas.microsoft.com/office/powerpoint/2010/main" val="2715478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7236296" y="4221088"/>
            <a:ext cx="1742306" cy="1656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ástupný symbol pro obsah 1"/>
          <p:cNvSpPr>
            <a:spLocks noGrp="1"/>
          </p:cNvSpPr>
          <p:nvPr>
            <p:ph idx="1"/>
          </p:nvPr>
        </p:nvSpPr>
        <p:spPr>
          <a:xfrm>
            <a:off x="395536" y="1124744"/>
            <a:ext cx="8424935" cy="5616624"/>
          </a:xfrm>
        </p:spPr>
        <p:txBody>
          <a:bodyPr>
            <a:normAutofit lnSpcReduction="10000"/>
          </a:bodyPr>
          <a:lstStyle/>
          <a:p>
            <a:pPr marL="0" indent="0">
              <a:buNone/>
            </a:pPr>
            <a:r>
              <a:rPr lang="cs-CZ" b="1" dirty="0" smtClean="0">
                <a:solidFill>
                  <a:schemeClr val="tx1"/>
                </a:solidFill>
              </a:rPr>
              <a:t>Enzymy</a:t>
            </a:r>
            <a:r>
              <a:rPr lang="cs-CZ" dirty="0" smtClean="0">
                <a:solidFill>
                  <a:schemeClr val="tx1"/>
                </a:solidFill>
              </a:rPr>
              <a:t>- pomáhají při špatném trávení, pálení žáhy, plynatosti, podporují hojení ran, zánětech- např. </a:t>
            </a:r>
            <a:r>
              <a:rPr lang="cs-CZ" dirty="0" err="1" smtClean="0">
                <a:solidFill>
                  <a:schemeClr val="tx1"/>
                </a:solidFill>
              </a:rPr>
              <a:t>bromelain</a:t>
            </a:r>
            <a:r>
              <a:rPr lang="cs-CZ" dirty="0" smtClean="0">
                <a:solidFill>
                  <a:schemeClr val="tx1"/>
                </a:solidFill>
              </a:rPr>
              <a:t> (ananas), papain (papája), při špatné toleranci na mléčný cukr doporučena laktáza</a:t>
            </a:r>
          </a:p>
          <a:p>
            <a:pPr marL="0" indent="0">
              <a:buNone/>
            </a:pPr>
            <a:r>
              <a:rPr lang="cs-CZ" b="1" dirty="0" err="1" smtClean="0">
                <a:solidFill>
                  <a:schemeClr val="tx1"/>
                </a:solidFill>
              </a:rPr>
              <a:t>Chondroprotektiva</a:t>
            </a:r>
            <a:r>
              <a:rPr lang="cs-CZ" dirty="0" smtClean="0">
                <a:solidFill>
                  <a:schemeClr val="tx1"/>
                </a:solidFill>
              </a:rPr>
              <a:t>- chrání a pomáhají regenerovat chrupavky-  patří sem </a:t>
            </a:r>
            <a:r>
              <a:rPr lang="cs-CZ" dirty="0" err="1" smtClean="0">
                <a:solidFill>
                  <a:schemeClr val="tx1"/>
                </a:solidFill>
              </a:rPr>
              <a:t>chondroitinsulfid</a:t>
            </a:r>
            <a:r>
              <a:rPr lang="cs-CZ" dirty="0" smtClean="0">
                <a:solidFill>
                  <a:schemeClr val="tx1"/>
                </a:solidFill>
              </a:rPr>
              <a:t>, </a:t>
            </a:r>
            <a:r>
              <a:rPr lang="cs-CZ" dirty="0" err="1" smtClean="0">
                <a:solidFill>
                  <a:schemeClr val="tx1"/>
                </a:solidFill>
              </a:rPr>
              <a:t>glukosaminhydrochlorid</a:t>
            </a:r>
            <a:r>
              <a:rPr lang="cs-CZ" dirty="0" smtClean="0">
                <a:solidFill>
                  <a:schemeClr val="tx1"/>
                </a:solidFill>
              </a:rPr>
              <a:t>, MSM, kolagen </a:t>
            </a:r>
            <a:r>
              <a:rPr lang="cs-CZ" dirty="0" err="1" smtClean="0">
                <a:solidFill>
                  <a:schemeClr val="tx1"/>
                </a:solidFill>
              </a:rPr>
              <a:t>II.typu</a:t>
            </a:r>
            <a:r>
              <a:rPr lang="cs-CZ" dirty="0" smtClean="0">
                <a:solidFill>
                  <a:schemeClr val="tx1"/>
                </a:solidFill>
              </a:rPr>
              <a:t>, při bolestech </a:t>
            </a:r>
            <a:r>
              <a:rPr lang="cs-CZ" dirty="0" err="1" smtClean="0">
                <a:solidFill>
                  <a:schemeClr val="tx1"/>
                </a:solidFill>
              </a:rPr>
              <a:t>cetylmyristát</a:t>
            </a:r>
            <a:r>
              <a:rPr lang="cs-CZ" dirty="0" smtClean="0">
                <a:solidFill>
                  <a:schemeClr val="tx1"/>
                </a:solidFill>
              </a:rPr>
              <a:t>- tlumí bolest i při artróze 3.typu</a:t>
            </a:r>
          </a:p>
          <a:p>
            <a:pPr marL="0" indent="0">
              <a:buNone/>
            </a:pPr>
            <a:r>
              <a:rPr lang="cs-CZ" b="1" dirty="0" smtClean="0">
                <a:solidFill>
                  <a:schemeClr val="tx1"/>
                </a:solidFill>
              </a:rPr>
              <a:t>Řasy</a:t>
            </a:r>
            <a:r>
              <a:rPr lang="cs-CZ" dirty="0" smtClean="0">
                <a:solidFill>
                  <a:schemeClr val="tx1"/>
                </a:solidFill>
              </a:rPr>
              <a:t>- skvělý zdroj minerálů, </a:t>
            </a:r>
            <a:r>
              <a:rPr lang="cs-CZ" dirty="0" err="1" smtClean="0">
                <a:solidFill>
                  <a:schemeClr val="tx1"/>
                </a:solidFill>
              </a:rPr>
              <a:t>např.železa</a:t>
            </a:r>
            <a:r>
              <a:rPr lang="cs-CZ" dirty="0" smtClean="0">
                <a:solidFill>
                  <a:schemeClr val="tx1"/>
                </a:solidFill>
              </a:rPr>
              <a:t>, vitamínů</a:t>
            </a:r>
          </a:p>
          <a:p>
            <a:pPr marL="0" indent="0">
              <a:buNone/>
            </a:pPr>
            <a:r>
              <a:rPr lang="cs-CZ" u="sng" dirty="0" err="1" smtClean="0">
                <a:solidFill>
                  <a:schemeClr val="tx1"/>
                </a:solidFill>
              </a:rPr>
              <a:t>Chlorella</a:t>
            </a:r>
            <a:r>
              <a:rPr lang="cs-CZ" dirty="0" smtClean="0">
                <a:solidFill>
                  <a:schemeClr val="tx1"/>
                </a:solidFill>
              </a:rPr>
              <a:t>- </a:t>
            </a:r>
            <a:r>
              <a:rPr lang="cs-CZ" dirty="0" err="1" smtClean="0">
                <a:solidFill>
                  <a:schemeClr val="tx1"/>
                </a:solidFill>
              </a:rPr>
              <a:t>detox</a:t>
            </a:r>
            <a:r>
              <a:rPr lang="cs-CZ" dirty="0" smtClean="0">
                <a:solidFill>
                  <a:schemeClr val="tx1"/>
                </a:solidFill>
              </a:rPr>
              <a:t>, posílení imunity</a:t>
            </a:r>
          </a:p>
          <a:p>
            <a:pPr marL="0" indent="0">
              <a:buNone/>
            </a:pPr>
            <a:r>
              <a:rPr lang="cs-CZ" u="sng" dirty="0" err="1" smtClean="0">
                <a:solidFill>
                  <a:schemeClr val="tx1"/>
                </a:solidFill>
              </a:rPr>
              <a:t>Reishi</a:t>
            </a:r>
            <a:r>
              <a:rPr lang="cs-CZ" u="sng" dirty="0" smtClean="0">
                <a:solidFill>
                  <a:schemeClr val="tx1"/>
                </a:solidFill>
              </a:rPr>
              <a:t>, </a:t>
            </a:r>
            <a:r>
              <a:rPr lang="cs-CZ" u="sng" dirty="0" err="1" smtClean="0">
                <a:solidFill>
                  <a:schemeClr val="tx1"/>
                </a:solidFill>
              </a:rPr>
              <a:t>shitake</a:t>
            </a:r>
            <a:r>
              <a:rPr lang="cs-CZ" u="sng" dirty="0" smtClean="0">
                <a:solidFill>
                  <a:schemeClr val="tx1"/>
                </a:solidFill>
              </a:rPr>
              <a:t>, </a:t>
            </a:r>
            <a:r>
              <a:rPr lang="cs-CZ" u="sng" dirty="0" err="1" smtClean="0">
                <a:solidFill>
                  <a:schemeClr val="tx1"/>
                </a:solidFill>
              </a:rPr>
              <a:t>maitake</a:t>
            </a:r>
            <a:r>
              <a:rPr lang="cs-CZ" u="sng" dirty="0" smtClean="0">
                <a:solidFill>
                  <a:schemeClr val="tx1"/>
                </a:solidFill>
              </a:rPr>
              <a:t>- </a:t>
            </a:r>
            <a:r>
              <a:rPr lang="cs-CZ" dirty="0" err="1" smtClean="0">
                <a:solidFill>
                  <a:schemeClr val="tx1"/>
                </a:solidFill>
              </a:rPr>
              <a:t>antikarcinogenní</a:t>
            </a:r>
            <a:r>
              <a:rPr lang="cs-CZ" dirty="0" smtClean="0">
                <a:solidFill>
                  <a:schemeClr val="tx1"/>
                </a:solidFill>
              </a:rPr>
              <a:t> účinky, snížení krevního tlaku…</a:t>
            </a:r>
          </a:p>
          <a:p>
            <a:pPr marL="0" indent="0">
              <a:buNone/>
            </a:pPr>
            <a:r>
              <a:rPr lang="cs-CZ" u="sng" dirty="0" err="1" smtClean="0">
                <a:solidFill>
                  <a:schemeClr val="tx1"/>
                </a:solidFill>
              </a:rPr>
              <a:t>Wakame</a:t>
            </a:r>
            <a:r>
              <a:rPr lang="cs-CZ" u="sng" dirty="0" smtClean="0">
                <a:solidFill>
                  <a:schemeClr val="tx1"/>
                </a:solidFill>
              </a:rPr>
              <a:t>, kombu, </a:t>
            </a:r>
            <a:r>
              <a:rPr lang="cs-CZ" u="sng" dirty="0" err="1" smtClean="0">
                <a:solidFill>
                  <a:schemeClr val="tx1"/>
                </a:solidFill>
              </a:rPr>
              <a:t>mori</a:t>
            </a:r>
            <a:r>
              <a:rPr lang="cs-CZ" u="sng" dirty="0" smtClean="0">
                <a:solidFill>
                  <a:schemeClr val="tx1"/>
                </a:solidFill>
              </a:rPr>
              <a:t>…</a:t>
            </a:r>
          </a:p>
          <a:p>
            <a:pPr marL="0" indent="0">
              <a:buNone/>
            </a:pPr>
            <a:r>
              <a:rPr lang="cs-CZ" b="1" dirty="0">
                <a:solidFill>
                  <a:schemeClr val="tx1"/>
                </a:solidFill>
              </a:rPr>
              <a:t>Melatonin</a:t>
            </a:r>
            <a:r>
              <a:rPr lang="cs-CZ" dirty="0">
                <a:solidFill>
                  <a:schemeClr val="tx1"/>
                </a:solidFill>
              </a:rPr>
              <a:t>- hormon šišinky- doporučuje se při nespavosti, při rozhozených biorytmech, proti depresi, jet legu…</a:t>
            </a:r>
          </a:p>
          <a:p>
            <a:pPr marL="0" indent="0">
              <a:buNone/>
            </a:pPr>
            <a:endParaRPr lang="cs-CZ" b="1" dirty="0">
              <a:solidFill>
                <a:schemeClr val="tx1"/>
              </a:solidFill>
            </a:endParaRPr>
          </a:p>
        </p:txBody>
      </p:sp>
      <p:sp>
        <p:nvSpPr>
          <p:cNvPr id="3" name="Nadpis 2"/>
          <p:cNvSpPr>
            <a:spLocks noGrp="1"/>
          </p:cNvSpPr>
          <p:nvPr>
            <p:ph type="title"/>
          </p:nvPr>
        </p:nvSpPr>
        <p:spPr>
          <a:xfrm>
            <a:off x="457200" y="338328"/>
            <a:ext cx="8229600" cy="714408"/>
          </a:xfrm>
        </p:spPr>
        <p:txBody>
          <a:bodyPr>
            <a:normAutofit fontScale="90000"/>
          </a:bodyPr>
          <a:lstStyle/>
          <a:p>
            <a:r>
              <a:rPr lang="cs-CZ" b="1" dirty="0">
                <a:solidFill>
                  <a:schemeClr val="tx1"/>
                </a:solidFill>
              </a:rPr>
              <a:t>Doplňky stravy-ostatní přípravky</a:t>
            </a:r>
            <a:endParaRPr lang="cs-CZ" dirty="0"/>
          </a:p>
        </p:txBody>
      </p:sp>
    </p:spTree>
    <p:extLst>
      <p:ext uri="{BB962C8B-B14F-4D97-AF65-F5344CB8AC3E}">
        <p14:creationId xmlns:p14="http://schemas.microsoft.com/office/powerpoint/2010/main" val="2947529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23528" y="1268760"/>
            <a:ext cx="8568951" cy="5184576"/>
          </a:xfrm>
        </p:spPr>
        <p:txBody>
          <a:bodyPr/>
          <a:lstStyle/>
          <a:p>
            <a:pPr marL="0" indent="0">
              <a:buNone/>
            </a:pPr>
            <a:r>
              <a:rPr lang="cs-CZ" b="1" dirty="0" smtClean="0">
                <a:solidFill>
                  <a:schemeClr val="tx1"/>
                </a:solidFill>
              </a:rPr>
              <a:t>Prostředky na redukci váhy</a:t>
            </a:r>
          </a:p>
          <a:p>
            <a:pPr marL="0" indent="0">
              <a:buNone/>
            </a:pPr>
            <a:r>
              <a:rPr lang="cs-CZ" b="1" dirty="0" smtClean="0">
                <a:solidFill>
                  <a:schemeClr val="tx1"/>
                </a:solidFill>
              </a:rPr>
              <a:t>Karnitin- </a:t>
            </a:r>
            <a:r>
              <a:rPr lang="cs-CZ" dirty="0" smtClean="0">
                <a:solidFill>
                  <a:schemeClr val="tx1"/>
                </a:solidFill>
              </a:rPr>
              <a:t>je získáván z masa, pomáhá šetřit svalový glykogen tím, že zrychlí nástup lipolýzy (tuky začneme pálit dříve), chrání svalovou hmotu před katabolismem- podávat před cvičením a dlouhodobě!!!</a:t>
            </a:r>
          </a:p>
          <a:p>
            <a:pPr marL="0" indent="0">
              <a:buNone/>
            </a:pPr>
            <a:r>
              <a:rPr lang="cs-CZ" b="1" dirty="0" err="1" smtClean="0">
                <a:solidFill>
                  <a:schemeClr val="tx1"/>
                </a:solidFill>
              </a:rPr>
              <a:t>Garcinia</a:t>
            </a:r>
            <a:r>
              <a:rPr lang="cs-CZ" b="1" dirty="0" smtClean="0">
                <a:solidFill>
                  <a:schemeClr val="tx1"/>
                </a:solidFill>
              </a:rPr>
              <a:t> </a:t>
            </a:r>
            <a:r>
              <a:rPr lang="cs-CZ" b="1" dirty="0" err="1" smtClean="0">
                <a:solidFill>
                  <a:schemeClr val="tx1"/>
                </a:solidFill>
              </a:rPr>
              <a:t>cambogia</a:t>
            </a:r>
            <a:r>
              <a:rPr lang="cs-CZ" b="1" dirty="0" smtClean="0">
                <a:solidFill>
                  <a:schemeClr val="tx1"/>
                </a:solidFill>
              </a:rPr>
              <a:t>- </a:t>
            </a:r>
            <a:r>
              <a:rPr lang="cs-CZ" dirty="0" smtClean="0">
                <a:solidFill>
                  <a:schemeClr val="tx1"/>
                </a:solidFill>
              </a:rPr>
              <a:t>brání ukládání tuků</a:t>
            </a:r>
          </a:p>
          <a:p>
            <a:pPr marL="0" indent="0">
              <a:buNone/>
            </a:pPr>
            <a:r>
              <a:rPr lang="cs-CZ" b="1" dirty="0" smtClean="0">
                <a:solidFill>
                  <a:schemeClr val="tx1"/>
                </a:solidFill>
              </a:rPr>
              <a:t>CLA- </a:t>
            </a:r>
            <a:r>
              <a:rPr lang="cs-CZ" dirty="0" smtClean="0">
                <a:solidFill>
                  <a:schemeClr val="tx1"/>
                </a:solidFill>
              </a:rPr>
              <a:t>konjugovaná kyselina linolová (PUFA)- blokuje ukládání tuku, zrychluje metabolismus</a:t>
            </a:r>
          </a:p>
          <a:p>
            <a:pPr marL="0" indent="0">
              <a:buNone/>
            </a:pPr>
            <a:r>
              <a:rPr lang="cs-CZ" b="1" dirty="0" smtClean="0">
                <a:solidFill>
                  <a:schemeClr val="tx1"/>
                </a:solidFill>
              </a:rPr>
              <a:t>Koenzym Q10</a:t>
            </a:r>
            <a:r>
              <a:rPr lang="cs-CZ" dirty="0" smtClean="0">
                <a:solidFill>
                  <a:schemeClr val="tx1"/>
                </a:solidFill>
              </a:rPr>
              <a:t>- viz výše</a:t>
            </a:r>
          </a:p>
          <a:p>
            <a:pPr marL="0" indent="0">
              <a:buNone/>
            </a:pPr>
            <a:r>
              <a:rPr lang="cs-CZ" b="1" dirty="0" smtClean="0">
                <a:solidFill>
                  <a:schemeClr val="tx1"/>
                </a:solidFill>
              </a:rPr>
              <a:t>Chrom</a:t>
            </a:r>
            <a:r>
              <a:rPr lang="cs-CZ" dirty="0" smtClean="0">
                <a:solidFill>
                  <a:schemeClr val="tx1"/>
                </a:solidFill>
              </a:rPr>
              <a:t>- pomáhá proti chuti na sladké- špatně vstřebatelný</a:t>
            </a:r>
          </a:p>
          <a:p>
            <a:pPr marL="0" indent="0">
              <a:buNone/>
            </a:pPr>
            <a:r>
              <a:rPr lang="cs-CZ" b="1" dirty="0" err="1" smtClean="0">
                <a:solidFill>
                  <a:schemeClr val="tx1"/>
                </a:solidFill>
              </a:rPr>
              <a:t>Chitosan</a:t>
            </a:r>
            <a:r>
              <a:rPr lang="cs-CZ" dirty="0" smtClean="0">
                <a:solidFill>
                  <a:schemeClr val="tx1"/>
                </a:solidFill>
              </a:rPr>
              <a:t>- z krunýřů mořských korýšů- je to vláknina bránící vstřebávání tuků v tenkém střevě</a:t>
            </a:r>
            <a:endParaRPr lang="cs-CZ" dirty="0">
              <a:solidFill>
                <a:schemeClr val="tx1"/>
              </a:solidFill>
            </a:endParaRPr>
          </a:p>
        </p:txBody>
      </p:sp>
      <p:sp>
        <p:nvSpPr>
          <p:cNvPr id="3" name="Nadpis 2"/>
          <p:cNvSpPr>
            <a:spLocks noGrp="1"/>
          </p:cNvSpPr>
          <p:nvPr>
            <p:ph type="title"/>
          </p:nvPr>
        </p:nvSpPr>
        <p:spPr>
          <a:xfrm>
            <a:off x="457200" y="338328"/>
            <a:ext cx="8229600" cy="930432"/>
          </a:xfrm>
        </p:spPr>
        <p:txBody>
          <a:bodyPr/>
          <a:lstStyle/>
          <a:p>
            <a:r>
              <a:rPr lang="cs-CZ" b="1" dirty="0">
                <a:solidFill>
                  <a:schemeClr val="tx1"/>
                </a:solidFill>
              </a:rPr>
              <a:t>Doplňky stravy-ostatní přípravky</a:t>
            </a:r>
            <a:endParaRPr lang="cs-CZ" dirty="0"/>
          </a:p>
        </p:txBody>
      </p:sp>
    </p:spTree>
    <p:extLst>
      <p:ext uri="{BB962C8B-B14F-4D97-AF65-F5344CB8AC3E}">
        <p14:creationId xmlns:p14="http://schemas.microsoft.com/office/powerpoint/2010/main" val="1849652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438</TotalTime>
  <Words>1167</Words>
  <Application>Microsoft Office PowerPoint</Application>
  <PresentationFormat>Předvádění na obrazovce (4:3)</PresentationFormat>
  <Paragraphs>103</Paragraphs>
  <Slides>11</Slides>
  <Notes>0</Notes>
  <HiddenSlides>0</HiddenSlides>
  <MMClips>0</MMClips>
  <ScaleCrop>false</ScaleCrop>
  <HeadingPairs>
    <vt:vector size="4" baseType="variant">
      <vt:variant>
        <vt:lpstr>Motiv</vt:lpstr>
      </vt:variant>
      <vt:variant>
        <vt:i4>1</vt:i4>
      </vt:variant>
      <vt:variant>
        <vt:lpstr>Nadpisy snímků</vt:lpstr>
      </vt:variant>
      <vt:variant>
        <vt:i4>11</vt:i4>
      </vt:variant>
    </vt:vector>
  </HeadingPairs>
  <TitlesOfParts>
    <vt:vector size="12" baseType="lpstr">
      <vt:lpstr>Vlnění</vt:lpstr>
      <vt:lpstr>Doplňky stravy- suplementy</vt:lpstr>
      <vt:lpstr>Doplňky stravy- suplementy</vt:lpstr>
      <vt:lpstr>Doplňky stravy- suplementy</vt:lpstr>
      <vt:lpstr>Doplňky stravy- antioxidanty</vt:lpstr>
      <vt:lpstr>Doplňky stravy- antioxidanty</vt:lpstr>
      <vt:lpstr>Doplňky stravy- antioxidanty</vt:lpstr>
      <vt:lpstr>Doplňky stravy-ostatní přípravky</vt:lpstr>
      <vt:lpstr>Doplňky stravy-ostatní přípravky</vt:lpstr>
      <vt:lpstr>Doplňky stravy-ostatní přípravky</vt:lpstr>
      <vt:lpstr>Doplňky stravy pro sportovce- silový trénink</vt:lpstr>
      <vt:lpstr>Doplňky stravy pro sportovce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Doplňky stravy- suplementy</dc:title>
  <dc:creator>jjonak@sapss-plzen.cz</dc:creator>
  <cp:lastModifiedBy>jjonak@sapss-plzen.cz</cp:lastModifiedBy>
  <cp:revision>29</cp:revision>
  <cp:lastPrinted>2018-04-16T05:55:14Z</cp:lastPrinted>
  <dcterms:created xsi:type="dcterms:W3CDTF">2016-03-15T09:57:09Z</dcterms:created>
  <dcterms:modified xsi:type="dcterms:W3CDTF">2018-04-16T06:40:41Z</dcterms:modified>
</cp:coreProperties>
</file>