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6993-E4C5-4A42-8FFF-8EABB24CDE0C}" type="datetimeFigureOut">
              <a:rPr lang="cs-CZ" smtClean="0"/>
              <a:t>31.3.2015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5186D-071B-438D-B081-2048562530DB}" type="slidenum">
              <a:rPr lang="cs-CZ" smtClean="0"/>
              <a:t>‹#›</a:t>
            </a:fld>
            <a:endParaRPr lang="cs-CZ"/>
          </a:p>
        </p:txBody>
      </p:sp>
    </p:spTree>
    <p:extLst>
      <p:ext uri="{BB962C8B-B14F-4D97-AF65-F5344CB8AC3E}">
        <p14:creationId xmlns:p14="http://schemas.microsoft.com/office/powerpoint/2010/main" val="132735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E95186D-071B-438D-B081-2048562530DB}" type="slidenum">
              <a:rPr lang="cs-CZ" smtClean="0"/>
              <a:t>4</a:t>
            </a:fld>
            <a:endParaRPr lang="cs-CZ"/>
          </a:p>
        </p:txBody>
      </p:sp>
    </p:spTree>
    <p:extLst>
      <p:ext uri="{BB962C8B-B14F-4D97-AF65-F5344CB8AC3E}">
        <p14:creationId xmlns:p14="http://schemas.microsoft.com/office/powerpoint/2010/main" val="173524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896A6A5-3C45-409B-B241-367CA64AB6DF}" type="datetimeFigureOut">
              <a:rPr lang="cs-CZ" smtClean="0"/>
              <a:t>31.3.2015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896A6A5-3C45-409B-B241-367CA64AB6DF}" type="datetimeFigureOut">
              <a:rPr lang="cs-CZ" smtClean="0"/>
              <a:t>31.3.2015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896A6A5-3C45-409B-B241-367CA64AB6DF}" type="datetimeFigureOut">
              <a:rPr lang="cs-CZ" smtClean="0"/>
              <a:t>31.3.2015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37608C-4544-493E-B903-85F52A1B54CB}"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896A6A5-3C45-409B-B241-367CA64AB6DF}" type="datetimeFigureOut">
              <a:rPr lang="cs-CZ" smtClean="0"/>
              <a:t>31.3.2015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37608C-4544-493E-B903-85F52A1B54CB}" type="slidenum">
              <a:rPr lang="cs-CZ" smtClean="0"/>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896A6A5-3C45-409B-B241-367CA64AB6DF}" type="datetimeFigureOut">
              <a:rPr lang="cs-CZ" smtClean="0"/>
              <a:t>31.3.2015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0896A6A5-3C45-409B-B241-367CA64AB6DF}" type="datetimeFigureOut">
              <a:rPr lang="cs-CZ" smtClean="0"/>
              <a:t>31.3.2015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37608C-4544-493E-B903-85F52A1B54CB}"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896A6A5-3C45-409B-B241-367CA64AB6DF}" type="datetimeFigureOut">
              <a:rPr lang="cs-CZ" smtClean="0"/>
              <a:t>31.3.2015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0896A6A5-3C45-409B-B241-367CA64AB6DF}" type="datetimeFigureOut">
              <a:rPr lang="cs-CZ" smtClean="0"/>
              <a:t>31.3.2015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896A6A5-3C45-409B-B241-367CA64AB6DF}" type="datetimeFigureOut">
              <a:rPr lang="cs-CZ" smtClean="0"/>
              <a:t>31.3.2015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937608C-4544-493E-B903-85F52A1B54CB}"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896A6A5-3C45-409B-B241-367CA64AB6DF}" type="datetimeFigureOut">
              <a:rPr lang="cs-CZ" smtClean="0"/>
              <a:t>31.3.2015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37608C-4544-493E-B903-85F52A1B54CB}"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896A6A5-3C45-409B-B241-367CA64AB6DF}" type="datetimeFigureOut">
              <a:rPr lang="cs-CZ" smtClean="0"/>
              <a:t>31.3.2015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37608C-4544-493E-B903-85F52A1B54CB}"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896A6A5-3C45-409B-B241-367CA64AB6DF}" type="datetimeFigureOut">
              <a:rPr lang="cs-CZ" smtClean="0"/>
              <a:t>31.3.2015</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937608C-4544-493E-B903-85F52A1B54CB}"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404664"/>
            <a:ext cx="7772400" cy="936104"/>
          </a:xfrm>
        </p:spPr>
        <p:txBody>
          <a:bodyPr>
            <a:normAutofit/>
          </a:bodyPr>
          <a:lstStyle/>
          <a:p>
            <a:r>
              <a:rPr lang="cs-CZ" sz="4800" b="1" dirty="0" smtClean="0">
                <a:solidFill>
                  <a:schemeClr val="tx1">
                    <a:lumMod val="85000"/>
                    <a:lumOff val="15000"/>
                  </a:schemeClr>
                </a:solidFill>
              </a:rPr>
              <a:t>Krycí soustava (kůže)</a:t>
            </a:r>
            <a:endParaRPr lang="cs-CZ" sz="4800" b="1" dirty="0">
              <a:solidFill>
                <a:schemeClr val="tx1">
                  <a:lumMod val="85000"/>
                  <a:lumOff val="15000"/>
                </a:schemeClr>
              </a:solidFill>
            </a:endParaRPr>
          </a:p>
        </p:txBody>
      </p:sp>
      <p:sp>
        <p:nvSpPr>
          <p:cNvPr id="3" name="Podnadpis 2"/>
          <p:cNvSpPr>
            <a:spLocks noGrp="1"/>
          </p:cNvSpPr>
          <p:nvPr>
            <p:ph type="subTitle" idx="1"/>
          </p:nvPr>
        </p:nvSpPr>
        <p:spPr>
          <a:xfrm>
            <a:off x="467544" y="1340768"/>
            <a:ext cx="8424936" cy="5256584"/>
          </a:xfrm>
        </p:spPr>
        <p:txBody>
          <a:bodyPr/>
          <a:lstStyle/>
          <a:p>
            <a:pPr algn="l"/>
            <a:r>
              <a:rPr lang="cs-CZ" b="1" dirty="0" smtClean="0">
                <a:solidFill>
                  <a:schemeClr val="tx1">
                    <a:lumMod val="95000"/>
                    <a:lumOff val="5000"/>
                  </a:schemeClr>
                </a:solidFill>
              </a:rPr>
              <a:t>Kožní kryt</a:t>
            </a:r>
            <a:r>
              <a:rPr lang="cs-CZ" dirty="0" smtClean="0">
                <a:solidFill>
                  <a:schemeClr val="tx1">
                    <a:lumMod val="95000"/>
                    <a:lumOff val="5000"/>
                  </a:schemeClr>
                </a:solidFill>
              </a:rPr>
              <a:t> je aktivní ochrannou bariérou, která odděluje vnitřní prostředí </a:t>
            </a:r>
          </a:p>
          <a:p>
            <a:pPr algn="l"/>
            <a:r>
              <a:rPr lang="cs-CZ" dirty="0">
                <a:solidFill>
                  <a:schemeClr val="tx1">
                    <a:lumMod val="95000"/>
                    <a:lumOff val="5000"/>
                  </a:schemeClr>
                </a:solidFill>
              </a:rPr>
              <a:t> </a:t>
            </a:r>
            <a:r>
              <a:rPr lang="cs-CZ" dirty="0" smtClean="0">
                <a:solidFill>
                  <a:schemeClr val="tx1">
                    <a:lumMod val="95000"/>
                    <a:lumOff val="5000"/>
                  </a:schemeClr>
                </a:solidFill>
              </a:rPr>
              <a:t>                    organismu od  okolního prostředí</a:t>
            </a:r>
          </a:p>
          <a:p>
            <a:pPr algn="l"/>
            <a:r>
              <a:rPr lang="cs-CZ" dirty="0" smtClean="0">
                <a:solidFill>
                  <a:schemeClr val="tx1">
                    <a:lumMod val="95000"/>
                    <a:lumOff val="5000"/>
                  </a:schemeClr>
                </a:solidFill>
              </a:rPr>
              <a:t>Kůže je vícevrstvý dlaždicový epitel s rohující vrstvou</a:t>
            </a:r>
          </a:p>
          <a:p>
            <a:pPr algn="l"/>
            <a:r>
              <a:rPr lang="cs-CZ" dirty="0" smtClean="0">
                <a:solidFill>
                  <a:schemeClr val="tx1">
                    <a:lumMod val="95000"/>
                    <a:lumOff val="5000"/>
                  </a:schemeClr>
                </a:solidFill>
              </a:rPr>
              <a:t>Plocha kůže zaujímá asi 1,8 m², hmotnost okolo 5 kg</a:t>
            </a:r>
          </a:p>
          <a:p>
            <a:pPr algn="l"/>
            <a:endParaRPr lang="cs-CZ" dirty="0" smtClean="0">
              <a:solidFill>
                <a:schemeClr val="tx1">
                  <a:lumMod val="95000"/>
                  <a:lumOff val="5000"/>
                </a:schemeClr>
              </a:solidFill>
            </a:endParaRPr>
          </a:p>
          <a:p>
            <a:pPr algn="l"/>
            <a:endParaRPr lang="cs-CZ" dirty="0" smtClean="0">
              <a:solidFill>
                <a:schemeClr val="tx1">
                  <a:lumMod val="95000"/>
                  <a:lumOff val="5000"/>
                </a:schemeClr>
              </a:solidFill>
            </a:endParaRPr>
          </a:p>
          <a:p>
            <a:pPr marL="342900" indent="-342900" algn="l">
              <a:buFontTx/>
              <a:buChar char="-"/>
            </a:pPr>
            <a:endParaRPr lang="cs-CZ" dirty="0"/>
          </a:p>
        </p:txBody>
      </p:sp>
      <p:pic>
        <p:nvPicPr>
          <p:cNvPr id="1027" name="Picture 3" descr="Z:\kůže 1 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3650"/>
          <a:stretch/>
        </p:blipFill>
        <p:spPr bwMode="auto">
          <a:xfrm>
            <a:off x="611560" y="2996952"/>
            <a:ext cx="7631688"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84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548680"/>
            <a:ext cx="8424936" cy="936104"/>
          </a:xfrm>
        </p:spPr>
        <p:txBody>
          <a:bodyPr>
            <a:normAutofit/>
          </a:bodyPr>
          <a:lstStyle/>
          <a:p>
            <a:r>
              <a:rPr lang="cs-CZ" sz="4800" b="1" dirty="0" smtClean="0">
                <a:solidFill>
                  <a:schemeClr val="tx1">
                    <a:lumMod val="95000"/>
                    <a:lumOff val="5000"/>
                  </a:schemeClr>
                </a:solidFill>
              </a:rPr>
              <a:t>Funkce kůže</a:t>
            </a:r>
            <a:endParaRPr lang="cs-CZ" sz="4800" b="1" dirty="0">
              <a:solidFill>
                <a:schemeClr val="tx1">
                  <a:lumMod val="95000"/>
                  <a:lumOff val="5000"/>
                </a:schemeClr>
              </a:solidFill>
            </a:endParaRPr>
          </a:p>
        </p:txBody>
      </p:sp>
      <p:sp>
        <p:nvSpPr>
          <p:cNvPr id="3" name="Podnadpis 2"/>
          <p:cNvSpPr>
            <a:spLocks noGrp="1"/>
          </p:cNvSpPr>
          <p:nvPr>
            <p:ph type="subTitle" idx="1"/>
          </p:nvPr>
        </p:nvSpPr>
        <p:spPr>
          <a:xfrm>
            <a:off x="395536" y="1556792"/>
            <a:ext cx="8424936" cy="5040560"/>
          </a:xfrm>
        </p:spPr>
        <p:txBody>
          <a:bodyPr/>
          <a:lstStyle/>
          <a:p>
            <a:pPr algn="l"/>
            <a:r>
              <a:rPr lang="cs-CZ" b="1" u="sng" dirty="0">
                <a:solidFill>
                  <a:srgbClr val="C00000"/>
                </a:solidFill>
              </a:rPr>
              <a:t>Funkce kůže:</a:t>
            </a:r>
          </a:p>
          <a:p>
            <a:pPr marL="342900" indent="-342900" algn="l">
              <a:buFontTx/>
              <a:buChar char="-"/>
            </a:pPr>
            <a:r>
              <a:rPr lang="cs-CZ" b="1" dirty="0" smtClean="0">
                <a:solidFill>
                  <a:schemeClr val="tx1">
                    <a:lumMod val="95000"/>
                    <a:lumOff val="5000"/>
                  </a:schemeClr>
                </a:solidFill>
              </a:rPr>
              <a:t>Ochranná funkce 1-</a:t>
            </a:r>
            <a:r>
              <a:rPr lang="cs-CZ" dirty="0" smtClean="0">
                <a:solidFill>
                  <a:schemeClr val="tx1">
                    <a:lumMod val="95000"/>
                    <a:lumOff val="5000"/>
                  </a:schemeClr>
                </a:solidFill>
              </a:rPr>
              <a:t> </a:t>
            </a:r>
            <a:r>
              <a:rPr lang="cs-CZ" dirty="0">
                <a:solidFill>
                  <a:schemeClr val="tx1">
                    <a:lumMod val="95000"/>
                    <a:lumOff val="5000"/>
                  </a:schemeClr>
                </a:solidFill>
              </a:rPr>
              <a:t>kůže chrání tělesné tkáně proti tepelným,  mechanickým, chemickým vlivům, proti účinkům UV </a:t>
            </a:r>
            <a:r>
              <a:rPr lang="cs-CZ" dirty="0" smtClean="0">
                <a:solidFill>
                  <a:schemeClr val="tx1">
                    <a:lumMod val="95000"/>
                    <a:lumOff val="5000"/>
                  </a:schemeClr>
                </a:solidFill>
              </a:rPr>
              <a:t>záření</a:t>
            </a:r>
          </a:p>
          <a:p>
            <a:pPr marL="342900" indent="-342900" algn="l">
              <a:buFontTx/>
              <a:buChar char="-"/>
            </a:pPr>
            <a:r>
              <a:rPr lang="cs-CZ" b="1" dirty="0" smtClean="0">
                <a:solidFill>
                  <a:schemeClr val="tx1">
                    <a:lumMod val="95000"/>
                    <a:lumOff val="5000"/>
                  </a:schemeClr>
                </a:solidFill>
              </a:rPr>
              <a:t>Ochranná funkce 2-</a:t>
            </a:r>
            <a:r>
              <a:rPr lang="cs-CZ" dirty="0" smtClean="0">
                <a:solidFill>
                  <a:schemeClr val="tx1">
                    <a:lumMod val="95000"/>
                    <a:lumOff val="5000"/>
                  </a:schemeClr>
                </a:solidFill>
              </a:rPr>
              <a:t> ochranný maz vylučovaný mazovými žlázami chrání kůži před nadměrnou vlhkostí ale i vysušováním</a:t>
            </a:r>
          </a:p>
          <a:p>
            <a:pPr marL="342900" indent="-342900" algn="l">
              <a:buFontTx/>
              <a:buChar char="-"/>
            </a:pPr>
            <a:r>
              <a:rPr lang="cs-CZ" b="1" dirty="0" smtClean="0">
                <a:solidFill>
                  <a:schemeClr val="tx1">
                    <a:lumMod val="95000"/>
                    <a:lumOff val="5000"/>
                  </a:schemeClr>
                </a:solidFill>
              </a:rPr>
              <a:t>Smyslový </a:t>
            </a:r>
            <a:r>
              <a:rPr lang="cs-CZ" b="1" dirty="0">
                <a:solidFill>
                  <a:schemeClr val="tx1">
                    <a:lumMod val="95000"/>
                    <a:lumOff val="5000"/>
                  </a:schemeClr>
                </a:solidFill>
              </a:rPr>
              <a:t>orgán-</a:t>
            </a:r>
            <a:r>
              <a:rPr lang="cs-CZ" dirty="0">
                <a:solidFill>
                  <a:schemeClr val="tx1">
                    <a:lumMod val="95000"/>
                    <a:lumOff val="5000"/>
                  </a:schemeClr>
                </a:solidFill>
              </a:rPr>
              <a:t> kůže obsahuje receptory, tlaku, teploty a bolesti</a:t>
            </a:r>
          </a:p>
          <a:p>
            <a:pPr marL="342900" indent="-342900" algn="l">
              <a:buFontTx/>
              <a:buChar char="-"/>
            </a:pPr>
            <a:r>
              <a:rPr lang="cs-CZ" b="1" dirty="0">
                <a:solidFill>
                  <a:schemeClr val="tx1">
                    <a:lumMod val="95000"/>
                    <a:lumOff val="5000"/>
                  </a:schemeClr>
                </a:solidFill>
              </a:rPr>
              <a:t>Termoregulační funkce</a:t>
            </a:r>
            <a:r>
              <a:rPr lang="cs-CZ" dirty="0">
                <a:solidFill>
                  <a:schemeClr val="tx1">
                    <a:lumMod val="95000"/>
                    <a:lumOff val="5000"/>
                  </a:schemeClr>
                </a:solidFill>
              </a:rPr>
              <a:t>- snížení tělesné teploty pomocí potních žláz/ zábrana ztrátám tepla (husí kůže, uzavření podkožních cév)</a:t>
            </a:r>
          </a:p>
          <a:p>
            <a:pPr marL="342900" indent="-342900" algn="l">
              <a:buFontTx/>
              <a:buChar char="-"/>
            </a:pPr>
            <a:r>
              <a:rPr lang="cs-CZ" b="1" dirty="0">
                <a:solidFill>
                  <a:schemeClr val="tx1">
                    <a:lumMod val="95000"/>
                    <a:lumOff val="5000"/>
                  </a:schemeClr>
                </a:solidFill>
              </a:rPr>
              <a:t>Zásobní funkce- </a:t>
            </a:r>
            <a:r>
              <a:rPr lang="cs-CZ" dirty="0">
                <a:solidFill>
                  <a:schemeClr val="tx1">
                    <a:lumMod val="95000"/>
                    <a:lumOff val="5000"/>
                  </a:schemeClr>
                </a:solidFill>
              </a:rPr>
              <a:t>podkožní tuk je zásobárnou energie a také vitamínů A,D,E,K</a:t>
            </a:r>
          </a:p>
          <a:p>
            <a:pPr marL="342900" indent="-342900" algn="l">
              <a:buFontTx/>
              <a:buChar char="-"/>
            </a:pPr>
            <a:r>
              <a:rPr lang="cs-CZ" b="1" dirty="0">
                <a:solidFill>
                  <a:schemeClr val="tx1">
                    <a:lumMod val="95000"/>
                    <a:lumOff val="5000"/>
                  </a:schemeClr>
                </a:solidFill>
              </a:rPr>
              <a:t>Vstřebávací funkce- </a:t>
            </a:r>
            <a:r>
              <a:rPr lang="cs-CZ" dirty="0">
                <a:solidFill>
                  <a:schemeClr val="tx1">
                    <a:lumMod val="95000"/>
                    <a:lumOff val="5000"/>
                  </a:schemeClr>
                </a:solidFill>
              </a:rPr>
              <a:t>schopnost kůže vstřebávat </a:t>
            </a:r>
            <a:r>
              <a:rPr lang="cs-CZ" dirty="0" smtClean="0">
                <a:solidFill>
                  <a:schemeClr val="tx1">
                    <a:lumMod val="95000"/>
                    <a:lumOff val="5000"/>
                  </a:schemeClr>
                </a:solidFill>
              </a:rPr>
              <a:t>léky</a:t>
            </a:r>
          </a:p>
          <a:p>
            <a:pPr marL="342900" indent="-342900" algn="l">
              <a:buFontTx/>
              <a:buChar char="-"/>
            </a:pPr>
            <a:r>
              <a:rPr lang="cs-CZ" b="1" dirty="0" smtClean="0">
                <a:solidFill>
                  <a:schemeClr val="tx1">
                    <a:lumMod val="95000"/>
                    <a:lumOff val="5000"/>
                  </a:schemeClr>
                </a:solidFill>
              </a:rPr>
              <a:t>Vylučovací funkce</a:t>
            </a:r>
            <a:r>
              <a:rPr lang="cs-CZ" dirty="0" smtClean="0">
                <a:solidFill>
                  <a:schemeClr val="tx1">
                    <a:lumMod val="95000"/>
                    <a:lumOff val="5000"/>
                  </a:schemeClr>
                </a:solidFill>
              </a:rPr>
              <a:t>- pot obsahuje také močovinu</a:t>
            </a:r>
            <a:endParaRPr lang="cs-CZ" dirty="0">
              <a:solidFill>
                <a:schemeClr val="tx1">
                  <a:lumMod val="95000"/>
                  <a:lumOff val="5000"/>
                </a:schemeClr>
              </a:solidFill>
            </a:endParaRPr>
          </a:p>
          <a:p>
            <a:pPr algn="l"/>
            <a:endParaRPr lang="cs-CZ" dirty="0"/>
          </a:p>
        </p:txBody>
      </p:sp>
    </p:spTree>
    <p:extLst>
      <p:ext uri="{BB962C8B-B14F-4D97-AF65-F5344CB8AC3E}">
        <p14:creationId xmlns:p14="http://schemas.microsoft.com/office/powerpoint/2010/main" val="134687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476672"/>
            <a:ext cx="1872208" cy="2376264"/>
          </a:xfrm>
        </p:spPr>
        <p:txBody>
          <a:bodyPr>
            <a:normAutofit fontScale="90000"/>
          </a:bodyPr>
          <a:lstStyle/>
          <a:p>
            <a:r>
              <a:rPr lang="cs-CZ" b="1" dirty="0" smtClean="0">
                <a:solidFill>
                  <a:schemeClr val="tx1">
                    <a:lumMod val="95000"/>
                    <a:lumOff val="5000"/>
                  </a:schemeClr>
                </a:solidFill>
              </a:rPr>
              <a:t>Vrstvy kůže a jejich význam</a:t>
            </a:r>
            <a:endParaRPr lang="cs-CZ" b="1" dirty="0">
              <a:solidFill>
                <a:schemeClr val="tx1">
                  <a:lumMod val="95000"/>
                  <a:lumOff val="5000"/>
                </a:schemeClr>
              </a:solidFill>
            </a:endParaRPr>
          </a:p>
        </p:txBody>
      </p:sp>
      <p:sp>
        <p:nvSpPr>
          <p:cNvPr id="3" name="Podnadpis 2"/>
          <p:cNvSpPr>
            <a:spLocks noGrp="1"/>
          </p:cNvSpPr>
          <p:nvPr>
            <p:ph type="subTitle" idx="1"/>
          </p:nvPr>
        </p:nvSpPr>
        <p:spPr>
          <a:xfrm>
            <a:off x="2339752" y="260648"/>
            <a:ext cx="6408712" cy="6408712"/>
          </a:xfrm>
        </p:spPr>
        <p:txBody>
          <a:bodyPr/>
          <a:lstStyle/>
          <a:p>
            <a:endParaRPr lang="cs-CZ" dirty="0"/>
          </a:p>
        </p:txBody>
      </p:sp>
      <p:pic>
        <p:nvPicPr>
          <p:cNvPr id="2050" name="Picture 2" descr="Z:\kůže 1 00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1700"/>
          <a:stretch/>
        </p:blipFill>
        <p:spPr bwMode="auto">
          <a:xfrm>
            <a:off x="2267744" y="332656"/>
            <a:ext cx="6509963" cy="61923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4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340768"/>
            <a:ext cx="8498944" cy="5328592"/>
          </a:xfrm>
        </p:spPr>
        <p:txBody>
          <a:bodyPr>
            <a:normAutofit fontScale="90000"/>
          </a:bodyPr>
          <a:lstStyle/>
          <a:p>
            <a:pPr algn="l"/>
            <a:r>
              <a:rPr lang="cs-CZ" sz="2000" b="1" u="sng" dirty="0" smtClean="0">
                <a:solidFill>
                  <a:schemeClr val="tx1"/>
                </a:solidFill>
              </a:rPr>
              <a:t>1/Pokožka-</a:t>
            </a:r>
            <a:r>
              <a:rPr lang="cs-CZ" sz="2000" dirty="0" smtClean="0">
                <a:solidFill>
                  <a:schemeClr val="tx1"/>
                </a:solidFill>
              </a:rPr>
              <a:t> nejsvrchnější vrstva kůže, na jejím spodním okraji je zárodečná</a:t>
            </a:r>
            <a:br>
              <a:rPr lang="cs-CZ" sz="2000" dirty="0" smtClean="0">
                <a:solidFill>
                  <a:schemeClr val="tx1"/>
                </a:solidFill>
              </a:rPr>
            </a:br>
            <a:r>
              <a:rPr lang="cs-CZ" sz="2000" dirty="0">
                <a:solidFill>
                  <a:schemeClr val="tx1"/>
                </a:solidFill>
              </a:rPr>
              <a:t> </a:t>
            </a:r>
            <a:r>
              <a:rPr lang="cs-CZ" sz="2000" dirty="0" smtClean="0">
                <a:solidFill>
                  <a:schemeClr val="tx1"/>
                </a:solidFill>
              </a:rPr>
              <a:t>                    vrstva </a:t>
            </a:r>
            <a:r>
              <a:rPr lang="cs-CZ" sz="2000" dirty="0">
                <a:solidFill>
                  <a:schemeClr val="tx1"/>
                </a:solidFill>
              </a:rPr>
              <a:t>tzv</a:t>
            </a:r>
            <a:r>
              <a:rPr lang="cs-CZ" sz="2000" dirty="0" smtClean="0">
                <a:solidFill>
                  <a:schemeClr val="tx1"/>
                </a:solidFill>
              </a:rPr>
              <a:t>. matrix, ze kterého se vydělují  jednotlivé kožní  </a:t>
            </a:r>
            <a:br>
              <a:rPr lang="cs-CZ" sz="2000" dirty="0" smtClean="0">
                <a:solidFill>
                  <a:schemeClr val="tx1"/>
                </a:solidFill>
              </a:rPr>
            </a:br>
            <a:r>
              <a:rPr lang="cs-CZ" sz="2000" dirty="0">
                <a:solidFill>
                  <a:schemeClr val="tx1"/>
                </a:solidFill>
              </a:rPr>
              <a:t> </a:t>
            </a:r>
            <a:r>
              <a:rPr lang="cs-CZ" sz="2000" dirty="0" smtClean="0">
                <a:solidFill>
                  <a:schemeClr val="tx1"/>
                </a:solidFill>
              </a:rPr>
              <a:t>                    buňky, vrchní řada se posouvá k povrchu, kde vlivem bílkoviny </a:t>
            </a:r>
            <a:br>
              <a:rPr lang="cs-CZ" sz="2000" dirty="0" smtClean="0">
                <a:solidFill>
                  <a:schemeClr val="tx1"/>
                </a:solidFill>
              </a:rPr>
            </a:br>
            <a:r>
              <a:rPr lang="cs-CZ" sz="2000" dirty="0">
                <a:solidFill>
                  <a:schemeClr val="tx1"/>
                </a:solidFill>
              </a:rPr>
              <a:t> </a:t>
            </a:r>
            <a:r>
              <a:rPr lang="cs-CZ" sz="2000" dirty="0" smtClean="0">
                <a:solidFill>
                  <a:schemeClr val="tx1"/>
                </a:solidFill>
              </a:rPr>
              <a:t>                    nazvané keratin rohuje, odumírá a odlupuje se (cca po 26 dnech)</a:t>
            </a:r>
            <a:br>
              <a:rPr lang="cs-CZ" sz="2000" dirty="0" smtClean="0">
                <a:solidFill>
                  <a:schemeClr val="tx1"/>
                </a:solidFill>
              </a:rPr>
            </a:br>
            <a:r>
              <a:rPr lang="cs-CZ" sz="2000" dirty="0" smtClean="0">
                <a:solidFill>
                  <a:schemeClr val="tx1"/>
                </a:solidFill>
              </a:rPr>
              <a:t/>
            </a:r>
            <a:br>
              <a:rPr lang="cs-CZ" sz="2000" dirty="0" smtClean="0">
                <a:solidFill>
                  <a:schemeClr val="tx1"/>
                </a:solidFill>
              </a:rPr>
            </a:br>
            <a:r>
              <a:rPr lang="cs-CZ" sz="2000" b="1" u="sng" dirty="0" smtClean="0">
                <a:solidFill>
                  <a:schemeClr val="tx1"/>
                </a:solidFill>
              </a:rPr>
              <a:t>2/ Škára- </a:t>
            </a:r>
            <a:r>
              <a:rPr lang="cs-CZ" sz="2000" dirty="0" smtClean="0">
                <a:solidFill>
                  <a:schemeClr val="tx1"/>
                </a:solidFill>
              </a:rPr>
              <a:t>prostřední vrstva kůže, tvořena svazky kolagenních a elastických </a:t>
            </a:r>
            <a:br>
              <a:rPr lang="cs-CZ" sz="2000" dirty="0" smtClean="0">
                <a:solidFill>
                  <a:schemeClr val="tx1"/>
                </a:solidFill>
              </a:rPr>
            </a:br>
            <a:r>
              <a:rPr lang="cs-CZ" sz="2000" dirty="0" smtClean="0">
                <a:solidFill>
                  <a:schemeClr val="tx1"/>
                </a:solidFill>
              </a:rPr>
              <a:t>                 vláken, která jí dávají pružnost a zároveň pevnost v tahu, jsou zde  </a:t>
            </a:r>
            <a:br>
              <a:rPr lang="cs-CZ" sz="2000" dirty="0" smtClean="0">
                <a:solidFill>
                  <a:schemeClr val="tx1"/>
                </a:solidFill>
              </a:rPr>
            </a:br>
            <a:r>
              <a:rPr lang="cs-CZ" sz="2000" dirty="0">
                <a:solidFill>
                  <a:schemeClr val="tx1"/>
                </a:solidFill>
              </a:rPr>
              <a:t> </a:t>
            </a:r>
            <a:r>
              <a:rPr lang="cs-CZ" sz="2000" dirty="0" smtClean="0">
                <a:solidFill>
                  <a:schemeClr val="tx1"/>
                </a:solidFill>
              </a:rPr>
              <a:t>                uloženy potní, mazové a pachové žlázy, vlasové folikuly, čidla tlaku, </a:t>
            </a:r>
            <a:br>
              <a:rPr lang="cs-CZ" sz="2000" dirty="0" smtClean="0">
                <a:solidFill>
                  <a:schemeClr val="tx1"/>
                </a:solidFill>
              </a:rPr>
            </a:br>
            <a:r>
              <a:rPr lang="cs-CZ" sz="2000" dirty="0">
                <a:solidFill>
                  <a:schemeClr val="tx1"/>
                </a:solidFill>
              </a:rPr>
              <a:t> </a:t>
            </a:r>
            <a:r>
              <a:rPr lang="cs-CZ" sz="2000" dirty="0" smtClean="0">
                <a:solidFill>
                  <a:schemeClr val="tx1"/>
                </a:solidFill>
              </a:rPr>
              <a:t>                teploty bolesti- viz. následující stránka</a:t>
            </a:r>
            <a:br>
              <a:rPr lang="cs-CZ" sz="2000" dirty="0" smtClean="0">
                <a:solidFill>
                  <a:schemeClr val="tx1"/>
                </a:solidFill>
              </a:rPr>
            </a:br>
            <a:r>
              <a:rPr lang="cs-CZ" sz="2000" dirty="0">
                <a:solidFill>
                  <a:schemeClr val="tx1"/>
                </a:solidFill>
              </a:rPr>
              <a:t/>
            </a:r>
            <a:br>
              <a:rPr lang="cs-CZ" sz="2000" dirty="0">
                <a:solidFill>
                  <a:schemeClr val="tx1"/>
                </a:solidFill>
              </a:rPr>
            </a:br>
            <a:r>
              <a:rPr lang="cs-CZ" sz="2000" b="1" dirty="0" smtClean="0">
                <a:solidFill>
                  <a:schemeClr val="tx1"/>
                </a:solidFill>
              </a:rPr>
              <a:t>3/ Vazivo- </a:t>
            </a:r>
            <a:r>
              <a:rPr lang="cs-CZ" sz="2000" dirty="0" smtClean="0">
                <a:solidFill>
                  <a:schemeClr val="tx1"/>
                </a:solidFill>
              </a:rPr>
              <a:t>nejspodnější vrstva kůže, jsou zde uloženy krevní kapiláry, nervy ,</a:t>
            </a:r>
            <a:br>
              <a:rPr lang="cs-CZ" sz="2000" dirty="0" smtClean="0">
                <a:solidFill>
                  <a:schemeClr val="tx1"/>
                </a:solidFill>
              </a:rPr>
            </a:br>
            <a:r>
              <a:rPr lang="cs-CZ" sz="2000" dirty="0">
                <a:solidFill>
                  <a:schemeClr val="tx1"/>
                </a:solidFill>
              </a:rPr>
              <a:t> </a:t>
            </a:r>
            <a:r>
              <a:rPr lang="cs-CZ" sz="2000" dirty="0" smtClean="0">
                <a:solidFill>
                  <a:schemeClr val="tx1"/>
                </a:solidFill>
              </a:rPr>
              <a:t>                  nacházejí se zde tukové buňky, které po naplnění izolují tělo </a:t>
            </a:r>
            <a:br>
              <a:rPr lang="cs-CZ" sz="2000" dirty="0" smtClean="0">
                <a:solidFill>
                  <a:schemeClr val="tx1"/>
                </a:solidFill>
              </a:rPr>
            </a:br>
            <a:r>
              <a:rPr lang="cs-CZ" sz="2000" dirty="0">
                <a:solidFill>
                  <a:schemeClr val="tx1"/>
                </a:solidFill>
              </a:rPr>
              <a:t> </a:t>
            </a:r>
            <a:r>
              <a:rPr lang="cs-CZ" sz="2000" dirty="0" smtClean="0">
                <a:solidFill>
                  <a:schemeClr val="tx1"/>
                </a:solidFill>
              </a:rPr>
              <a:t>                  tepelně, slouží jako mechanická ochrana orgánů a zásobárna </a:t>
            </a:r>
            <a:br>
              <a:rPr lang="cs-CZ" sz="2000" dirty="0" smtClean="0">
                <a:solidFill>
                  <a:schemeClr val="tx1"/>
                </a:solidFill>
              </a:rPr>
            </a:br>
            <a:r>
              <a:rPr lang="cs-CZ" sz="2000" dirty="0">
                <a:solidFill>
                  <a:schemeClr val="tx1"/>
                </a:solidFill>
              </a:rPr>
              <a:t> </a:t>
            </a:r>
            <a:r>
              <a:rPr lang="cs-CZ" sz="2000" dirty="0" smtClean="0">
                <a:solidFill>
                  <a:schemeClr val="tx1"/>
                </a:solidFill>
              </a:rPr>
              <a:t>                  energie  </a:t>
            </a:r>
            <a:br>
              <a:rPr lang="cs-CZ" sz="2000" dirty="0" smtClean="0">
                <a:solidFill>
                  <a:schemeClr val="tx1"/>
                </a:solidFill>
              </a:rPr>
            </a:br>
            <a:r>
              <a:rPr lang="cs-CZ" sz="2000" dirty="0" smtClean="0">
                <a:solidFill>
                  <a:schemeClr val="tx1"/>
                </a:solidFill>
              </a:rPr>
              <a:t>          </a:t>
            </a:r>
            <a:br>
              <a:rPr lang="cs-CZ" sz="2000" dirty="0" smtClean="0">
                <a:solidFill>
                  <a:schemeClr val="tx1"/>
                </a:solidFill>
              </a:rPr>
            </a:br>
            <a:r>
              <a:rPr lang="cs-CZ" sz="2000" dirty="0" smtClean="0">
                <a:solidFill>
                  <a:schemeClr val="tx1"/>
                </a:solidFill>
              </a:rPr>
              <a:t> </a:t>
            </a:r>
            <a:r>
              <a:rPr lang="cs-CZ" sz="2000" b="1" dirty="0" smtClean="0">
                <a:solidFill>
                  <a:schemeClr val="tx1"/>
                </a:solidFill>
              </a:rPr>
              <a:t>Barva kůže </a:t>
            </a:r>
            <a:r>
              <a:rPr lang="cs-CZ" sz="2000" dirty="0" smtClean="0">
                <a:solidFill>
                  <a:schemeClr val="tx1"/>
                </a:solidFill>
              </a:rPr>
              <a:t>je dána množstvím pigmentu- melaninu, který produkují speciální kožní buňky- melanocyty. Pigment je žlutý, hnědý a černý, čím tmavší je barva pokožky, tím větší je ochrana proti nežádoucím účinkům UV záření (viz fototyp I,II a III)</a:t>
            </a:r>
            <a:endParaRPr lang="cs-CZ" sz="2000" dirty="0">
              <a:solidFill>
                <a:schemeClr val="tx1"/>
              </a:solidFill>
            </a:endParaRPr>
          </a:p>
        </p:txBody>
      </p:sp>
      <p:sp>
        <p:nvSpPr>
          <p:cNvPr id="3" name="Zástupný symbol pro text 2"/>
          <p:cNvSpPr>
            <a:spLocks noGrp="1"/>
          </p:cNvSpPr>
          <p:nvPr>
            <p:ph type="body" idx="1"/>
          </p:nvPr>
        </p:nvSpPr>
        <p:spPr>
          <a:xfrm>
            <a:off x="323528" y="404665"/>
            <a:ext cx="8496944" cy="792088"/>
          </a:xfrm>
        </p:spPr>
        <p:txBody>
          <a:bodyPr>
            <a:noAutofit/>
          </a:bodyPr>
          <a:lstStyle/>
          <a:p>
            <a:r>
              <a:rPr lang="cs-CZ" sz="4800" b="1" dirty="0" smtClean="0">
                <a:solidFill>
                  <a:schemeClr val="tx1">
                    <a:lumMod val="95000"/>
                    <a:lumOff val="5000"/>
                  </a:schemeClr>
                </a:solidFill>
              </a:rPr>
              <a:t>Vrstvy </a:t>
            </a:r>
            <a:r>
              <a:rPr lang="cs-CZ" sz="4800" b="1" smtClean="0">
                <a:solidFill>
                  <a:schemeClr val="tx1">
                    <a:lumMod val="95000"/>
                    <a:lumOff val="5000"/>
                  </a:schemeClr>
                </a:solidFill>
              </a:rPr>
              <a:t>kůže+funkce</a:t>
            </a:r>
            <a:endParaRPr lang="cs-CZ" sz="4800" b="1" dirty="0">
              <a:solidFill>
                <a:schemeClr val="tx1">
                  <a:lumMod val="95000"/>
                  <a:lumOff val="5000"/>
                </a:schemeClr>
              </a:solidFill>
            </a:endParaRPr>
          </a:p>
        </p:txBody>
      </p:sp>
    </p:spTree>
    <p:extLst>
      <p:ext uri="{BB962C8B-B14F-4D97-AF65-F5344CB8AC3E}">
        <p14:creationId xmlns:p14="http://schemas.microsoft.com/office/powerpoint/2010/main" val="22929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628800"/>
            <a:ext cx="8424936" cy="4824536"/>
          </a:xfrm>
        </p:spPr>
        <p:txBody>
          <a:bodyPr>
            <a:normAutofit fontScale="90000"/>
          </a:bodyPr>
          <a:lstStyle/>
          <a:p>
            <a:pPr algn="l"/>
            <a:r>
              <a:rPr lang="cs-CZ" sz="2000" b="1" u="sng" dirty="0" smtClean="0">
                <a:solidFill>
                  <a:schemeClr val="tx1"/>
                </a:solidFill>
              </a:rPr>
              <a:t>Potní žlázy</a:t>
            </a:r>
            <a:r>
              <a:rPr lang="cs-CZ" sz="2000" dirty="0" smtClean="0">
                <a:solidFill>
                  <a:schemeClr val="tx1"/>
                </a:solidFill>
              </a:rPr>
              <a:t>- orgán termoregulace, slouží k ochlazování těla odpařováním</a:t>
            </a:r>
            <a:br>
              <a:rPr lang="cs-CZ" sz="2000" dirty="0" smtClean="0">
                <a:solidFill>
                  <a:schemeClr val="tx1"/>
                </a:solidFill>
              </a:rPr>
            </a:br>
            <a:r>
              <a:rPr lang="cs-CZ" sz="2000" dirty="0">
                <a:solidFill>
                  <a:schemeClr val="tx1"/>
                </a:solidFill>
              </a:rPr>
              <a:t> </a:t>
            </a:r>
            <a:r>
              <a:rPr lang="cs-CZ" sz="2000" dirty="0" smtClean="0">
                <a:solidFill>
                  <a:schemeClr val="tx1"/>
                </a:solidFill>
              </a:rPr>
              <a:t>                      potu, produkce potu je řízena CNS při zátěži nebo při nervové</a:t>
            </a:r>
            <a:br>
              <a:rPr lang="cs-CZ" sz="2000" dirty="0" smtClean="0">
                <a:solidFill>
                  <a:schemeClr val="tx1"/>
                </a:solidFill>
              </a:rPr>
            </a:br>
            <a:r>
              <a:rPr lang="cs-CZ" sz="2000" dirty="0">
                <a:solidFill>
                  <a:schemeClr val="tx1"/>
                </a:solidFill>
              </a:rPr>
              <a:t> </a:t>
            </a:r>
            <a:r>
              <a:rPr lang="cs-CZ" sz="2000" dirty="0" smtClean="0">
                <a:solidFill>
                  <a:schemeClr val="tx1"/>
                </a:solidFill>
              </a:rPr>
              <a:t>                      zátěži</a:t>
            </a:r>
            <a:br>
              <a:rPr lang="cs-CZ" sz="2000" dirty="0" smtClean="0">
                <a:solidFill>
                  <a:schemeClr val="tx1"/>
                </a:solidFill>
              </a:rPr>
            </a:br>
            <a:r>
              <a:rPr lang="cs-CZ" sz="2000" dirty="0">
                <a:solidFill>
                  <a:schemeClr val="tx1"/>
                </a:solidFill>
              </a:rPr>
              <a:t> </a:t>
            </a:r>
            <a:r>
              <a:rPr lang="cs-CZ" sz="2000" dirty="0" smtClean="0">
                <a:solidFill>
                  <a:schemeClr val="tx1"/>
                </a:solidFill>
              </a:rPr>
              <a:t>                      Dělíme je na- </a:t>
            </a:r>
            <a:r>
              <a:rPr lang="cs-CZ" sz="2000" b="1" dirty="0" err="1" smtClean="0">
                <a:solidFill>
                  <a:schemeClr val="tx1"/>
                </a:solidFill>
              </a:rPr>
              <a:t>ekrinní</a:t>
            </a:r>
            <a:r>
              <a:rPr lang="cs-CZ" sz="2000" b="1" dirty="0" smtClean="0">
                <a:solidFill>
                  <a:schemeClr val="tx1"/>
                </a:solidFill>
              </a:rPr>
              <a:t> (potní)</a:t>
            </a:r>
            <a:r>
              <a:rPr lang="cs-CZ" sz="2000" dirty="0" smtClean="0">
                <a:solidFill>
                  <a:schemeClr val="tx1"/>
                </a:solidFill>
              </a:rPr>
              <a:t>- vylučující čistý pot- všude kromě rtů</a:t>
            </a:r>
            <a:br>
              <a:rPr lang="cs-CZ" sz="2000" dirty="0" smtClean="0">
                <a:solidFill>
                  <a:schemeClr val="tx1"/>
                </a:solidFill>
              </a:rPr>
            </a:br>
            <a:r>
              <a:rPr lang="cs-CZ" sz="2000" dirty="0">
                <a:solidFill>
                  <a:schemeClr val="tx1"/>
                </a:solidFill>
              </a:rPr>
              <a:t> </a:t>
            </a:r>
            <a:r>
              <a:rPr lang="cs-CZ" sz="2000" dirty="0" smtClean="0">
                <a:solidFill>
                  <a:schemeClr val="tx1"/>
                </a:solidFill>
              </a:rPr>
              <a:t>                                              - </a:t>
            </a:r>
            <a:r>
              <a:rPr lang="cs-CZ" sz="2000" b="1" dirty="0" smtClean="0">
                <a:solidFill>
                  <a:schemeClr val="tx1"/>
                </a:solidFill>
              </a:rPr>
              <a:t>apokrinní</a:t>
            </a:r>
            <a:r>
              <a:rPr lang="cs-CZ" sz="2000" dirty="0" smtClean="0">
                <a:solidFill>
                  <a:schemeClr val="tx1"/>
                </a:solidFill>
              </a:rPr>
              <a:t> </a:t>
            </a:r>
            <a:r>
              <a:rPr lang="cs-CZ" sz="2000" b="1" dirty="0" smtClean="0">
                <a:solidFill>
                  <a:schemeClr val="tx1"/>
                </a:solidFill>
              </a:rPr>
              <a:t>(pachové)- </a:t>
            </a:r>
            <a:r>
              <a:rPr lang="cs-CZ" sz="2000" dirty="0" smtClean="0">
                <a:solidFill>
                  <a:schemeClr val="tx1"/>
                </a:solidFill>
              </a:rPr>
              <a:t>vylučují  pot s pižmem, jehož pach je </a:t>
            </a:r>
            <a:br>
              <a:rPr lang="cs-CZ" sz="2000" dirty="0" smtClean="0">
                <a:solidFill>
                  <a:schemeClr val="tx1"/>
                </a:solidFill>
              </a:rPr>
            </a:br>
            <a:r>
              <a:rPr lang="cs-CZ" sz="2000" dirty="0">
                <a:solidFill>
                  <a:schemeClr val="tx1"/>
                </a:solidFill>
              </a:rPr>
              <a:t> </a:t>
            </a:r>
            <a:r>
              <a:rPr lang="cs-CZ" sz="2000" dirty="0" smtClean="0">
                <a:solidFill>
                  <a:schemeClr val="tx1"/>
                </a:solidFill>
              </a:rPr>
              <a:t>                                                                    pro každého charakteristický ( při </a:t>
            </a:r>
            <a:br>
              <a:rPr lang="cs-CZ" sz="2000" dirty="0" smtClean="0">
                <a:solidFill>
                  <a:schemeClr val="tx1"/>
                </a:solidFill>
              </a:rPr>
            </a:br>
            <a:r>
              <a:rPr lang="cs-CZ" sz="2000" dirty="0">
                <a:solidFill>
                  <a:schemeClr val="tx1"/>
                </a:solidFill>
              </a:rPr>
              <a:t> </a:t>
            </a:r>
            <a:r>
              <a:rPr lang="cs-CZ" sz="2000" dirty="0" smtClean="0">
                <a:solidFill>
                  <a:schemeClr val="tx1"/>
                </a:solidFill>
              </a:rPr>
              <a:t>                                                                    nedostatečné hygieně se při ústí </a:t>
            </a:r>
            <a:br>
              <a:rPr lang="cs-CZ" sz="2000" dirty="0" smtClean="0">
                <a:solidFill>
                  <a:schemeClr val="tx1"/>
                </a:solidFill>
              </a:rPr>
            </a:br>
            <a:r>
              <a:rPr lang="cs-CZ" sz="2000" dirty="0">
                <a:solidFill>
                  <a:schemeClr val="tx1"/>
                </a:solidFill>
              </a:rPr>
              <a:t> </a:t>
            </a:r>
            <a:r>
              <a:rPr lang="cs-CZ" sz="2000" dirty="0" smtClean="0">
                <a:solidFill>
                  <a:schemeClr val="tx1"/>
                </a:solidFill>
              </a:rPr>
              <a:t>                                                                    pachových žláz množí </a:t>
            </a:r>
            <a:r>
              <a:rPr lang="cs-CZ" sz="2000" dirty="0" err="1" smtClean="0">
                <a:solidFill>
                  <a:schemeClr val="tx1"/>
                </a:solidFill>
              </a:rPr>
              <a:t>bakteri</a:t>
            </a:r>
            <a:r>
              <a:rPr lang="cs-CZ" sz="2000" dirty="0" smtClean="0">
                <a:solidFill>
                  <a:schemeClr val="tx1"/>
                </a:solidFill>
              </a:rPr>
              <a:t> a vzniká </a:t>
            </a:r>
            <a:br>
              <a:rPr lang="cs-CZ" sz="2000" dirty="0" smtClean="0">
                <a:solidFill>
                  <a:schemeClr val="tx1"/>
                </a:solidFill>
              </a:rPr>
            </a:br>
            <a:r>
              <a:rPr lang="cs-CZ" sz="2000" dirty="0">
                <a:solidFill>
                  <a:schemeClr val="tx1"/>
                </a:solidFill>
              </a:rPr>
              <a:t> </a:t>
            </a:r>
            <a:r>
              <a:rPr lang="cs-CZ" sz="2000" dirty="0" smtClean="0">
                <a:solidFill>
                  <a:schemeClr val="tx1"/>
                </a:solidFill>
              </a:rPr>
              <a:t>                                                                    zápach)- nejvíce podpaží, slabiny, prsa</a:t>
            </a:r>
            <a:br>
              <a:rPr lang="cs-CZ" sz="2000" dirty="0" smtClean="0">
                <a:solidFill>
                  <a:schemeClr val="tx1"/>
                </a:solidFill>
              </a:rPr>
            </a:br>
            <a:r>
              <a:rPr lang="cs-CZ" sz="2000" dirty="0" smtClean="0">
                <a:solidFill>
                  <a:schemeClr val="tx1"/>
                </a:solidFill>
              </a:rPr>
              <a:t/>
            </a:r>
            <a:br>
              <a:rPr lang="cs-CZ" sz="2000" dirty="0" smtClean="0">
                <a:solidFill>
                  <a:schemeClr val="tx1"/>
                </a:solidFill>
              </a:rPr>
            </a:br>
            <a:r>
              <a:rPr lang="cs-CZ" sz="2000" b="1" u="sng" dirty="0" smtClean="0">
                <a:solidFill>
                  <a:schemeClr val="tx1"/>
                </a:solidFill>
              </a:rPr>
              <a:t>Mazové žlázy- </a:t>
            </a:r>
            <a:r>
              <a:rPr lang="cs-CZ" sz="2000" dirty="0" smtClean="0">
                <a:solidFill>
                  <a:schemeClr val="tx1"/>
                </a:solidFill>
              </a:rPr>
              <a:t>produkují  tukový kožní maz, který chrání kůži před </a:t>
            </a:r>
            <a:br>
              <a:rPr lang="cs-CZ" sz="2000" dirty="0" smtClean="0">
                <a:solidFill>
                  <a:schemeClr val="tx1"/>
                </a:solidFill>
              </a:rPr>
            </a:br>
            <a:r>
              <a:rPr lang="cs-CZ" sz="2000" dirty="0">
                <a:solidFill>
                  <a:schemeClr val="tx1"/>
                </a:solidFill>
              </a:rPr>
              <a:t> </a:t>
            </a:r>
            <a:r>
              <a:rPr lang="cs-CZ" sz="2000" dirty="0" smtClean="0">
                <a:solidFill>
                  <a:schemeClr val="tx1"/>
                </a:solidFill>
              </a:rPr>
              <a:t>                           vysušováním nebo nadměrnou vlhkostí- nejvíce jich je ve </a:t>
            </a:r>
            <a:br>
              <a:rPr lang="cs-CZ" sz="2000" dirty="0" smtClean="0">
                <a:solidFill>
                  <a:schemeClr val="tx1"/>
                </a:solidFill>
              </a:rPr>
            </a:br>
            <a:r>
              <a:rPr lang="cs-CZ" sz="2000" dirty="0">
                <a:solidFill>
                  <a:schemeClr val="tx1"/>
                </a:solidFill>
              </a:rPr>
              <a:t> </a:t>
            </a:r>
            <a:r>
              <a:rPr lang="cs-CZ" sz="2000" dirty="0" smtClean="0">
                <a:solidFill>
                  <a:schemeClr val="tx1"/>
                </a:solidFill>
              </a:rPr>
              <a:t>                           vlasové a obličejové části hlavy, na zádech a prsou</a:t>
            </a:r>
            <a:br>
              <a:rPr lang="cs-CZ" sz="2000" dirty="0" smtClean="0">
                <a:solidFill>
                  <a:schemeClr val="tx1"/>
                </a:solidFill>
              </a:rPr>
            </a:br>
            <a:r>
              <a:rPr lang="cs-CZ" sz="2000" dirty="0">
                <a:solidFill>
                  <a:schemeClr val="tx1"/>
                </a:solidFill>
              </a:rPr>
              <a:t> </a:t>
            </a:r>
            <a:r>
              <a:rPr lang="cs-CZ" sz="2000" dirty="0" smtClean="0">
                <a:solidFill>
                  <a:schemeClr val="tx1"/>
                </a:solidFill>
              </a:rPr>
              <a:t>                          - mají vývod společný s vlasy a chlupy</a:t>
            </a:r>
            <a:br>
              <a:rPr lang="cs-CZ" sz="2000" dirty="0" smtClean="0">
                <a:solidFill>
                  <a:schemeClr val="tx1"/>
                </a:solidFill>
              </a:rPr>
            </a:br>
            <a:r>
              <a:rPr lang="cs-CZ" sz="2000" dirty="0">
                <a:solidFill>
                  <a:schemeClr val="tx1"/>
                </a:solidFill>
              </a:rPr>
              <a:t> </a:t>
            </a:r>
            <a:r>
              <a:rPr lang="cs-CZ" sz="2000" dirty="0" smtClean="0">
                <a:solidFill>
                  <a:schemeClr val="tx1"/>
                </a:solidFill>
              </a:rPr>
              <a:t>                          - produkce mazu je řízena pohlavními hormony, při ucpání mazové žlázy</a:t>
            </a:r>
            <a:br>
              <a:rPr lang="cs-CZ" sz="2000" dirty="0" smtClean="0">
                <a:solidFill>
                  <a:schemeClr val="tx1"/>
                </a:solidFill>
              </a:rPr>
            </a:br>
            <a:r>
              <a:rPr lang="cs-CZ" sz="2000" dirty="0">
                <a:solidFill>
                  <a:schemeClr val="tx1"/>
                </a:solidFill>
              </a:rPr>
              <a:t> </a:t>
            </a:r>
            <a:r>
              <a:rPr lang="cs-CZ" sz="2000" dirty="0" smtClean="0">
                <a:solidFill>
                  <a:schemeClr val="tx1"/>
                </a:solidFill>
              </a:rPr>
              <a:t>                            dochází ke kožnímu zánětu- akné</a:t>
            </a:r>
            <a:endParaRPr lang="cs-CZ" sz="2000" b="1" u="sng" dirty="0">
              <a:solidFill>
                <a:schemeClr val="tx1"/>
              </a:solidFill>
            </a:endParaRPr>
          </a:p>
        </p:txBody>
      </p:sp>
      <p:sp>
        <p:nvSpPr>
          <p:cNvPr id="3" name="Zástupný symbol pro text 2"/>
          <p:cNvSpPr>
            <a:spLocks noGrp="1"/>
          </p:cNvSpPr>
          <p:nvPr>
            <p:ph type="body" idx="1"/>
          </p:nvPr>
        </p:nvSpPr>
        <p:spPr>
          <a:xfrm>
            <a:off x="323528" y="548681"/>
            <a:ext cx="8424936" cy="792087"/>
          </a:xfrm>
        </p:spPr>
        <p:txBody>
          <a:bodyPr>
            <a:normAutofit lnSpcReduction="10000"/>
          </a:bodyPr>
          <a:lstStyle/>
          <a:p>
            <a:r>
              <a:rPr lang="cs-CZ" sz="4800" b="1" dirty="0" smtClean="0">
                <a:solidFill>
                  <a:schemeClr val="tx1"/>
                </a:solidFill>
              </a:rPr>
              <a:t>Potní a mazové žlázy</a:t>
            </a:r>
            <a:endParaRPr lang="cs-CZ" sz="4800" b="1" dirty="0">
              <a:solidFill>
                <a:schemeClr val="tx1"/>
              </a:solidFill>
            </a:endParaRPr>
          </a:p>
        </p:txBody>
      </p:sp>
    </p:spTree>
    <p:extLst>
      <p:ext uri="{BB962C8B-B14F-4D97-AF65-F5344CB8AC3E}">
        <p14:creationId xmlns:p14="http://schemas.microsoft.com/office/powerpoint/2010/main" val="22338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68760"/>
            <a:ext cx="8280920" cy="5256584"/>
          </a:xfrm>
        </p:spPr>
        <p:txBody>
          <a:bodyPr>
            <a:normAutofit/>
          </a:bodyPr>
          <a:lstStyle/>
          <a:p>
            <a:pPr algn="l"/>
            <a:r>
              <a:rPr lang="cs-CZ" sz="2000" b="1" dirty="0" smtClean="0">
                <a:solidFill>
                  <a:schemeClr val="tx1"/>
                </a:solidFill>
              </a:rPr>
              <a:t>Vlasy, chlupy</a:t>
            </a:r>
            <a:br>
              <a:rPr lang="cs-CZ" sz="2000" b="1" dirty="0" smtClean="0">
                <a:solidFill>
                  <a:schemeClr val="tx1"/>
                </a:solidFill>
              </a:rPr>
            </a:br>
            <a:r>
              <a:rPr lang="cs-CZ" sz="2000" dirty="0" smtClean="0">
                <a:solidFill>
                  <a:schemeClr val="tx1"/>
                </a:solidFill>
              </a:rPr>
              <a:t>-  jsou tvořeny mrtvými buňkami, které vyrůstají z kůže, k rohovatění kůže dochází díky bílkovině </a:t>
            </a:r>
            <a:r>
              <a:rPr lang="cs-CZ" sz="2000" dirty="0" err="1" smtClean="0">
                <a:solidFill>
                  <a:schemeClr val="tx1"/>
                </a:solidFill>
              </a:rPr>
              <a:t>karatin</a:t>
            </a:r>
            <a:r>
              <a:rPr lang="cs-CZ" sz="2000" dirty="0" smtClean="0">
                <a:solidFill>
                  <a:schemeClr val="tx1"/>
                </a:solidFill>
              </a:rPr>
              <a:t/>
            </a:r>
            <a:br>
              <a:rPr lang="cs-CZ" sz="2000" dirty="0" smtClean="0">
                <a:solidFill>
                  <a:schemeClr val="tx1"/>
                </a:solidFill>
              </a:rPr>
            </a:br>
            <a:r>
              <a:rPr lang="cs-CZ" sz="2000" dirty="0" smtClean="0">
                <a:solidFill>
                  <a:schemeClr val="tx1"/>
                </a:solidFill>
              </a:rPr>
              <a:t>- počet vlasů cca 100 tisíc, u blonďáků víc (vlasy jsou jemnější), denně jich cca 100 vypadá a jsou nahrazeny novými</a:t>
            </a:r>
            <a:br>
              <a:rPr lang="cs-CZ" sz="2000" dirty="0" smtClean="0">
                <a:solidFill>
                  <a:schemeClr val="tx1"/>
                </a:solidFill>
              </a:rPr>
            </a:br>
            <a:r>
              <a:rPr lang="cs-CZ" sz="2000" dirty="0" smtClean="0">
                <a:solidFill>
                  <a:schemeClr val="tx1"/>
                </a:solidFill>
              </a:rPr>
              <a:t>- rychlost růstu vlasů cca 1 cm/měsíc, každý 5.-6. měsíc klidová fáze</a:t>
            </a:r>
            <a:br>
              <a:rPr lang="cs-CZ" sz="2000" dirty="0" smtClean="0">
                <a:solidFill>
                  <a:schemeClr val="tx1"/>
                </a:solidFill>
              </a:rPr>
            </a:br>
            <a:r>
              <a:rPr lang="cs-CZ" sz="2000" dirty="0" smtClean="0">
                <a:solidFill>
                  <a:schemeClr val="tx1"/>
                </a:solidFill>
              </a:rPr>
              <a:t>- barva vlasů dána namícháním 3 typů melaninu- žlutého, černého a </a:t>
            </a:r>
            <a:br>
              <a:rPr lang="cs-CZ" sz="2000" dirty="0" smtClean="0">
                <a:solidFill>
                  <a:schemeClr val="tx1"/>
                </a:solidFill>
              </a:rPr>
            </a:br>
            <a:r>
              <a:rPr lang="cs-CZ" sz="2000" dirty="0" smtClean="0">
                <a:solidFill>
                  <a:schemeClr val="tx1"/>
                </a:solidFill>
              </a:rPr>
              <a:t>hnědého</a:t>
            </a:r>
            <a:br>
              <a:rPr lang="cs-CZ" sz="2000" dirty="0" smtClean="0">
                <a:solidFill>
                  <a:schemeClr val="tx1"/>
                </a:solidFill>
              </a:rPr>
            </a:br>
            <a:r>
              <a:rPr lang="cs-CZ" sz="2000" dirty="0" smtClean="0">
                <a:solidFill>
                  <a:schemeClr val="tx1"/>
                </a:solidFill>
              </a:rPr>
              <a:t>- tvar vlasů je dán jejich průřezem-           - kudrnaté vlasy</a:t>
            </a:r>
            <a:br>
              <a:rPr lang="cs-CZ" sz="2000" dirty="0" smtClean="0">
                <a:solidFill>
                  <a:schemeClr val="tx1"/>
                </a:solidFill>
              </a:rPr>
            </a:br>
            <a:r>
              <a:rPr lang="cs-CZ" sz="2000" dirty="0">
                <a:solidFill>
                  <a:schemeClr val="tx1"/>
                </a:solidFill>
              </a:rPr>
              <a:t> </a:t>
            </a:r>
            <a:r>
              <a:rPr lang="cs-CZ" sz="2000" dirty="0" smtClean="0">
                <a:solidFill>
                  <a:schemeClr val="tx1"/>
                </a:solidFill>
              </a:rPr>
              <a:t>                                                                            - vlnité vlasy</a:t>
            </a:r>
            <a:br>
              <a:rPr lang="cs-CZ" sz="2000" dirty="0" smtClean="0">
                <a:solidFill>
                  <a:schemeClr val="tx1"/>
                </a:solidFill>
              </a:rPr>
            </a:br>
            <a:r>
              <a:rPr lang="cs-CZ" sz="2000" dirty="0">
                <a:solidFill>
                  <a:schemeClr val="tx1"/>
                </a:solidFill>
              </a:rPr>
              <a:t/>
            </a:r>
            <a:br>
              <a:rPr lang="cs-CZ" sz="2000" dirty="0">
                <a:solidFill>
                  <a:schemeClr val="tx1"/>
                </a:solidFill>
              </a:rPr>
            </a:br>
            <a:r>
              <a:rPr lang="cs-CZ" sz="2000" b="1" dirty="0" smtClean="0">
                <a:solidFill>
                  <a:schemeClr val="tx1"/>
                </a:solidFill>
              </a:rPr>
              <a:t>Nehty</a:t>
            </a:r>
            <a:br>
              <a:rPr lang="cs-CZ" sz="2000" b="1" dirty="0" smtClean="0">
                <a:solidFill>
                  <a:schemeClr val="tx1"/>
                </a:solidFill>
              </a:rPr>
            </a:br>
            <a:r>
              <a:rPr lang="cs-CZ" sz="2000" dirty="0" smtClean="0">
                <a:solidFill>
                  <a:schemeClr val="tx1"/>
                </a:solidFill>
              </a:rPr>
              <a:t>- opět tvořeny keratinem zrohovatělou kůží , vyrůstající z matrixu v tzv. nehtovém kořenu, nehet je upevněn vazivem k nehtovému lůžku</a:t>
            </a:r>
            <a:br>
              <a:rPr lang="cs-CZ" sz="2000" dirty="0" smtClean="0">
                <a:solidFill>
                  <a:schemeClr val="tx1"/>
                </a:solidFill>
              </a:rPr>
            </a:br>
            <a:endParaRPr lang="cs-CZ" sz="2000" dirty="0">
              <a:solidFill>
                <a:schemeClr val="tx1"/>
              </a:solidFill>
            </a:endParaRPr>
          </a:p>
        </p:txBody>
      </p:sp>
      <p:sp>
        <p:nvSpPr>
          <p:cNvPr id="3" name="Zástupný symbol pro text 2"/>
          <p:cNvSpPr>
            <a:spLocks noGrp="1"/>
          </p:cNvSpPr>
          <p:nvPr>
            <p:ph type="body" idx="1"/>
          </p:nvPr>
        </p:nvSpPr>
        <p:spPr>
          <a:xfrm>
            <a:off x="323528" y="476673"/>
            <a:ext cx="8352928" cy="792088"/>
          </a:xfrm>
        </p:spPr>
        <p:txBody>
          <a:bodyPr>
            <a:normAutofit/>
          </a:bodyPr>
          <a:lstStyle/>
          <a:p>
            <a:r>
              <a:rPr lang="cs-CZ" sz="4000" b="1" dirty="0" smtClean="0">
                <a:solidFill>
                  <a:schemeClr val="tx1"/>
                </a:solidFill>
              </a:rPr>
              <a:t>Kožní deriváty- vlasy, chlupy, nehty</a:t>
            </a:r>
            <a:endParaRPr lang="cs-CZ" sz="4000" b="1" dirty="0">
              <a:solidFill>
                <a:schemeClr val="tx1"/>
              </a:solidFill>
            </a:endParaRPr>
          </a:p>
        </p:txBody>
      </p:sp>
      <p:sp>
        <p:nvSpPr>
          <p:cNvPr id="4" name="Ovál 3"/>
          <p:cNvSpPr/>
          <p:nvPr/>
        </p:nvSpPr>
        <p:spPr>
          <a:xfrm>
            <a:off x="4319972" y="36810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 4"/>
          <p:cNvSpPr/>
          <p:nvPr/>
        </p:nvSpPr>
        <p:spPr>
          <a:xfrm>
            <a:off x="4271392" y="4077072"/>
            <a:ext cx="45720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7535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556792"/>
            <a:ext cx="8424936" cy="5040560"/>
          </a:xfrm>
        </p:spPr>
        <p:txBody>
          <a:bodyPr>
            <a:normAutofit fontScale="90000"/>
          </a:bodyPr>
          <a:lstStyle/>
          <a:p>
            <a:pPr algn="l"/>
            <a:r>
              <a:rPr lang="cs-CZ" sz="2000" dirty="0" smtClean="0">
                <a:solidFill>
                  <a:schemeClr val="tx1"/>
                </a:solidFill>
              </a:rPr>
              <a:t>Lidské tělo je </a:t>
            </a:r>
            <a:r>
              <a:rPr lang="cs-CZ" sz="2000" dirty="0" err="1" smtClean="0">
                <a:solidFill>
                  <a:schemeClr val="tx1"/>
                </a:solidFill>
              </a:rPr>
              <a:t>homotermní</a:t>
            </a:r>
            <a:r>
              <a:rPr lang="cs-CZ" sz="2000" dirty="0" smtClean="0">
                <a:solidFill>
                  <a:schemeClr val="tx1"/>
                </a:solidFill>
              </a:rPr>
              <a:t> organismus- </a:t>
            </a:r>
            <a:r>
              <a:rPr lang="cs-CZ" sz="2000" b="1" dirty="0" smtClean="0">
                <a:solidFill>
                  <a:schemeClr val="tx1"/>
                </a:solidFill>
              </a:rPr>
              <a:t>stálá teplota tělesného jádra 37ºC</a:t>
            </a:r>
            <a:r>
              <a:rPr lang="cs-CZ" sz="2000" dirty="0" smtClean="0">
                <a:solidFill>
                  <a:schemeClr val="tx1"/>
                </a:solidFill>
              </a:rPr>
              <a:t> je nezbytnou podmínkou zachování homeostázy (stálé vnitřní prostředí těla).</a:t>
            </a:r>
            <a:br>
              <a:rPr lang="cs-CZ" sz="2000" dirty="0" smtClean="0">
                <a:solidFill>
                  <a:schemeClr val="tx1"/>
                </a:solidFill>
              </a:rPr>
            </a:br>
            <a:r>
              <a:rPr lang="cs-CZ" sz="2000" b="1" dirty="0" smtClean="0">
                <a:solidFill>
                  <a:schemeClr val="tx1"/>
                </a:solidFill>
              </a:rPr>
              <a:t>Teplo je vyráběno svalovou prací</a:t>
            </a:r>
            <a:r>
              <a:rPr lang="cs-CZ" sz="2000" dirty="0" smtClean="0">
                <a:solidFill>
                  <a:schemeClr val="tx1"/>
                </a:solidFill>
              </a:rPr>
              <a:t>. Stálá teplota je zajištěna mechanismy </a:t>
            </a:r>
            <a:r>
              <a:rPr lang="cs-CZ" sz="2000" b="1" dirty="0" smtClean="0">
                <a:solidFill>
                  <a:schemeClr val="tx1"/>
                </a:solidFill>
              </a:rPr>
              <a:t>termoregulace.</a:t>
            </a:r>
            <a:r>
              <a:rPr lang="cs-CZ" sz="2000" dirty="0" smtClean="0">
                <a:solidFill>
                  <a:schemeClr val="tx1"/>
                </a:solidFill>
              </a:rPr>
              <a:t/>
            </a:r>
            <a:br>
              <a:rPr lang="cs-CZ" sz="2000" dirty="0" smtClean="0">
                <a:solidFill>
                  <a:schemeClr val="tx1"/>
                </a:solidFill>
              </a:rPr>
            </a:br>
            <a:r>
              <a:rPr lang="cs-CZ" sz="2000" dirty="0" smtClean="0">
                <a:solidFill>
                  <a:schemeClr val="tx1"/>
                </a:solidFill>
              </a:rPr>
              <a:t>Nevratné změny ve tkáních probíhají při jejich teplotách nad 42ºC -(aglutinace- srážení tělesných bílkovin) a pod 0ºC (</a:t>
            </a:r>
            <a:r>
              <a:rPr lang="cs-CZ" sz="2000" dirty="0" err="1" smtClean="0">
                <a:solidFill>
                  <a:schemeClr val="tx1"/>
                </a:solidFill>
              </a:rPr>
              <a:t>zamrz.buněčné</a:t>
            </a:r>
            <a:r>
              <a:rPr lang="cs-CZ" sz="2000" dirty="0" smtClean="0">
                <a:solidFill>
                  <a:schemeClr val="tx1"/>
                </a:solidFill>
              </a:rPr>
              <a:t> tekutiny).</a:t>
            </a:r>
            <a:br>
              <a:rPr lang="cs-CZ" sz="2000" dirty="0" smtClean="0">
                <a:solidFill>
                  <a:schemeClr val="tx1"/>
                </a:solidFill>
              </a:rPr>
            </a:br>
            <a:r>
              <a:rPr lang="cs-CZ" sz="2000" b="1" dirty="0" smtClean="0">
                <a:solidFill>
                  <a:schemeClr val="tx1"/>
                </a:solidFill>
              </a:rPr>
              <a:t>Optimální teplota vnějšího prostředí:</a:t>
            </a:r>
            <a:br>
              <a:rPr lang="cs-CZ" sz="2000" b="1" dirty="0" smtClean="0">
                <a:solidFill>
                  <a:schemeClr val="tx1"/>
                </a:solidFill>
              </a:rPr>
            </a:br>
            <a:r>
              <a:rPr lang="cs-CZ" sz="2000" dirty="0" smtClean="0">
                <a:solidFill>
                  <a:schemeClr val="tx1"/>
                </a:solidFill>
              </a:rPr>
              <a:t>- v klidu- 28º / při lehké práci- 20ºC / při těžké práci- 15ºC</a:t>
            </a:r>
            <a:br>
              <a:rPr lang="cs-CZ" sz="2000" dirty="0" smtClean="0">
                <a:solidFill>
                  <a:schemeClr val="tx1"/>
                </a:solidFill>
              </a:rPr>
            </a:br>
            <a:r>
              <a:rPr lang="cs-CZ" sz="2000" b="1" dirty="0" smtClean="0">
                <a:solidFill>
                  <a:schemeClr val="tx1"/>
                </a:solidFill>
              </a:rPr>
              <a:t>Při vysoké teplotě</a:t>
            </a:r>
            <a:r>
              <a:rPr lang="cs-CZ" sz="2000" dirty="0" smtClean="0">
                <a:solidFill>
                  <a:schemeClr val="tx1"/>
                </a:solidFill>
              </a:rPr>
              <a:t> tělo reaguje pocením- odpařování potu ochlazuje pokožku</a:t>
            </a:r>
            <a:br>
              <a:rPr lang="cs-CZ" sz="2000" dirty="0" smtClean="0">
                <a:solidFill>
                  <a:schemeClr val="tx1"/>
                </a:solidFill>
              </a:rPr>
            </a:br>
            <a:r>
              <a:rPr lang="cs-CZ" sz="2000" dirty="0" smtClean="0">
                <a:solidFill>
                  <a:schemeClr val="tx1"/>
                </a:solidFill>
              </a:rPr>
              <a:t>Pozor na dehydrataci !!! </a:t>
            </a:r>
            <a:br>
              <a:rPr lang="cs-CZ" sz="2000" dirty="0" smtClean="0">
                <a:solidFill>
                  <a:schemeClr val="tx1"/>
                </a:solidFill>
              </a:rPr>
            </a:br>
            <a:r>
              <a:rPr lang="cs-CZ" sz="2000" dirty="0" smtClean="0">
                <a:solidFill>
                  <a:schemeClr val="tx1"/>
                </a:solidFill>
              </a:rPr>
              <a:t>Při ztrátách tekutin – 2% tělesné hmotnosti= pocit žízně </a:t>
            </a:r>
            <a:r>
              <a:rPr lang="cs-CZ" sz="2000" b="1" dirty="0" smtClean="0">
                <a:solidFill>
                  <a:schemeClr val="tx1"/>
                </a:solidFill>
              </a:rPr>
              <a:t>/</a:t>
            </a:r>
            <a:r>
              <a:rPr lang="cs-CZ" sz="2000" dirty="0" smtClean="0">
                <a:solidFill>
                  <a:schemeClr val="tx1"/>
                </a:solidFill>
              </a:rPr>
              <a:t> 4%- zvýšená dráždivost</a:t>
            </a:r>
            <a:r>
              <a:rPr lang="cs-CZ" sz="2000" b="1" dirty="0" smtClean="0">
                <a:solidFill>
                  <a:schemeClr val="tx1"/>
                </a:solidFill>
              </a:rPr>
              <a:t>/ </a:t>
            </a:r>
            <a:r>
              <a:rPr lang="cs-CZ" sz="2000" dirty="0" smtClean="0">
                <a:solidFill>
                  <a:schemeClr val="tx1"/>
                </a:solidFill>
              </a:rPr>
              <a:t/>
            </a:r>
            <a:br>
              <a:rPr lang="cs-CZ" sz="2000" dirty="0" smtClean="0">
                <a:solidFill>
                  <a:schemeClr val="tx1"/>
                </a:solidFill>
              </a:rPr>
            </a:br>
            <a:r>
              <a:rPr lang="cs-CZ" sz="2000" dirty="0" smtClean="0">
                <a:solidFill>
                  <a:schemeClr val="tx1"/>
                </a:solidFill>
              </a:rPr>
              <a:t>6%- snížení TK, závratě, křeče</a:t>
            </a:r>
            <a:br>
              <a:rPr lang="cs-CZ" sz="2000" dirty="0" smtClean="0">
                <a:solidFill>
                  <a:schemeClr val="tx1"/>
                </a:solidFill>
              </a:rPr>
            </a:br>
            <a:r>
              <a:rPr lang="cs-CZ" sz="2000" dirty="0" smtClean="0">
                <a:solidFill>
                  <a:schemeClr val="tx1"/>
                </a:solidFill>
              </a:rPr>
              <a:t>Přehřátí vlivem slunce= úžeh</a:t>
            </a:r>
            <a:r>
              <a:rPr lang="cs-CZ" sz="2000" b="1" dirty="0" smtClean="0">
                <a:solidFill>
                  <a:schemeClr val="tx1"/>
                </a:solidFill>
              </a:rPr>
              <a:t>/</a:t>
            </a:r>
            <a:r>
              <a:rPr lang="cs-CZ" sz="2000" dirty="0" smtClean="0">
                <a:solidFill>
                  <a:schemeClr val="tx1"/>
                </a:solidFill>
              </a:rPr>
              <a:t> přehřátí vlivem vysoké teploty= úpal</a:t>
            </a:r>
            <a:br>
              <a:rPr lang="cs-CZ" sz="2000" dirty="0" smtClean="0">
                <a:solidFill>
                  <a:schemeClr val="tx1"/>
                </a:solidFill>
              </a:rPr>
            </a:br>
            <a:r>
              <a:rPr lang="cs-CZ" sz="2000" b="1" dirty="0" smtClean="0">
                <a:solidFill>
                  <a:schemeClr val="tx1"/>
                </a:solidFill>
              </a:rPr>
              <a:t>Při nízké teplotě</a:t>
            </a:r>
            <a:r>
              <a:rPr lang="cs-CZ" sz="2000" dirty="0" smtClean="0">
                <a:solidFill>
                  <a:schemeClr val="tx1"/>
                </a:solidFill>
              </a:rPr>
              <a:t> tělo reaguje husí kůží (lépe drží teplý vzduch u těla), svalovým třesem (svalová práce produkuje teplo) a zúžením cév v podkoží.</a:t>
            </a:r>
            <a:br>
              <a:rPr lang="cs-CZ" sz="2000" dirty="0" smtClean="0">
                <a:solidFill>
                  <a:schemeClr val="tx1"/>
                </a:solidFill>
              </a:rPr>
            </a:br>
            <a:r>
              <a:rPr lang="cs-CZ" sz="2000" dirty="0" smtClean="0">
                <a:solidFill>
                  <a:schemeClr val="tx1"/>
                </a:solidFill>
              </a:rPr>
              <a:t>Při poklesu teploty tělesného jádra (mozek, </a:t>
            </a:r>
            <a:r>
              <a:rPr lang="cs-CZ" sz="2000" dirty="0" err="1" smtClean="0">
                <a:solidFill>
                  <a:schemeClr val="tx1"/>
                </a:solidFill>
              </a:rPr>
              <a:t>org</a:t>
            </a:r>
            <a:r>
              <a:rPr lang="cs-CZ" sz="2000" dirty="0" smtClean="0">
                <a:solidFill>
                  <a:schemeClr val="tx1"/>
                </a:solidFill>
              </a:rPr>
              <a:t>. břišní a hrudní dutiny) pod 34ºC= oslabené dýchání, pod 30ºC= bezvědomí, pod 28ºC- bezvědomí, pak smrt</a:t>
            </a:r>
            <a:br>
              <a:rPr lang="cs-CZ" sz="2000" dirty="0" smtClean="0">
                <a:solidFill>
                  <a:schemeClr val="tx1"/>
                </a:solidFill>
              </a:rPr>
            </a:br>
            <a:r>
              <a:rPr lang="cs-CZ" sz="2000" dirty="0">
                <a:solidFill>
                  <a:schemeClr val="tx1"/>
                </a:solidFill>
              </a:rPr>
              <a:t> </a:t>
            </a:r>
            <a:r>
              <a:rPr lang="cs-CZ" sz="2000" dirty="0" smtClean="0">
                <a:solidFill>
                  <a:schemeClr val="tx1"/>
                </a:solidFill>
              </a:rPr>
              <a:t>                                    </a:t>
            </a:r>
            <a:endParaRPr lang="cs-CZ" sz="2000" dirty="0">
              <a:solidFill>
                <a:schemeClr val="tx1"/>
              </a:solidFill>
            </a:endParaRPr>
          </a:p>
        </p:txBody>
      </p:sp>
      <p:sp>
        <p:nvSpPr>
          <p:cNvPr id="3" name="Zástupný symbol pro text 2"/>
          <p:cNvSpPr>
            <a:spLocks noGrp="1"/>
          </p:cNvSpPr>
          <p:nvPr>
            <p:ph type="body" idx="1"/>
          </p:nvPr>
        </p:nvSpPr>
        <p:spPr>
          <a:xfrm>
            <a:off x="467544" y="692697"/>
            <a:ext cx="8208912" cy="720080"/>
          </a:xfrm>
        </p:spPr>
        <p:txBody>
          <a:bodyPr>
            <a:normAutofit/>
          </a:bodyPr>
          <a:lstStyle/>
          <a:p>
            <a:r>
              <a:rPr lang="cs-CZ" sz="3600" b="1" dirty="0" smtClean="0">
                <a:solidFill>
                  <a:schemeClr val="tx1"/>
                </a:solidFill>
              </a:rPr>
              <a:t>Reakce organismu</a:t>
            </a:r>
            <a:r>
              <a:rPr lang="cs-CZ" sz="3600" b="1" dirty="0" smtClean="0"/>
              <a:t> </a:t>
            </a:r>
            <a:r>
              <a:rPr lang="cs-CZ" sz="3600" b="1" dirty="0" smtClean="0">
                <a:solidFill>
                  <a:srgbClr val="C00000"/>
                </a:solidFill>
              </a:rPr>
              <a:t>na teplo</a:t>
            </a:r>
            <a:r>
              <a:rPr lang="cs-CZ" sz="3600" b="1" dirty="0" smtClean="0"/>
              <a:t> </a:t>
            </a:r>
            <a:r>
              <a:rPr lang="cs-CZ" sz="3600" b="1" dirty="0" smtClean="0">
                <a:solidFill>
                  <a:schemeClr val="tx1"/>
                </a:solidFill>
              </a:rPr>
              <a:t>a</a:t>
            </a:r>
            <a:r>
              <a:rPr lang="cs-CZ" sz="3600" b="1" dirty="0" smtClean="0"/>
              <a:t> </a:t>
            </a:r>
            <a:r>
              <a:rPr lang="cs-CZ" sz="3600" b="1" dirty="0" smtClean="0">
                <a:solidFill>
                  <a:schemeClr val="accent2">
                    <a:lumMod val="75000"/>
                  </a:schemeClr>
                </a:solidFill>
              </a:rPr>
              <a:t>chlad</a:t>
            </a:r>
            <a:endParaRPr lang="cs-CZ" sz="3600" b="1" dirty="0">
              <a:solidFill>
                <a:schemeClr val="accent2">
                  <a:lumMod val="75000"/>
                </a:schemeClr>
              </a:solidFill>
            </a:endParaRPr>
          </a:p>
        </p:txBody>
      </p:sp>
    </p:spTree>
    <p:extLst>
      <p:ext uri="{BB962C8B-B14F-4D97-AF65-F5344CB8AC3E}">
        <p14:creationId xmlns:p14="http://schemas.microsoft.com/office/powerpoint/2010/main" val="783794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2171700"/>
            <a:ext cx="83343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243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316</TotalTime>
  <Words>204</Words>
  <Application>Microsoft Office PowerPoint</Application>
  <PresentationFormat>Předvádění na obrazovce (4:3)</PresentationFormat>
  <Paragraphs>25</Paragraphs>
  <Slides>8</Slides>
  <Notes>1</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Vlnění</vt:lpstr>
      <vt:lpstr>Krycí soustava (kůže)</vt:lpstr>
      <vt:lpstr>Funkce kůže</vt:lpstr>
      <vt:lpstr>Vrstvy kůže a jejich význam</vt:lpstr>
      <vt:lpstr>1/Pokožka- nejsvrchnější vrstva kůže, na jejím spodním okraji je zárodečná                      vrstva tzv. matrix, ze kterého se vydělují  jednotlivé kožní                        buňky, vrchní řada se posouvá k povrchu, kde vlivem bílkoviny                       nazvané keratin rohuje, odumírá a odlupuje se (cca po 26 dnech)  2/ Škára- prostřední vrstva kůže, tvořena svazky kolagenních a elastických                   vláken, která jí dávají pružnost a zároveň pevnost v tahu, jsou zde                    uloženy potní, mazové a pachové žlázy, vlasové folikuly, čidla tlaku,                   teploty bolesti- viz. následující stránka  3/ Vazivo- nejspodnější vrstva kůže, jsou zde uloženy krevní kapiláry, nervy ,                    nacházejí se zde tukové buňky, které po naplnění izolují tělo                     tepelně, slouží jako mechanická ochrana orgánů a zásobárna                     energie               Barva kůže je dána množstvím pigmentu- melaninu, který produkují speciální kožní buňky- melanocyty. Pigment je žlutý, hnědý a černý, čím tmavší je barva pokožky, tím větší je ochrana proti nežádoucím účinkům UV záření (viz fototyp I,II a III)</vt:lpstr>
      <vt:lpstr>Potní žlázy- orgán termoregulace, slouží k ochlazování těla odpařováním                        potu, produkce potu je řízena CNS při zátěži nebo při nervové                        zátěži                        Dělíme je na- ekrinní (potní)- vylučující čistý pot- všude kromě rtů                                                - apokrinní (pachové)- vylučují  pot s pižmem, jehož pach je                                                                       pro každého charakteristický ( při                                                                       nedostatečné hygieně se při ústí                                                                       pachových žláz množí bakteri a vzniká                                                                       zápach)- nejvíce podpaží, slabiny, prsa  Mazové žlázy- produkují  tukový kožní maz, který chrání kůži před                              vysušováním nebo nadměrnou vlhkostí- nejvíce jich je ve                              vlasové a obličejové části hlavy, na zádech a prsou                            - mají vývod společný s vlasy a chlupy                            - produkce mazu je řízena pohlavními hormony, při ucpání mazové žlázy                              dochází ke kožnímu zánětu- akné</vt:lpstr>
      <vt:lpstr>Vlasy, chlupy -  jsou tvořeny mrtvými buňkami, které vyrůstají z kůže, k rohovatění kůže dochází díky bílkovině karatin - počet vlasů cca 100 tisíc, u blonďáků víc (vlasy jsou jemnější), denně jich cca 100 vypadá a jsou nahrazeny novými - rychlost růstu vlasů cca 1 cm/měsíc, každý 5.-6. měsíc klidová fáze - barva vlasů dána namícháním 3 typů melaninu- žlutého, černého a  hnědého - tvar vlasů je dán jejich průřezem-           - kudrnaté vlasy                                                                              - vlnité vlasy  Nehty - opět tvořeny keratinem zrohovatělou kůží , vyrůstající z matrixu v tzv. nehtovém kořenu, nehet je upevněn vazivem k nehtovému lůžku </vt:lpstr>
      <vt:lpstr>Lidské tělo je homotermní organismus- stálá teplota tělesného jádra 37ºC je nezbytnou podmínkou zachování homeostázy (stálé vnitřní prostředí těla). Teplo je vyráběno svalovou prací. Stálá teplota je zajištěna mechanismy termoregulace. Nevratné změny ve tkáních probíhají při jejich teplotách nad 42ºC -(aglutinace- srážení tělesných bílkovin) a pod 0ºC (zamrz.buněčné tekutiny). Optimální teplota vnějšího prostředí: - v klidu- 28º / při lehké práci- 20ºC / při těžké práci- 15ºC Při vysoké teplotě tělo reaguje pocením- odpařování potu ochlazuje pokožku Pozor na dehydrataci !!!  Při ztrátách tekutin – 2% tělesné hmotnosti= pocit žízně / 4%- zvýšená dráždivost/  6%- snížení TK, závratě, křeče Přehřátí vlivem slunce= úžeh/ přehřátí vlivem vysoké teploty= úpal Při nízké teplotě tělo reaguje husí kůží (lépe drží teplý vzduch u těla), svalovým třesem (svalová práce produkuje teplo) a zúžením cév v podkoží. Při poklesu teploty tělesného jádra (mozek, org. břišní a hrudní dutiny) pod 34ºC= oslabené dýchání, pod 30ºC= bezvědomí, pod 28ºC- bezvědomí, pak smrt                                      </vt:lpstr>
      <vt:lpstr>Prezentace aplikace PowerPoint</vt:lpstr>
    </vt:vector>
  </TitlesOfParts>
  <Company>SaPSŠ Plzeň, s.r.o.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Krycí soustava</dc:title>
  <dc:creator>Šlechta Marek</dc:creator>
  <cp:lastModifiedBy>Šlechta Marek</cp:lastModifiedBy>
  <cp:revision>20</cp:revision>
  <dcterms:created xsi:type="dcterms:W3CDTF">2013-03-05T11:39:42Z</dcterms:created>
  <dcterms:modified xsi:type="dcterms:W3CDTF">2015-03-31T07:58:27Z</dcterms:modified>
</cp:coreProperties>
</file>